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3"/>
  </p:notesMasterIdLst>
  <p:handoutMasterIdLst>
    <p:handoutMasterId r:id="rId64"/>
  </p:handoutMasterIdLst>
  <p:sldIdLst>
    <p:sldId id="256" r:id="rId3"/>
    <p:sldId id="262" r:id="rId4"/>
    <p:sldId id="263" r:id="rId5"/>
    <p:sldId id="265" r:id="rId6"/>
    <p:sldId id="297" r:id="rId7"/>
    <p:sldId id="298" r:id="rId8"/>
    <p:sldId id="299" r:id="rId9"/>
    <p:sldId id="300" r:id="rId10"/>
    <p:sldId id="301" r:id="rId11"/>
    <p:sldId id="302" r:id="rId12"/>
    <p:sldId id="303" r:id="rId13"/>
    <p:sldId id="304" r:id="rId14"/>
    <p:sldId id="305" r:id="rId15"/>
    <p:sldId id="306" r:id="rId16"/>
    <p:sldId id="296" r:id="rId17"/>
    <p:sldId id="266" r:id="rId18"/>
    <p:sldId id="311" r:id="rId19"/>
    <p:sldId id="307" r:id="rId20"/>
    <p:sldId id="267" r:id="rId21"/>
    <p:sldId id="319" r:id="rId22"/>
    <p:sldId id="308" r:id="rId23"/>
    <p:sldId id="320" r:id="rId24"/>
    <p:sldId id="309" r:id="rId25"/>
    <p:sldId id="310" r:id="rId26"/>
    <p:sldId id="321"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13" r:id="rId48"/>
    <p:sldId id="322" r:id="rId49"/>
    <p:sldId id="314" r:id="rId50"/>
    <p:sldId id="315" r:id="rId51"/>
    <p:sldId id="323" r:id="rId52"/>
    <p:sldId id="316" r:id="rId53"/>
    <p:sldId id="324" r:id="rId54"/>
    <p:sldId id="317" r:id="rId55"/>
    <p:sldId id="325" r:id="rId56"/>
    <p:sldId id="326" r:id="rId57"/>
    <p:sldId id="318" r:id="rId58"/>
    <p:sldId id="327" r:id="rId59"/>
    <p:sldId id="328" r:id="rId60"/>
    <p:sldId id="329" r:id="rId61"/>
    <p:sldId id="330"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5BB"/>
    <a:srgbClr val="FFFFFF"/>
    <a:srgbClr val="FFFDE2"/>
    <a:srgbClr val="E80DFF"/>
    <a:srgbClr val="1C1C1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72" autoAdjust="0"/>
    <p:restoredTop sz="94717" autoAdjust="0"/>
  </p:normalViewPr>
  <p:slideViewPr>
    <p:cSldViewPr>
      <p:cViewPr>
        <p:scale>
          <a:sx n="120" d="100"/>
          <a:sy n="120" d="100"/>
        </p:scale>
        <p:origin x="576" y="40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30"/>
    </p:cViewPr>
  </p:notesTextViewPr>
  <p:sorterViewPr>
    <p:cViewPr>
      <p:scale>
        <a:sx n="66" d="100"/>
        <a:sy n="66" d="100"/>
      </p:scale>
      <p:origin x="0" y="0"/>
    </p:cViewPr>
  </p:sorterViewPr>
  <p:notesViewPr>
    <p:cSldViewPr>
      <p:cViewPr>
        <p:scale>
          <a:sx n="100" d="100"/>
          <a:sy n="100" d="100"/>
        </p:scale>
        <p:origin x="-1500" y="46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F377F5-3353-43F8-AAB6-6B4A66B6D966}" type="datetimeFigureOut">
              <a:rPr lang="en-US" smtClean="0"/>
              <a:pPr/>
              <a:t>8/26/2015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53AFC3-CD21-412C-8639-C4BC8EDBCA21}" type="slidenum">
              <a:rPr lang="en-US" smtClean="0"/>
              <a:pPr/>
              <a:t>‹#›</a:t>
            </a:fld>
            <a:endParaRPr lang="en-US"/>
          </a:p>
        </p:txBody>
      </p:sp>
    </p:spTree>
    <p:extLst>
      <p:ext uri="{BB962C8B-B14F-4D97-AF65-F5344CB8AC3E}">
        <p14:creationId xmlns="" xmlns:p14="http://schemas.microsoft.com/office/powerpoint/2010/main" val="2303293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E13920-CFE6-4615-BB2B-70D961787096}" type="datetimeFigureOut">
              <a:rPr lang="en-US" smtClean="0"/>
              <a:pPr/>
              <a:t>8/26/2015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8F2FE7-9136-4846-9B73-0EE6960CF429}" type="slidenum">
              <a:rPr lang="en-US" smtClean="0"/>
              <a:pPr/>
              <a:t>‹#›</a:t>
            </a:fld>
            <a:endParaRPr lang="en-US"/>
          </a:p>
        </p:txBody>
      </p:sp>
    </p:spTree>
    <p:extLst>
      <p:ext uri="{BB962C8B-B14F-4D97-AF65-F5344CB8AC3E}">
        <p14:creationId xmlns="" xmlns:p14="http://schemas.microsoft.com/office/powerpoint/2010/main" val="1876581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38320"/>
            <a:ext cx="5608320" cy="4570730"/>
          </a:xfrm>
        </p:spPr>
        <p:txBody>
          <a:bodyPr>
            <a:normAutofit/>
          </a:bodyPr>
          <a:lstStyle/>
          <a:p>
            <a:pPr algn="ctr"/>
            <a:r>
              <a:rPr lang="en-US" sz="2000" b="1" dirty="0" smtClean="0">
                <a:latin typeface="Cambria" pitchFamily="18" charset="0"/>
              </a:rPr>
              <a:t>PART I</a:t>
            </a:r>
          </a:p>
          <a:p>
            <a:pPr algn="ctr"/>
            <a:endParaRPr lang="en-US" sz="900" b="1" dirty="0" smtClean="0">
              <a:latin typeface="Cambria" pitchFamily="18" charset="0"/>
            </a:endParaRPr>
          </a:p>
          <a:p>
            <a:r>
              <a:rPr lang="en-US" b="1" u="sng" dirty="0" smtClean="0">
                <a:latin typeface="Franklin Gothic Book" pitchFamily="34" charset="0"/>
              </a:rPr>
              <a:t>Materials needed:</a:t>
            </a:r>
          </a:p>
          <a:p>
            <a:endParaRPr lang="en-US" sz="800"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Registration or signup sheet and pens</a:t>
            </a:r>
          </a:p>
          <a:p>
            <a:pPr marL="122942" indent="-122942">
              <a:buFont typeface="Arial" pitchFamily="34" charset="0"/>
              <a:buChar char="•"/>
            </a:pPr>
            <a:r>
              <a:rPr lang="en-US" dirty="0" smtClean="0">
                <a:latin typeface="Franklin Gothic Book" pitchFamily="34" charset="0"/>
              </a:rPr>
              <a:t>Microphone (if large crowd)</a:t>
            </a:r>
          </a:p>
          <a:p>
            <a:pPr marL="122942" indent="-122942">
              <a:buFont typeface="Arial" pitchFamily="34" charset="0"/>
              <a:buChar char="•"/>
            </a:pPr>
            <a:r>
              <a:rPr lang="en-US" dirty="0" smtClean="0">
                <a:latin typeface="Franklin Gothic Book" pitchFamily="34" charset="0"/>
              </a:rPr>
              <a:t>Computer, LCD Projector, Projection screen or bare wall</a:t>
            </a:r>
          </a:p>
          <a:p>
            <a:pPr marL="122942" indent="-122942">
              <a:buFont typeface="Arial" pitchFamily="34" charset="0"/>
              <a:buChar char="•"/>
            </a:pPr>
            <a:r>
              <a:rPr lang="en-US" dirty="0" smtClean="0">
                <a:latin typeface="Franklin Gothic Book" pitchFamily="34" charset="0"/>
              </a:rPr>
              <a:t>CD with Minister of  Power Point Presentation</a:t>
            </a:r>
          </a:p>
          <a:p>
            <a:pPr marL="122942" indent="-122942">
              <a:buFont typeface="Arial" pitchFamily="34" charset="0"/>
              <a:buChar char="•"/>
            </a:pPr>
            <a:r>
              <a:rPr lang="en-US" dirty="0" smtClean="0">
                <a:latin typeface="Franklin Gothic Book" pitchFamily="34" charset="0"/>
              </a:rPr>
              <a:t>Sheets with Opening Prayer</a:t>
            </a:r>
          </a:p>
          <a:p>
            <a:pPr marL="122942" indent="-122942">
              <a:buFont typeface="Arial" pitchFamily="34" charset="0"/>
              <a:buChar char="•"/>
            </a:pPr>
            <a:r>
              <a:rPr lang="en-US" dirty="0" smtClean="0">
                <a:latin typeface="Franklin Gothic Book" pitchFamily="34" charset="0"/>
              </a:rPr>
              <a:t>Hymnals or worship aids</a:t>
            </a:r>
          </a:p>
          <a:p>
            <a:pPr marL="122942" indent="-122942">
              <a:buFont typeface="Arial" pitchFamily="34" charset="0"/>
              <a:buChar char="•"/>
            </a:pPr>
            <a:r>
              <a:rPr lang="en-US" i="1" dirty="0" smtClean="0">
                <a:latin typeface="Franklin Gothic Book" pitchFamily="34" charset="0"/>
              </a:rPr>
              <a:t>Definition of Terms </a:t>
            </a:r>
            <a:r>
              <a:rPr lang="en-US" dirty="0" smtClean="0">
                <a:latin typeface="Franklin Gothic Book" pitchFamily="34" charset="0"/>
              </a:rPr>
              <a:t>handout</a:t>
            </a:r>
          </a:p>
          <a:p>
            <a:pPr marL="122942" indent="-122942">
              <a:buFont typeface="Arial" pitchFamily="34" charset="0"/>
              <a:buChar char="•"/>
            </a:pPr>
            <a:r>
              <a:rPr lang="en-US" i="1" dirty="0" smtClean="0">
                <a:latin typeface="Franklin Gothic Book" pitchFamily="34" charset="0"/>
              </a:rPr>
              <a:t>Resources for Minister of Liturgical Environment </a:t>
            </a:r>
            <a:r>
              <a:rPr lang="en-US" dirty="0" smtClean="0">
                <a:latin typeface="Franklin Gothic Book" pitchFamily="34" charset="0"/>
              </a:rPr>
              <a:t>handout</a:t>
            </a:r>
            <a:endParaRPr lang="en-US"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Musician to accompany on organ/piano or lead singing a cappella </a:t>
            </a:r>
          </a:p>
          <a:p>
            <a:pPr marL="122942" indent="-122942">
              <a:buFont typeface="Arial" pitchFamily="34" charset="0"/>
              <a:buChar char="•"/>
            </a:pPr>
            <a:r>
              <a:rPr lang="en-US" dirty="0" smtClean="0">
                <a:latin typeface="Franklin Gothic Book" pitchFamily="34" charset="0"/>
              </a:rPr>
              <a:t>Simple refreshments for breaks (optional)</a:t>
            </a:r>
          </a:p>
          <a:p>
            <a:pPr marL="122942" indent="-122942">
              <a:buFont typeface="Arial" pitchFamily="34" charset="0"/>
              <a:buChar char="•"/>
            </a:pPr>
            <a:endParaRPr lang="en-US" dirty="0" smtClean="0">
              <a:latin typeface="Franklin Gothic Book" pitchFamily="34" charset="0"/>
            </a:endParaRPr>
          </a:p>
          <a:p>
            <a:pPr marL="122942" indent="-122942"/>
            <a:r>
              <a:rPr lang="en-US" b="1" u="sng" dirty="0" smtClean="0">
                <a:latin typeface="Franklin Gothic Book" pitchFamily="34" charset="0"/>
              </a:rPr>
              <a:t>Using this resource:</a:t>
            </a:r>
          </a:p>
          <a:p>
            <a:pPr marL="122942" indent="-122942"/>
            <a:endParaRPr lang="en-US" sz="800" b="1" u="sng"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The instructor should follow the script closely.</a:t>
            </a:r>
          </a:p>
          <a:p>
            <a:pPr marL="122942" indent="-122942">
              <a:buFont typeface="Arial" pitchFamily="34" charset="0"/>
              <a:buChar char="•"/>
            </a:pPr>
            <a:r>
              <a:rPr lang="en-US" dirty="0" smtClean="0">
                <a:latin typeface="Franklin Gothic Book" pitchFamily="34" charset="0"/>
                <a:sym typeface="Wingdings"/>
              </a:rPr>
              <a:t> </a:t>
            </a:r>
            <a:r>
              <a:rPr lang="en-US" dirty="0" smtClean="0">
                <a:solidFill>
                  <a:srgbClr val="FF0000"/>
                </a:solidFill>
                <a:latin typeface="Franklin Gothic Book" pitchFamily="34" charset="0"/>
                <a:sym typeface="Wingdings"/>
              </a:rPr>
              <a:t>() </a:t>
            </a:r>
            <a:r>
              <a:rPr lang="en-US" dirty="0" smtClean="0">
                <a:latin typeface="Franklin Gothic Book" pitchFamily="34" charset="0"/>
                <a:sym typeface="Wingdings"/>
              </a:rPr>
              <a:t>in the script indicates a mouse click that advances the presentation to the next slide.  </a:t>
            </a:r>
            <a:r>
              <a:rPr lang="en-US" i="1" dirty="0" smtClean="0">
                <a:latin typeface="Franklin Gothic Book" pitchFamily="34" charset="0"/>
                <a:sym typeface="Wingdings"/>
              </a:rPr>
              <a:t>Please note that there is no need to wait for the slide to transition.  You may continue speaking since the Power Point was designed not to interrupt the flow of the presentation.  </a:t>
            </a:r>
          </a:p>
          <a:p>
            <a:pPr marL="122942" indent="-122942">
              <a:buFont typeface="Arial" pitchFamily="34" charset="0"/>
              <a:buChar char="•"/>
            </a:pPr>
            <a:r>
              <a:rPr lang="en-US" dirty="0" smtClean="0">
                <a:latin typeface="Franklin Gothic Book" pitchFamily="34" charset="0"/>
                <a:sym typeface="Wingdings"/>
              </a:rPr>
              <a:t>There are opportunities for prayer, group discussion, handouts and practicum throughout the 2 parts of this presentation.</a:t>
            </a: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pPr marL="122942" indent="-122942">
              <a:buFont typeface="Arial" pitchFamily="34" charset="0"/>
              <a:buChar char="•"/>
            </a:pPr>
            <a:endParaRPr lang="en-US" dirty="0" smtClean="0">
              <a:latin typeface="Franklin Gothic Book" pitchFamily="34" charset="0"/>
            </a:endParaRPr>
          </a:p>
          <a:p>
            <a:endParaRPr lang="en-US"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153573" cy="4183380"/>
          </a:xfrm>
        </p:spPr>
        <p:txBody>
          <a:bodyPr>
            <a:normAutofit/>
          </a:bodyPr>
          <a:lstStyle/>
          <a:p>
            <a:r>
              <a:rPr lang="en-US" sz="1400" dirty="0" smtClean="0">
                <a:latin typeface="Franklin Gothic Book" pitchFamily="34" charset="0"/>
              </a:rPr>
              <a:t>From this we can deduce that ministry </a:t>
            </a:r>
            <a:r>
              <a:rPr lang="en-US" sz="1400" b="1" dirty="0" smtClean="0">
                <a:latin typeface="Franklin Gothic Book" pitchFamily="34" charset="0"/>
              </a:rPr>
              <a:t>is not</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r>
              <a:rPr lang="en-US" sz="1400" dirty="0" smtClean="0">
                <a:latin typeface="Franklin Gothic Book" pitchFamily="34" charset="0"/>
              </a:rPr>
              <a:t>	</a:t>
            </a:r>
          </a:p>
          <a:p>
            <a:pPr lvl="1" indent="-231326">
              <a:buFont typeface="Arial" pitchFamily="34" charset="0"/>
              <a:buChar char="•"/>
            </a:pPr>
            <a:r>
              <a:rPr lang="en-US" sz="1400" b="1" dirty="0" smtClean="0">
                <a:latin typeface="Franklin Gothic Book" pitchFamily="34" charset="0"/>
              </a:rPr>
              <a:t>acting better </a:t>
            </a:r>
            <a:r>
              <a:rPr lang="en-US" sz="1400" dirty="0" smtClean="0">
                <a:latin typeface="Franklin Gothic Book" pitchFamily="34" charset="0"/>
              </a:rPr>
              <a:t>or holier than another,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or an effort by the pastor to </a:t>
            </a:r>
            <a:r>
              <a:rPr lang="en-US" sz="1400" b="1" dirty="0" smtClean="0">
                <a:latin typeface="Franklin Gothic Book" pitchFamily="34" charset="0"/>
              </a:rPr>
              <a:t>create an elite </a:t>
            </a:r>
            <a:r>
              <a:rPr lang="en-US" sz="1400" dirty="0" smtClean="0">
                <a:latin typeface="Franklin Gothic Book" pitchFamily="34" charset="0"/>
              </a:rPr>
              <a:t>in the parish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or offering a </a:t>
            </a:r>
            <a:r>
              <a:rPr lang="en-US" sz="1400" b="1" dirty="0" smtClean="0">
                <a:latin typeface="Franklin Gothic Book" pitchFamily="34" charset="0"/>
              </a:rPr>
              <a:t>reward</a:t>
            </a:r>
            <a:r>
              <a:rPr lang="en-US" sz="1400" dirty="0" smtClean="0">
                <a:latin typeface="Franklin Gothic Book" pitchFamily="34" charset="0"/>
              </a:rPr>
              <a:t> to someone,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nor should it ever develop into a </a:t>
            </a:r>
            <a:r>
              <a:rPr lang="en-US" sz="1400" b="1" dirty="0" smtClean="0">
                <a:latin typeface="Franklin Gothic Book" pitchFamily="34" charset="0"/>
              </a:rPr>
              <a:t>self-gratifying performance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Instead, ministry </a:t>
            </a:r>
            <a:r>
              <a:rPr lang="en-US" sz="1400" b="1" dirty="0" smtClean="0">
                <a:latin typeface="Franklin Gothic Book" pitchFamily="34" charset="0"/>
              </a:rPr>
              <a:t>is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p>
          <a:p>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first and foremost, </a:t>
            </a:r>
            <a:r>
              <a:rPr lang="en-US" sz="1400" b="1" dirty="0" smtClean="0">
                <a:latin typeface="Franklin Gothic Book" pitchFamily="34" charset="0"/>
              </a:rPr>
              <a:t>humble service</a:t>
            </a:r>
            <a:r>
              <a:rPr lang="en-US" sz="1400" dirty="0" smtClean="0">
                <a:latin typeface="Franklin Gothic Book" pitchFamily="34" charset="0"/>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a way of achieving our own </a:t>
            </a:r>
            <a:r>
              <a:rPr lang="en-US" sz="1400" b="1" dirty="0" smtClean="0">
                <a:latin typeface="Franklin Gothic Book" pitchFamily="34" charset="0"/>
              </a:rPr>
              <a:t>salvation</a:t>
            </a:r>
            <a:r>
              <a:rPr lang="en-US" sz="1400" dirty="0" smtClean="0">
                <a:latin typeface="Franklin Gothic Book" pitchFamily="34" charset="0"/>
              </a:rPr>
              <a:t> (hopefully), </a:t>
            </a:r>
            <a:r>
              <a:rPr lang="en-US" sz="1400" dirty="0" smtClean="0">
                <a:solidFill>
                  <a:srgbClr val="FF0000"/>
                </a:solidFill>
                <a:latin typeface="Franklin Gothic Book" pitchFamily="34" charset="0"/>
                <a:sym typeface="Wingdings"/>
              </a:rPr>
              <a:t>()</a:t>
            </a:r>
          </a:p>
          <a:p>
            <a:pPr lvl="1" indent="-231326">
              <a:buFont typeface="Arial" pitchFamily="34" charset="0"/>
              <a:buChar char="•"/>
            </a:pPr>
            <a:r>
              <a:rPr lang="en-US" sz="1400" dirty="0" smtClean="0">
                <a:latin typeface="Franklin Gothic Book" pitchFamily="34" charset="0"/>
              </a:rPr>
              <a:t>and a way to </a:t>
            </a:r>
            <a:r>
              <a:rPr lang="en-US" sz="1400" b="1" dirty="0" smtClean="0">
                <a:latin typeface="Franklin Gothic Book" pitchFamily="34" charset="0"/>
              </a:rPr>
              <a:t>help others move closer to the Lord</a:t>
            </a:r>
            <a:r>
              <a:rPr lang="en-US" sz="1400" dirty="0" smtClean="0">
                <a:latin typeface="Franklin Gothic Book" pitchFamily="34" charset="0"/>
              </a:rPr>
              <a:t> in their own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8" y="696913"/>
            <a:ext cx="3717925" cy="2789237"/>
          </a:xfrm>
        </p:spPr>
      </p:sp>
      <p:sp>
        <p:nvSpPr>
          <p:cNvPr id="3" name="Notes Placeholder 2"/>
          <p:cNvSpPr>
            <a:spLocks noGrp="1"/>
          </p:cNvSpPr>
          <p:nvPr>
            <p:ph type="body" idx="1"/>
          </p:nvPr>
        </p:nvSpPr>
        <p:spPr>
          <a:xfrm>
            <a:off x="701040" y="3641090"/>
            <a:ext cx="5608320" cy="4958080"/>
          </a:xfrm>
        </p:spPr>
        <p:txBody>
          <a:bodyPr>
            <a:normAutofit/>
          </a:bodyPr>
          <a:lstStyle/>
          <a:p>
            <a:r>
              <a:rPr lang="en-US" sz="1400" dirty="0" smtClean="0">
                <a:latin typeface="Franklin Gothic Book" pitchFamily="34" charset="0"/>
              </a:rPr>
              <a:t>In his Pastoral Vision for the Diocese of Scranton, </a:t>
            </a:r>
            <a:r>
              <a:rPr lang="en-US" sz="1400" i="1" dirty="0" smtClean="0">
                <a:latin typeface="Franklin Gothic Book" pitchFamily="34" charset="0"/>
              </a:rPr>
              <a:t>Wounded and Loved, </a:t>
            </a:r>
            <a:r>
              <a:rPr lang="en-US" sz="1400" i="1" dirty="0" err="1" smtClean="0">
                <a:latin typeface="Franklin Gothic Book" pitchFamily="34" charset="0"/>
              </a:rPr>
              <a:t>Regathering</a:t>
            </a:r>
            <a:r>
              <a:rPr lang="en-US" sz="1400" i="1" dirty="0" smtClean="0">
                <a:latin typeface="Franklin Gothic Book" pitchFamily="34" charset="0"/>
              </a:rPr>
              <a:t> the Scattered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Bishop Bambera uses the passage of the </a:t>
            </a:r>
            <a:r>
              <a:rPr lang="en-US" sz="1400" dirty="0" err="1" smtClean="0">
                <a:latin typeface="Franklin Gothic Book" pitchFamily="34" charset="0"/>
              </a:rPr>
              <a:t>Footwashing</a:t>
            </a:r>
            <a:r>
              <a:rPr lang="en-US" sz="1400" dirty="0" smtClean="0">
                <a:latin typeface="Franklin Gothic Book" pitchFamily="34" charset="0"/>
              </a:rPr>
              <a:t> from John’s gospel as the foundation for his vision of servant leadership</a:t>
            </a:r>
            <a:r>
              <a:rPr lang="en-US" sz="1400" dirty="0" smtClean="0">
                <a:solidFill>
                  <a:schemeClr val="bg2">
                    <a:lumMod val="50000"/>
                  </a:schemeClr>
                </a:solidFill>
                <a:latin typeface="Franklin Gothic Book" pitchFamily="34" charset="0"/>
              </a:rPr>
              <a:t>.  [Consider reading the passage to the candidates: John 13:1-15]  </a:t>
            </a:r>
          </a:p>
          <a:p>
            <a:endParaRPr lang="en-US" sz="1400" dirty="0" smtClean="0">
              <a:solidFill>
                <a:srgbClr val="FF0000"/>
              </a:solidFill>
              <a:latin typeface="Franklin Gothic Book" pitchFamily="34" charset="0"/>
            </a:endParaRPr>
          </a:p>
          <a:p>
            <a:r>
              <a:rPr lang="en-US" sz="1400" dirty="0" smtClean="0">
                <a:latin typeface="Franklin Gothic Book" pitchFamily="34" charset="0"/>
              </a:rPr>
              <a:t>In his pastoral, Bishop Bambera tells us: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pPr marL="404416" indent="-291179">
              <a:buFont typeface="Arial" pitchFamily="34" charset="0"/>
              <a:buChar char="•"/>
            </a:pPr>
            <a:r>
              <a:rPr lang="en-US" sz="1400" dirty="0" smtClean="0">
                <a:latin typeface="Franklin Gothic Book" pitchFamily="34" charset="0"/>
              </a:rPr>
              <a:t>“We are called to lead lives deeply rooted in service—service to our God, neighbor, self, and creation” and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4416" indent="-291179"/>
            <a:endParaRPr lang="en-US" sz="1400" dirty="0" smtClean="0">
              <a:latin typeface="Franklin Gothic Book" pitchFamily="34" charset="0"/>
            </a:endParaRPr>
          </a:p>
          <a:p>
            <a:pPr marL="404416" indent="-291179">
              <a:buFont typeface="Arial" pitchFamily="34" charset="0"/>
              <a:buChar char="•"/>
            </a:pPr>
            <a:r>
              <a:rPr lang="en-US" sz="1400" dirty="0" smtClean="0">
                <a:latin typeface="Franklin Gothic Book" pitchFamily="34" charset="0"/>
              </a:rPr>
              <a:t>“Serving, one comes to realize that service to God and neighbor is also an act of leadership that differs in kind and orientation from what normally counts as leadership.  Christian disciples lead as a result of faith, not because of personal success or institutional commitment.” </a:t>
            </a:r>
            <a:r>
              <a:rPr lang="en-US" sz="1400" dirty="0" smtClean="0">
                <a:solidFill>
                  <a:srgbClr val="FF0000"/>
                </a:solidFill>
                <a:latin typeface="Franklin Gothic Book" pitchFamily="34" charset="0"/>
                <a:sym typeface="Wingdings"/>
              </a:rPr>
              <a:t>()</a:t>
            </a:r>
            <a:endParaRPr lang="en-US" sz="1400" dirty="0">
              <a:solidFill>
                <a:srgbClr val="FF0000"/>
              </a:solidFill>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Finally,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one of his goals for servant leaders who worship is the promotion of liturgical formation.  This includes:</a:t>
            </a:r>
          </a:p>
          <a:p>
            <a:endParaRPr lang="en-US" sz="1400" dirty="0" smtClean="0">
              <a:latin typeface="Franklin Gothic Book" pitchFamily="34" charset="0"/>
            </a:endParaRPr>
          </a:p>
          <a:p>
            <a:pPr marL="583977" indent="-292797">
              <a:buFont typeface="Arial" pitchFamily="34" charset="0"/>
              <a:buChar char="•"/>
            </a:pPr>
            <a:r>
              <a:rPr lang="en-US" sz="1400" dirty="0" smtClean="0">
                <a:latin typeface="Franklin Gothic Book" pitchFamily="34" charset="0"/>
              </a:rPr>
              <a:t>catechesis</a:t>
            </a:r>
          </a:p>
          <a:p>
            <a:pPr marL="583977" indent="-292797">
              <a:buFont typeface="Arial" pitchFamily="34" charset="0"/>
              <a:buChar char="•"/>
            </a:pPr>
            <a:r>
              <a:rPr lang="en-US" sz="1400" dirty="0" smtClean="0">
                <a:latin typeface="Franklin Gothic Book" pitchFamily="34" charset="0"/>
              </a:rPr>
              <a:t>improved participation at Mass</a:t>
            </a:r>
          </a:p>
          <a:p>
            <a:pPr marL="583977" indent="-292797">
              <a:buFont typeface="Arial" pitchFamily="34" charset="0"/>
              <a:buChar char="•"/>
            </a:pPr>
            <a:r>
              <a:rPr lang="en-US" sz="1400" dirty="0" smtClean="0">
                <a:latin typeface="Franklin Gothic Book" pitchFamily="34" charset="0"/>
              </a:rPr>
              <a:t>inviting and properly training men and women in liturgical ministries, both spiritually and functionally, and</a:t>
            </a:r>
          </a:p>
          <a:p>
            <a:pPr marL="583977" indent="-292797">
              <a:buFont typeface="Arial" pitchFamily="34" charset="0"/>
              <a:buChar char="•"/>
            </a:pPr>
            <a:r>
              <a:rPr lang="en-US" sz="1400" dirty="0" smtClean="0">
                <a:latin typeface="Franklin Gothic Book" pitchFamily="34" charset="0"/>
              </a:rPr>
              <a:t>the improved use of music and art to enhance liturgical celebrations.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5438" y="696913"/>
            <a:ext cx="4132262" cy="3098800"/>
          </a:xfrm>
        </p:spPr>
      </p:sp>
      <p:sp>
        <p:nvSpPr>
          <p:cNvPr id="3" name="Notes Placeholder 2"/>
          <p:cNvSpPr>
            <a:spLocks noGrp="1"/>
          </p:cNvSpPr>
          <p:nvPr>
            <p:ph type="body" idx="1"/>
          </p:nvPr>
        </p:nvSpPr>
        <p:spPr>
          <a:xfrm>
            <a:off x="701040" y="3950970"/>
            <a:ext cx="5608320" cy="4648200"/>
          </a:xfrm>
        </p:spPr>
        <p:txBody>
          <a:bodyPr>
            <a:normAutofit fontScale="92500" lnSpcReduction="10000"/>
          </a:bodyPr>
          <a:lstStyle/>
          <a:p>
            <a:r>
              <a:rPr lang="en-US" sz="1400" dirty="0" smtClean="0">
                <a:latin typeface="Franklin Gothic Book" pitchFamily="34" charset="0"/>
              </a:rPr>
              <a:t>Before we can </a:t>
            </a:r>
            <a:r>
              <a:rPr lang="en-US" sz="1400" b="1" dirty="0" smtClean="0">
                <a:latin typeface="Franklin Gothic Book" pitchFamily="34" charset="0"/>
              </a:rPr>
              <a:t>begin a ministry </a:t>
            </a:r>
            <a:r>
              <a:rPr lang="en-US" sz="1400" dirty="0" smtClean="0">
                <a:latin typeface="Franklin Gothic Book" pitchFamily="34" charset="0"/>
              </a:rPr>
              <a:t>in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must </a:t>
            </a:r>
            <a:r>
              <a:rPr lang="en-US" sz="1400" b="1" dirty="0" smtClean="0">
                <a:latin typeface="Franklin Gothic Book" pitchFamily="34" charset="0"/>
              </a:rPr>
              <a:t>examine</a:t>
            </a:r>
            <a:r>
              <a:rPr lang="en-US" sz="1400" dirty="0" smtClean="0">
                <a:latin typeface="Franklin Gothic Book" pitchFamily="34" charset="0"/>
              </a:rPr>
              <a:t> how our gifts can best be shared.  For example, not everyone is gifted at singing to serve as a cantor or song leader at Mass, and not everyone is gifted with public speaking to serve as a lector at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We must also take into consideration the </a:t>
            </a:r>
            <a:r>
              <a:rPr lang="en-US" sz="1400" b="1" dirty="0" smtClean="0">
                <a:latin typeface="Franklin Gothic Book" pitchFamily="34" charset="0"/>
              </a:rPr>
              <a:t>preparation and time required </a:t>
            </a:r>
            <a:r>
              <a:rPr lang="en-US" sz="1400" dirty="0" smtClean="0">
                <a:latin typeface="Franklin Gothic Book" pitchFamily="34" charset="0"/>
              </a:rPr>
              <a:t>for the ministry.  Some ministries require more preparation outside of Mass than others.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To be </a:t>
            </a:r>
            <a:r>
              <a:rPr lang="en-US" sz="1400" b="1" dirty="0" smtClean="0">
                <a:latin typeface="Franklin Gothic Book" pitchFamily="34" charset="0"/>
              </a:rPr>
              <a:t>properly formed </a:t>
            </a:r>
            <a:r>
              <a:rPr lang="en-US" sz="1400" dirty="0" smtClean="0">
                <a:latin typeface="Franklin Gothic Book" pitchFamily="34" charset="0"/>
              </a:rPr>
              <a:t>as a liturgical minister, it is necessary to attend theological and practical training such as this session.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It is also recommended that liturgical ministers are </a:t>
            </a:r>
            <a:r>
              <a:rPr lang="en-US" sz="1400" b="1" dirty="0" smtClean="0">
                <a:latin typeface="Franklin Gothic Book" pitchFamily="34" charset="0"/>
              </a:rPr>
              <a:t>commissioned or blessed</a:t>
            </a:r>
            <a:r>
              <a:rPr lang="en-US" sz="1400" dirty="0" smtClean="0">
                <a:latin typeface="Franklin Gothic Book" pitchFamily="34" charset="0"/>
              </a:rPr>
              <a:t> by the pastor for his or her liturgical ministry.</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We are encouraged to embrace forms of </a:t>
            </a:r>
            <a:r>
              <a:rPr lang="en-US" sz="1400" b="1" dirty="0" smtClean="0">
                <a:latin typeface="Franklin Gothic Book" pitchFamily="34" charset="0"/>
              </a:rPr>
              <a:t>personal prayer </a:t>
            </a:r>
            <a:r>
              <a:rPr lang="en-US" sz="1400" dirty="0" smtClean="0">
                <a:latin typeface="Franklin Gothic Book" pitchFamily="34" charset="0"/>
              </a:rPr>
              <a:t>that connect us to our particular area of service, such as an Extraordinary Minister of Communion participating in Eucharistic Adoration or a Cantor reflecting on the readings of the day when preparing to sing the Responsorial Psalm.</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Lastly, we are encouraged to receive </a:t>
            </a:r>
            <a:r>
              <a:rPr lang="en-US" sz="1400" b="1" dirty="0" smtClean="0">
                <a:latin typeface="Franklin Gothic Book" pitchFamily="34" charset="0"/>
              </a:rPr>
              <a:t>ongoing formation </a:t>
            </a:r>
            <a:r>
              <a:rPr lang="en-US" sz="1400" dirty="0" smtClean="0">
                <a:latin typeface="Franklin Gothic Book" pitchFamily="34" charset="0"/>
              </a:rPr>
              <a:t>in our ministry through our personal prayer, study and attendance at parish or diocesan periods of reflection.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Does anyone have any questions so far?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	</a:t>
            </a:r>
            <a:r>
              <a:rPr lang="en-US" sz="1400" i="1" dirty="0" smtClean="0">
                <a:solidFill>
                  <a:schemeClr val="bg2">
                    <a:lumMod val="50000"/>
                  </a:schemeClr>
                </a:solidFill>
                <a:latin typeface="Franklin Gothic Book" pitchFamily="34" charset="0"/>
                <a:sym typeface="Wingdings"/>
              </a:rPr>
              <a:t>After questions, continue on…</a:t>
            </a:r>
            <a:endParaRPr lang="en-US" sz="1400" dirty="0" smtClean="0">
              <a:solidFill>
                <a:schemeClr val="bg2">
                  <a:lumMod val="50000"/>
                </a:schemeClr>
              </a:solidFill>
              <a:latin typeface="Franklin Gothic Book" pitchFamily="34" charset="0"/>
              <a:sym typeface="Wingdings"/>
            </a:endParaRPr>
          </a:p>
          <a:p>
            <a:endParaRPr lang="en-US" sz="1400" dirty="0" smtClean="0">
              <a:solidFill>
                <a:srgbClr val="FF0000"/>
              </a:solidFill>
              <a:latin typeface="Franklin Gothic Book" pitchFamily="34" charset="0"/>
              <a:sym typeface="Wingdings"/>
            </a:endParaRPr>
          </a:p>
          <a:p>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 question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p>
          <a:p>
            <a:pPr marL="470740" indent="-236179">
              <a:buFont typeface="Arial" pitchFamily="34" charset="0"/>
              <a:buChar char="•"/>
            </a:pPr>
            <a:r>
              <a:rPr lang="en-US" sz="1400" dirty="0" smtClean="0">
                <a:latin typeface="Franklin Gothic Book" pitchFamily="34" charset="0"/>
              </a:rPr>
              <a:t>Why have you agreed to serve as an Minister of </a:t>
            </a:r>
            <a:r>
              <a:rPr lang="en-US" sz="1400" dirty="0" smtClean="0">
                <a:latin typeface="Franklin Gothic Book" pitchFamily="34" charset="0"/>
              </a:rPr>
              <a:t>Liturgical Environment </a:t>
            </a:r>
            <a:r>
              <a:rPr lang="en-US" sz="1400" dirty="0" smtClean="0">
                <a:latin typeface="Franklin Gothic Book" pitchFamily="34" charset="0"/>
              </a:rPr>
              <a:t>in your parish or community?</a:t>
            </a: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Next, we turn </a:t>
            </a:r>
            <a:r>
              <a:rPr lang="en-US" sz="1400" dirty="0" smtClean="0"/>
              <a:t>to the specific role of the Minister of </a:t>
            </a:r>
            <a:r>
              <a:rPr lang="en-US" sz="1400" dirty="0" smtClean="0"/>
              <a:t>Liturgical Environment.</a:t>
            </a:r>
            <a:r>
              <a:rPr lang="en-US" sz="1400" dirty="0" smtClean="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15</a:t>
            </a:fld>
            <a:endParaRPr lang="en-US"/>
          </a:p>
        </p:txBody>
      </p:sp>
    </p:spTree>
    <p:extLst>
      <p:ext uri="{BB962C8B-B14F-4D97-AF65-F5344CB8AC3E}">
        <p14:creationId xmlns="" xmlns:p14="http://schemas.microsoft.com/office/powerpoint/2010/main" val="4081695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We </a:t>
            </a:r>
            <a:r>
              <a:rPr lang="en-US" sz="1400" dirty="0" smtClean="0"/>
              <a:t>find </a:t>
            </a:r>
            <a:r>
              <a:rPr lang="en-US" sz="1400" dirty="0" smtClean="0"/>
              <a:t>that </a:t>
            </a:r>
            <a:r>
              <a:rPr lang="en-US" sz="1400" dirty="0" smtClean="0"/>
              <a:t>the ministry of liturgical environment </a:t>
            </a:r>
            <a:r>
              <a:rPr lang="en-US" sz="1400" dirty="0" smtClean="0"/>
              <a:t>has several functions. </a:t>
            </a:r>
            <a:r>
              <a:rPr lang="en-US" sz="1400" dirty="0" smtClean="0">
                <a:solidFill>
                  <a:srgbClr val="FF0000"/>
                </a:solidFill>
                <a:latin typeface="Franklin Gothic Book" pitchFamily="34" charset="0"/>
                <a:sym typeface="Wingdings"/>
              </a:rPr>
              <a:t>()</a:t>
            </a:r>
            <a:r>
              <a:rPr lang="en-US" sz="1400" dirty="0" smtClean="0"/>
              <a:t> </a:t>
            </a:r>
            <a:r>
              <a:rPr lang="en-US" sz="1400" dirty="0" smtClean="0"/>
              <a:t>First, most people would consider </a:t>
            </a:r>
            <a:r>
              <a:rPr lang="en-US" sz="1400" dirty="0" smtClean="0"/>
              <a:t>ministers of liturgical environment as </a:t>
            </a:r>
            <a:r>
              <a:rPr lang="en-US" sz="1400" dirty="0" smtClean="0"/>
              <a:t>those who “decorate” the church for Christmas and Easter, but you probably know that this ministry is so much more than that.  While decorating for those festive solemnities of the church year is important, this ministry consists of </a:t>
            </a:r>
            <a:r>
              <a:rPr lang="en-US" sz="1400" b="1" dirty="0" smtClean="0"/>
              <a:t>decorating the worship space </a:t>
            </a:r>
            <a:r>
              <a:rPr lang="en-US" sz="1400" dirty="0" smtClean="0"/>
              <a:t>for all the </a:t>
            </a:r>
            <a:r>
              <a:rPr lang="en-US" sz="1400" b="1" dirty="0" smtClean="0"/>
              <a:t>seasons and Sundays </a:t>
            </a:r>
            <a:r>
              <a:rPr lang="en-US" sz="1400" dirty="0" smtClean="0"/>
              <a:t>of the liturgical year such as Lent, Ordinary Time, Palm Sunday, Pentecost Sunday, All Saints and much more.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p>
          <a:p>
            <a:r>
              <a:rPr lang="en-US" sz="1400" dirty="0" smtClean="0"/>
              <a:t>Along with decorating, the ministry of art and environment pays close attention to the worship space in its </a:t>
            </a:r>
            <a:r>
              <a:rPr lang="en-US" sz="1400" b="1" dirty="0" smtClean="0"/>
              <a:t>maintenance</a:t>
            </a:r>
            <a:r>
              <a:rPr lang="en-US" sz="1400" dirty="0" smtClean="0"/>
              <a:t> of the liturgical environment and </a:t>
            </a:r>
            <a:r>
              <a:rPr lang="en-US" sz="1400" b="1" dirty="0" smtClean="0"/>
              <a:t>preparation</a:t>
            </a:r>
            <a:r>
              <a:rPr lang="en-US" sz="1400" dirty="0" smtClean="0"/>
              <a:t> for Sunday worship.  This may include replacing spent altar candles, watering and pruning plants and flowers, replacing altar cloths, and cleaning the church.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p>
          <a:p>
            <a:r>
              <a:rPr lang="en-US" sz="1400" dirty="0" smtClean="0"/>
              <a:t>Finally, because the church building is their “office,” ministers of art and environment keep a close eye on the many details of the worship space, including vestments, floors, furnishings, walls, vessels etc.  They have a good sense of the physical needs of the parish’s liturgical life and provide much needed </a:t>
            </a:r>
            <a:r>
              <a:rPr lang="en-US" sz="1400" b="1" dirty="0" smtClean="0"/>
              <a:t>management and evaluation </a:t>
            </a:r>
            <a:r>
              <a:rPr lang="en-US" sz="1400" dirty="0" smtClean="0"/>
              <a:t>of materials and supplies.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dirty="0" smtClean="0"/>
              <a:t>Some basic requirements necessary or you should be willing to develop in order to serve as a minister art and environment include</a:t>
            </a:r>
            <a:r>
              <a:rPr lang="en-US" sz="1400" dirty="0" smtClean="0"/>
              <a:t>: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endParaRPr lang="en-US" sz="1400" dirty="0" smtClean="0"/>
          </a:p>
          <a:p>
            <a:pPr lvl="0"/>
            <a:r>
              <a:rPr lang="en-US" sz="1400" b="1" dirty="0" smtClean="0"/>
              <a:t>Basic understanding of liturgy</a:t>
            </a:r>
            <a:r>
              <a:rPr lang="en-US" sz="1400" dirty="0" smtClean="0"/>
              <a:t>—since liturgy is the source and summit of all activity in the Church and the reason this ministry exists, it is important that you have a proper understanding of the nature of the Church’s worship</a:t>
            </a:r>
            <a:r>
              <a:rPr lang="en-US" sz="1400" dirty="0" smtClean="0"/>
              <a:t>.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pPr lvl="0"/>
            <a:endParaRPr lang="en-US" sz="1400" dirty="0" smtClean="0"/>
          </a:p>
          <a:p>
            <a:pPr lvl="0"/>
            <a:r>
              <a:rPr lang="en-US" sz="1400" b="1" dirty="0" smtClean="0"/>
              <a:t>Creativity, Artistic Ability, or some other unique skill</a:t>
            </a:r>
            <a:r>
              <a:rPr lang="en-US" sz="1400" dirty="0" smtClean="0"/>
              <a:t>—art and environment requires the skill of many artists and laborers.  Everyone from interior designers, drawing and painting artists, organizers, sewers, electricians, carpenters, graphic designers, to people who like to iron can be utilized in this ministry</a:t>
            </a:r>
            <a:r>
              <a:rPr lang="en-US" sz="1400" dirty="0" smtClean="0"/>
              <a:t>.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pPr lvl="0"/>
            <a:endParaRPr lang="en-US" sz="1400" dirty="0" smtClean="0"/>
          </a:p>
          <a:p>
            <a:pPr lvl="0"/>
            <a:r>
              <a:rPr lang="en-US" sz="1400" b="1" dirty="0" smtClean="0"/>
              <a:t>Ability to handle criticism</a:t>
            </a:r>
            <a:r>
              <a:rPr lang="en-US" sz="1400" dirty="0" smtClean="0"/>
              <a:t>—all artists are criticized and ministers of art and environment are no different.  Beauty is in the eye of the beholder, and those who expect things to be a certain way tend to be the most vocal.  The key is to learn from criticism: is the criticism genuinely constructive or is it meant to be deconstructive?  Acknowledge the presence of Christ in your criticizers and thank them for your input</a:t>
            </a:r>
            <a:r>
              <a:rPr lang="en-US" sz="1400" dirty="0" smtClean="0"/>
              <a:t>.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pPr lvl="0"/>
            <a:endParaRPr lang="en-US" sz="1400" dirty="0" smtClean="0"/>
          </a:p>
          <a:p>
            <a:pPr lvl="0"/>
            <a:r>
              <a:rPr lang="en-US" sz="1400" b="1" dirty="0" smtClean="0"/>
              <a:t>Dedication and Patience</a:t>
            </a:r>
            <a:r>
              <a:rPr lang="en-US" sz="1400" dirty="0" smtClean="0"/>
              <a:t>—great ideas are seldom as easy as they seem, and many things can go wrong in the execution of a well thought-out plan.  Have patience and be willing to adapt.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For a theological reflection on this unique ministry, we turn to </a:t>
            </a:r>
            <a:r>
              <a:rPr lang="en-US" sz="1400" b="1" dirty="0" smtClean="0"/>
              <a:t>Psalm 84</a:t>
            </a:r>
            <a:r>
              <a:rPr lang="en-US" sz="1400" dirty="0" smtClean="0"/>
              <a:t>.  The psalms were important to Jewish worship and this particular psalm was a prayer for Jewish pilgrims on the way to the Temple in Jerusalem for one of the annual feasts.  It expresses their joyful anticipation of being in the house and presence of God and also is expressive of our desire as ministers of </a:t>
            </a:r>
            <a:r>
              <a:rPr lang="en-US" sz="1400" dirty="0" smtClean="0"/>
              <a:t>the liturgical </a:t>
            </a:r>
            <a:r>
              <a:rPr lang="en-US" sz="1400" dirty="0" smtClean="0"/>
              <a:t>environment today. </a:t>
            </a:r>
            <a:r>
              <a:rPr lang="en-US" sz="1400" dirty="0" smtClean="0">
                <a:solidFill>
                  <a:srgbClr val="FF0000"/>
                </a:solidFill>
                <a:latin typeface="Franklin Gothic Book" pitchFamily="34" charset="0"/>
                <a:sym typeface="Wingdings"/>
              </a:rPr>
              <a:t>()</a:t>
            </a:r>
            <a:r>
              <a:rPr lang="en-US" sz="1400" dirty="0" smtClean="0"/>
              <a:t>  </a:t>
            </a:r>
            <a:r>
              <a:rPr lang="en-US" sz="1400" dirty="0" smtClean="0"/>
              <a:t>The psalm </a:t>
            </a:r>
            <a:r>
              <a:rPr lang="en-US" sz="1400" dirty="0" smtClean="0"/>
              <a:t>begins,</a:t>
            </a:r>
            <a:endParaRPr lang="en-US" sz="1400" dirty="0" smtClean="0"/>
          </a:p>
          <a:p>
            <a:r>
              <a:rPr lang="en-US" sz="1400" i="1" dirty="0" smtClean="0"/>
              <a:t> </a:t>
            </a:r>
            <a:endParaRPr lang="en-US" sz="1400" dirty="0" smtClean="0"/>
          </a:p>
          <a:p>
            <a:pPr indent="914400"/>
            <a:r>
              <a:rPr lang="en-US" sz="1400" i="1" dirty="0" smtClean="0"/>
              <a:t>How lovely your dwelling, O Lord of hosts!  </a:t>
            </a:r>
            <a:endParaRPr lang="en-US" sz="1400" dirty="0" smtClean="0"/>
          </a:p>
          <a:p>
            <a:pPr indent="914400"/>
            <a:r>
              <a:rPr lang="en-US" sz="1400" i="1" dirty="0" smtClean="0"/>
              <a:t>My soul </a:t>
            </a:r>
            <a:r>
              <a:rPr lang="en-US" sz="1400" i="1" dirty="0" smtClean="0"/>
              <a:t>yearns </a:t>
            </a:r>
            <a:r>
              <a:rPr lang="en-US" sz="1400" i="1" dirty="0" smtClean="0"/>
              <a:t>and pines for the courts of the Lord.  </a:t>
            </a:r>
            <a:endParaRPr lang="en-US" sz="1400" dirty="0" smtClean="0"/>
          </a:p>
          <a:p>
            <a:pPr indent="914400"/>
            <a:r>
              <a:rPr lang="en-US" sz="1400" i="1" dirty="0" smtClean="0"/>
              <a:t>My heart and flesh cry out for the living God.  </a:t>
            </a:r>
            <a:endParaRPr lang="en-US" sz="1400" dirty="0" smtClean="0"/>
          </a:p>
          <a:p>
            <a:pPr indent="914400"/>
            <a:r>
              <a:rPr lang="en-US" sz="1400" i="1" dirty="0" smtClean="0"/>
              <a:t>As the sparrow finds a home </a:t>
            </a:r>
            <a:endParaRPr lang="en-US" sz="1400" dirty="0" smtClean="0"/>
          </a:p>
          <a:p>
            <a:pPr indent="914400"/>
            <a:r>
              <a:rPr lang="en-US" sz="1400" i="1" dirty="0" smtClean="0"/>
              <a:t>and the swallow a nest to settle her young, </a:t>
            </a:r>
            <a:endParaRPr lang="en-US" sz="1400" dirty="0" smtClean="0"/>
          </a:p>
          <a:p>
            <a:pPr indent="914400"/>
            <a:r>
              <a:rPr lang="en-US" sz="1400" i="1" dirty="0" smtClean="0"/>
              <a:t>My home is by your altars, </a:t>
            </a:r>
            <a:endParaRPr lang="en-US" sz="1400" dirty="0" smtClean="0"/>
          </a:p>
          <a:p>
            <a:pPr indent="914400"/>
            <a:r>
              <a:rPr lang="en-US" sz="1400" i="1" dirty="0" smtClean="0"/>
              <a:t>Lord of hosts, my king and my God!  </a:t>
            </a:r>
            <a:endParaRPr lang="en-US" sz="1400" dirty="0" smtClean="0"/>
          </a:p>
          <a:p>
            <a:pPr indent="914400"/>
            <a:r>
              <a:rPr lang="en-US" sz="1400" i="1" dirty="0" smtClean="0"/>
              <a:t>Blessed are those who dwell in your house!  </a:t>
            </a:r>
            <a:endParaRPr lang="en-US" sz="1400" dirty="0" smtClean="0"/>
          </a:p>
          <a:p>
            <a:pPr indent="914400"/>
            <a:r>
              <a:rPr lang="en-US" sz="1400" i="1" dirty="0" smtClean="0"/>
              <a:t>They never cease to praise you.   </a:t>
            </a:r>
            <a:r>
              <a:rPr lang="en-US" sz="1400" dirty="0" smtClean="0"/>
              <a:t>(Ps. 84: 2-5)</a:t>
            </a:r>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smtClean="0"/>
              <a:t>In light of the verses from this psalm, let us reflect on the ministry of art and environment. </a:t>
            </a:r>
            <a:r>
              <a:rPr lang="en-US" sz="1400" dirty="0" smtClean="0">
                <a:solidFill>
                  <a:srgbClr val="FF0000"/>
                </a:solidFill>
                <a:latin typeface="Franklin Gothic Book" pitchFamily="34" charset="0"/>
                <a:sym typeface="Wingdings"/>
              </a:rPr>
              <a:t>()</a:t>
            </a:r>
            <a:r>
              <a:rPr lang="en-US" sz="1400" dirty="0" smtClean="0"/>
              <a:t> </a:t>
            </a:r>
            <a:r>
              <a:rPr lang="en-US" sz="1400" dirty="0" smtClean="0"/>
              <a:t>In a sense, this ministry serves the worship of the parish community similar to the other liturgical ministries of Extraordinary Ministers of Communion, Lectors, Cantors, Altar Servers, Hospitality</a:t>
            </a:r>
            <a:r>
              <a:rPr lang="en-US" sz="1400" dirty="0" smtClean="0"/>
              <a:t>,</a:t>
            </a:r>
            <a:r>
              <a:rPr lang="en-US" sz="1400" dirty="0" smtClean="0">
                <a:solidFill>
                  <a:srgbClr val="FF0000"/>
                </a:solidFill>
                <a:latin typeface="Franklin Gothic Book" pitchFamily="34" charset="0"/>
                <a:sym typeface="Wingdings"/>
              </a:rPr>
              <a:t> ()</a:t>
            </a:r>
            <a:r>
              <a:rPr lang="en-US" sz="1400" dirty="0" smtClean="0"/>
              <a:t> </a:t>
            </a:r>
            <a:r>
              <a:rPr lang="en-US" sz="1400" dirty="0" smtClean="0"/>
              <a:t>with the exception that almost all of the work done by ministers of art and environment is done “behind the scenes”  usually well before the liturgy begins.  Thus, the assembly never sees these ministers carrying out their work, but they experience it in a real way.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p>
          <a:p>
            <a:r>
              <a:rPr lang="en-US" sz="1400" dirty="0" smtClean="0"/>
              <a:t>The goal of ministers of art and environment is to help “create” a worship environment that helps raise hearts and minds to God, as the </a:t>
            </a:r>
            <a:r>
              <a:rPr lang="en-US" sz="1400" i="1" dirty="0" smtClean="0"/>
              <a:t>Constitution on the Sacred Liturgy</a:t>
            </a:r>
            <a:r>
              <a:rPr lang="en-US" sz="1400" dirty="0" smtClean="0"/>
              <a:t> points out</a:t>
            </a:r>
            <a:r>
              <a:rPr lang="en-US" sz="1400" dirty="0" smtClean="0"/>
              <a:t>,</a:t>
            </a:r>
            <a:r>
              <a:rPr lang="en-US" sz="1400" dirty="0" smtClean="0">
                <a:solidFill>
                  <a:srgbClr val="FF0000"/>
                </a:solidFill>
                <a:latin typeface="Franklin Gothic Book" pitchFamily="34" charset="0"/>
                <a:sym typeface="Wingdings"/>
              </a:rPr>
              <a:t> ()</a:t>
            </a:r>
            <a:r>
              <a:rPr lang="en-US" sz="1400" dirty="0" smtClean="0"/>
              <a:t> </a:t>
            </a:r>
            <a:r>
              <a:rPr lang="en-US" sz="1400" dirty="0" smtClean="0"/>
              <a:t>“They are dedicated to advancing the God’s praise and glory to the degree that they center on the single aim of turning the human spirit devoutly toward God” (CSL 122).  </a:t>
            </a:r>
            <a:endParaRPr lang="en-US" sz="1400" dirty="0" smtClean="0"/>
          </a:p>
          <a:p>
            <a:endParaRPr lang="en-US" sz="1400" dirty="0" smtClean="0"/>
          </a:p>
          <a:p>
            <a:r>
              <a:rPr lang="en-US" sz="1400" dirty="0" smtClean="0"/>
              <a:t>For </a:t>
            </a:r>
            <a:r>
              <a:rPr lang="en-US" sz="1400" dirty="0" smtClean="0"/>
              <a:t>many parishes, this beautiful environment leading us to God is already “created” in its architecture design and religious art</a:t>
            </a:r>
            <a:r>
              <a:rPr lang="en-US" sz="1400" dirty="0" smtClean="0"/>
              <a:t>,</a:t>
            </a:r>
            <a:r>
              <a:rPr lang="en-US" sz="1400" dirty="0" smtClean="0">
                <a:solidFill>
                  <a:srgbClr val="FF0000"/>
                </a:solidFill>
                <a:latin typeface="Franklin Gothic Book" pitchFamily="34" charset="0"/>
                <a:sym typeface="Wingdings"/>
              </a:rPr>
              <a:t> </a:t>
            </a:r>
            <a:r>
              <a:rPr lang="en-US" sz="1400" dirty="0" smtClean="0"/>
              <a:t>however</a:t>
            </a:r>
            <a:r>
              <a:rPr lang="en-US" sz="1400" dirty="0" smtClean="0"/>
              <a:t>, it is the role of the art and environment minister to highlight, complement and accent this beauty.  Could you imagine a venerable cathedral or basilica without flowers on Easter Sunday or Christmas morning?  Despite its inherent beauty, it would still be greatly lacking on those occasions if an effort wasn’t made to enhance its environment. </a:t>
            </a:r>
            <a:r>
              <a:rPr lang="en-US" sz="1400" dirty="0" smtClean="0">
                <a:solidFill>
                  <a:srgbClr val="FF0000"/>
                </a:solidFill>
                <a:latin typeface="Franklin Gothic Book" pitchFamily="34" charset="0"/>
                <a:sym typeface="Wingdings"/>
              </a:rPr>
              <a:t>()</a:t>
            </a:r>
            <a:endParaRPr lang="en-US" sz="1400" dirty="0" smtClean="0"/>
          </a:p>
        </p:txBody>
      </p:sp>
      <p:sp>
        <p:nvSpPr>
          <p:cNvPr id="4" name="Slide Number Placeholder 3"/>
          <p:cNvSpPr>
            <a:spLocks noGrp="1"/>
          </p:cNvSpPr>
          <p:nvPr>
            <p:ph type="sldNum" sz="quarter" idx="10"/>
          </p:nvPr>
        </p:nvSpPr>
        <p:spPr/>
        <p:txBody>
          <a:bodyPr/>
          <a:lstStyle/>
          <a:p>
            <a:fld id="{348F2FE7-9136-4846-9B73-0EE6960CF42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This formation for Ministers for Art and Environment will be divided into two parts with a break in between</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In Part 1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we will review a general understanding of </a:t>
            </a:r>
            <a:r>
              <a:rPr lang="en-US" sz="1400" b="1" i="1" dirty="0" smtClean="0">
                <a:latin typeface="Franklin Gothic Book" pitchFamily="34" charset="0"/>
                <a:sym typeface="Wingdings"/>
              </a:rPr>
              <a:t>ministry</a:t>
            </a:r>
            <a:r>
              <a:rPr lang="en-US" sz="1400" dirty="0" smtClean="0">
                <a:latin typeface="Franklin Gothic Book" pitchFamily="34" charset="0"/>
                <a:sym typeface="Wingdings"/>
              </a:rPr>
              <a:t> both in the universal Church and in our own diocese as articulated by Bishop </a:t>
            </a:r>
            <a:r>
              <a:rPr lang="en-US" sz="1400" dirty="0" err="1" smtClean="0">
                <a:latin typeface="Franklin Gothic Book" pitchFamily="34" charset="0"/>
                <a:sym typeface="Wingdings"/>
              </a:rPr>
              <a:t>Bambera’s</a:t>
            </a:r>
            <a:r>
              <a:rPr lang="en-US" sz="1400" dirty="0" smtClean="0">
                <a:latin typeface="Franklin Gothic Book" pitchFamily="34" charset="0"/>
                <a:sym typeface="Wingdings"/>
              </a:rPr>
              <a:t> Pastoral Vision, </a:t>
            </a:r>
            <a:r>
              <a:rPr lang="en-US" sz="1400" i="1" dirty="0" smtClean="0">
                <a:latin typeface="Franklin Gothic Book" pitchFamily="34" charset="0"/>
                <a:sym typeface="Wingdings"/>
              </a:rPr>
              <a:t>Wounded and Loved, </a:t>
            </a:r>
            <a:r>
              <a:rPr lang="en-US" sz="1400" i="1" dirty="0" err="1" smtClean="0">
                <a:latin typeface="Franklin Gothic Book" pitchFamily="34" charset="0"/>
                <a:sym typeface="Wingdings"/>
              </a:rPr>
              <a:t>Regathering</a:t>
            </a:r>
            <a:r>
              <a:rPr lang="en-US" sz="1400" i="1" dirty="0" smtClean="0">
                <a:latin typeface="Franklin Gothic Book" pitchFamily="34" charset="0"/>
                <a:sym typeface="Wingdings"/>
              </a:rPr>
              <a:t> the Scattered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We will also examine the </a:t>
            </a:r>
            <a:r>
              <a:rPr lang="en-US" sz="1400" b="1" dirty="0" smtClean="0">
                <a:latin typeface="Franklin Gothic Book" pitchFamily="34" charset="0"/>
                <a:sym typeface="Wingdings"/>
              </a:rPr>
              <a:t>role</a:t>
            </a:r>
            <a:r>
              <a:rPr lang="en-US" sz="1400" dirty="0" smtClean="0">
                <a:latin typeface="Franklin Gothic Book" pitchFamily="34" charset="0"/>
                <a:sym typeface="Wingdings"/>
              </a:rPr>
              <a:t> of the Minister of Art and Environment, including the particular functions of the ministry and its history.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Finally, we will focus on the </a:t>
            </a:r>
            <a:r>
              <a:rPr lang="en-US" sz="1400" b="1" dirty="0" smtClean="0">
                <a:latin typeface="Franklin Gothic Book" pitchFamily="34" charset="0"/>
                <a:sym typeface="Wingdings"/>
              </a:rPr>
              <a:t>basic requirements</a:t>
            </a:r>
            <a:r>
              <a:rPr lang="en-US" sz="1400" dirty="0" smtClean="0">
                <a:latin typeface="Franklin Gothic Book" pitchFamily="34" charset="0"/>
                <a:sym typeface="Wingdings"/>
              </a:rPr>
              <a:t> of this ministry, and review definitions of items and concepts important to the ministry.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Flowers and decorations are not added simply for their own sake, but they are always used to honor what is already sacred in the church and in the liturgy, so that flowers may adorn the altar of Christ’s sacrifice, accentuate the ambo of God’s word, and be placed by a saint whose feast day we celebrate. </a:t>
            </a:r>
          </a:p>
          <a:p>
            <a:endParaRPr lang="en-US" sz="1400" dirty="0" smtClean="0"/>
          </a:p>
          <a:p>
            <a:r>
              <a:rPr lang="en-US" sz="1400" dirty="0" smtClean="0"/>
              <a:t> In a very real way, by managing and decorating the environment of the church, </a:t>
            </a:r>
            <a:r>
              <a:rPr lang="en-US" sz="1400" dirty="0" smtClean="0">
                <a:solidFill>
                  <a:srgbClr val="FF0000"/>
                </a:solidFill>
                <a:latin typeface="Franklin Gothic Book" pitchFamily="34" charset="0"/>
                <a:sym typeface="Wingdings"/>
              </a:rPr>
              <a:t>() </a:t>
            </a:r>
            <a:r>
              <a:rPr lang="en-US" sz="1400" dirty="0" smtClean="0"/>
              <a:t>ministers </a:t>
            </a:r>
            <a:r>
              <a:rPr lang="en-US" sz="1400" dirty="0" smtClean="0"/>
              <a:t>of </a:t>
            </a:r>
            <a:r>
              <a:rPr lang="en-US" sz="1400" dirty="0" smtClean="0"/>
              <a:t>liturgical environment </a:t>
            </a:r>
            <a:r>
              <a:rPr lang="en-US" sz="1400" dirty="0" smtClean="0"/>
              <a:t>express the faith of the community.  This is example </a:t>
            </a:r>
            <a:r>
              <a:rPr lang="en-US" sz="1400" dirty="0" smtClean="0"/>
              <a:t>of the liturgical principle, </a:t>
            </a:r>
            <a:r>
              <a:rPr lang="en-US" sz="1400" i="1" dirty="0" err="1" smtClean="0"/>
              <a:t>lex</a:t>
            </a:r>
            <a:r>
              <a:rPr lang="en-US" sz="1400" i="1" dirty="0" smtClean="0"/>
              <a:t> </a:t>
            </a:r>
            <a:r>
              <a:rPr lang="en-US" sz="1400" i="1" dirty="0" err="1" smtClean="0"/>
              <a:t>orandi</a:t>
            </a:r>
            <a:r>
              <a:rPr lang="en-US" sz="1400" i="1" dirty="0" smtClean="0"/>
              <a:t>, </a:t>
            </a:r>
            <a:r>
              <a:rPr lang="en-US" sz="1400" i="1" dirty="0" err="1" smtClean="0"/>
              <a:t>lex</a:t>
            </a:r>
            <a:r>
              <a:rPr lang="en-US" sz="1400" i="1" dirty="0" smtClean="0"/>
              <a:t> </a:t>
            </a:r>
            <a:r>
              <a:rPr lang="en-US" sz="1400" i="1" dirty="0" err="1" smtClean="0"/>
              <a:t>credendi</a:t>
            </a:r>
            <a:r>
              <a:rPr lang="en-US" sz="1400" dirty="0" smtClean="0"/>
              <a:t>, that the law of prayer, how we pray and what we value in our prayer, establishes the law of our </a:t>
            </a:r>
            <a:r>
              <a:rPr lang="en-US" sz="1400" dirty="0" smtClean="0"/>
              <a:t>belief.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One of the distinguishing characteristics of Catholicism is the sacramental nature of tradition.  In preparation for Confirmation we memorized the definition of a sacrament: </a:t>
            </a:r>
            <a:r>
              <a:rPr lang="en-US" sz="1400" i="1" dirty="0" smtClean="0"/>
              <a:t>“A sacrament is an outward sign instituted by Christ to give grace.”</a:t>
            </a:r>
            <a:r>
              <a:rPr lang="en-US" sz="1400" dirty="0" smtClean="0"/>
              <a:t> </a:t>
            </a:r>
            <a:r>
              <a:rPr lang="en-US" sz="1400" dirty="0" smtClean="0">
                <a:solidFill>
                  <a:srgbClr val="FF0000"/>
                </a:solidFill>
                <a:latin typeface="Franklin Gothic Book" pitchFamily="34" charset="0"/>
                <a:sym typeface="Wingdings"/>
              </a:rPr>
              <a:t>()</a:t>
            </a:r>
            <a:r>
              <a:rPr lang="en-US" sz="1400" dirty="0" smtClean="0"/>
              <a:t> </a:t>
            </a:r>
            <a:r>
              <a:rPr lang="en-US" sz="1400" dirty="0" smtClean="0"/>
              <a:t>These outward signs or visible signs are not only reserved to the Church’s official seven sacraments, but also the </a:t>
            </a:r>
            <a:r>
              <a:rPr lang="en-US" sz="1400" dirty="0" err="1" smtClean="0"/>
              <a:t>sacramentals</a:t>
            </a:r>
            <a:r>
              <a:rPr lang="en-US" sz="1400" dirty="0" smtClean="0"/>
              <a:t>, or holy objects of our faith.  </a:t>
            </a:r>
          </a:p>
          <a:p>
            <a:endParaRPr lang="en-US" sz="1400" dirty="0" smtClean="0"/>
          </a:p>
          <a:p>
            <a:r>
              <a:rPr lang="en-US" sz="1400" dirty="0" smtClean="0"/>
              <a:t>While they are technically “objects,” </a:t>
            </a:r>
            <a:r>
              <a:rPr lang="en-US" sz="1400" dirty="0" err="1" smtClean="0"/>
              <a:t>sacramentals</a:t>
            </a:r>
            <a:r>
              <a:rPr lang="en-US" sz="1400" dirty="0" smtClean="0"/>
              <a:t> convey a deeper reality to us of God’s love or a saint’s intercession. </a:t>
            </a:r>
            <a:r>
              <a:rPr lang="en-US" sz="1400" dirty="0" smtClean="0">
                <a:solidFill>
                  <a:srgbClr val="FF0000"/>
                </a:solidFill>
                <a:latin typeface="Franklin Gothic Book" pitchFamily="34" charset="0"/>
                <a:sym typeface="Wingdings"/>
              </a:rPr>
              <a:t>()</a:t>
            </a:r>
            <a:r>
              <a:rPr lang="en-US" sz="1400" dirty="0" smtClean="0"/>
              <a:t> </a:t>
            </a:r>
            <a:r>
              <a:rPr lang="en-US" sz="1400" dirty="0" smtClean="0"/>
              <a:t>As ministers of art and environment, we too use objects of creation and creativity to express our faith and praise to God, and hopefully lead others to experience the deeper reality of God’s presence in the liturgy.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 </a:t>
            </a:r>
            <a:r>
              <a:rPr lang="en-US" sz="1400" dirty="0" smtClean="0">
                <a:latin typeface="Franklin Gothic Book" pitchFamily="34" charset="0"/>
              </a:rPr>
              <a:t>question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p>
          <a:p>
            <a:endParaRPr lang="en-US" sz="1400" dirty="0" smtClean="0"/>
          </a:p>
          <a:p>
            <a:endParaRPr lang="en-US" sz="1400" dirty="0" smtClean="0"/>
          </a:p>
          <a:p>
            <a:endParaRPr lang="en-US" sz="1400" dirty="0" smtClean="0"/>
          </a:p>
          <a:p>
            <a:endParaRPr lang="en-US" sz="1400" dirty="0" smtClean="0"/>
          </a:p>
          <a:p>
            <a:pPr algn="ctr"/>
            <a:endParaRPr lang="en-US" sz="1400" dirty="0" smtClean="0"/>
          </a:p>
          <a:p>
            <a:pPr algn="ctr"/>
            <a:r>
              <a:rPr lang="en-US" sz="1400" dirty="0" smtClean="0"/>
              <a:t>When </a:t>
            </a:r>
            <a:r>
              <a:rPr lang="en-US" sz="1400" dirty="0" smtClean="0"/>
              <a:t>has a liturgical environment of a church ever moved you?  </a:t>
            </a:r>
          </a:p>
          <a:p>
            <a:pPr algn="ctr"/>
            <a:endParaRPr lang="en-US" sz="1400" dirty="0" smtClean="0"/>
          </a:p>
          <a:p>
            <a:pPr algn="ctr"/>
            <a:r>
              <a:rPr lang="en-US" sz="1400" dirty="0" smtClean="0"/>
              <a:t>Did it express something?  </a:t>
            </a:r>
          </a:p>
          <a:p>
            <a:pPr algn="ctr"/>
            <a:endParaRPr lang="en-US" sz="1400" dirty="0" smtClean="0"/>
          </a:p>
          <a:p>
            <a:pPr algn="ctr"/>
            <a:r>
              <a:rPr lang="en-US" sz="1400" dirty="0" smtClean="0"/>
              <a:t>Did it lead you to the sacred mysteries of the season being celebrated? </a:t>
            </a: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Although there is no specific mention of ministers of art and environment in the Church’s history (since they always worked behind the scenes</a:t>
            </a:r>
            <a:r>
              <a:rPr lang="en-US" sz="1400" dirty="0" smtClean="0"/>
              <a:t>),</a:t>
            </a:r>
            <a:r>
              <a:rPr lang="en-US" sz="1400" dirty="0" smtClean="0">
                <a:solidFill>
                  <a:srgbClr val="FF0000"/>
                </a:solidFill>
                <a:latin typeface="Franklin Gothic Book" pitchFamily="34" charset="0"/>
                <a:sym typeface="Wingdings"/>
              </a:rPr>
              <a:t> ()</a:t>
            </a:r>
            <a:r>
              <a:rPr lang="en-US" sz="1400" dirty="0" smtClean="0"/>
              <a:t> </a:t>
            </a:r>
            <a:r>
              <a:rPr lang="en-US" sz="1400" dirty="0" smtClean="0"/>
              <a:t>the evidence of richly decorated synagogues during the time of Jesus prove that these ministers were an important part of worship even then</a:t>
            </a:r>
            <a:r>
              <a:rPr lang="en-US" sz="1400" dirty="0" smtClean="0"/>
              <a:t>. </a:t>
            </a:r>
            <a:r>
              <a:rPr lang="en-US" sz="1400" dirty="0" smtClean="0"/>
              <a:t>For the early Christians, however, persecution for practicing the faith was a reality</a:t>
            </a:r>
            <a:r>
              <a:rPr lang="en-US" sz="1400" dirty="0" smtClean="0"/>
              <a:t>,</a:t>
            </a:r>
            <a:r>
              <a:rPr lang="en-US" sz="1400" dirty="0" smtClean="0">
                <a:solidFill>
                  <a:srgbClr val="FF0000"/>
                </a:solidFill>
                <a:latin typeface="Franklin Gothic Book" pitchFamily="34" charset="0"/>
                <a:sym typeface="Wingdings"/>
              </a:rPr>
              <a:t> ()</a:t>
            </a:r>
            <a:r>
              <a:rPr lang="en-US" sz="1400" dirty="0" smtClean="0"/>
              <a:t> </a:t>
            </a:r>
            <a:r>
              <a:rPr lang="en-US" sz="1400" dirty="0" smtClean="0"/>
              <a:t>so Eucharist was celebrated in secret, often in people’s </a:t>
            </a:r>
            <a:r>
              <a:rPr lang="en-US" sz="1400" dirty="0" smtClean="0"/>
              <a:t>homes</a:t>
            </a:r>
            <a:r>
              <a:rPr lang="en-US" sz="1400" dirty="0" smtClean="0">
                <a:solidFill>
                  <a:srgbClr val="FF0000"/>
                </a:solidFill>
                <a:latin typeface="Franklin Gothic Book" pitchFamily="34" charset="0"/>
                <a:sym typeface="Wingdings"/>
              </a:rPr>
              <a:t> ()</a:t>
            </a:r>
            <a:r>
              <a:rPr lang="en-US" sz="1400" dirty="0" smtClean="0"/>
              <a:t> in the context of a ritual meal.  Initially, these Christian gatherings were intimate but as the number of Christians grew, </a:t>
            </a:r>
            <a:r>
              <a:rPr lang="en-US" sz="1400" dirty="0" smtClean="0"/>
              <a:t>larger houses were needed to accommodate the faithful.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p>
          <a:p>
            <a:r>
              <a:rPr lang="en-US" sz="1400" dirty="0" smtClean="0"/>
              <a:t>Following the tolerance granted by Roman Emperor Constantine, Christianity began to flourish and larger buildings were needed for worship. </a:t>
            </a:r>
            <a:r>
              <a:rPr lang="en-US" sz="1400" dirty="0" smtClean="0">
                <a:solidFill>
                  <a:srgbClr val="FF0000"/>
                </a:solidFill>
                <a:latin typeface="Franklin Gothic Book" pitchFamily="34" charset="0"/>
                <a:sym typeface="Wingdings"/>
              </a:rPr>
              <a:t>()</a:t>
            </a:r>
            <a:r>
              <a:rPr lang="en-US" sz="1400" dirty="0" smtClean="0"/>
              <a:t> </a:t>
            </a:r>
            <a:r>
              <a:rPr lang="en-US" sz="1400" dirty="0" smtClean="0"/>
              <a:t>Christians were given the Roman basilicas, or meeting halls, for worship that would become the basis for a traditional looking church that we know today.  These rectangular buildings included an apse, or half circle open space designed as a focal point and providing acoustical support to a speaker. </a:t>
            </a:r>
            <a:r>
              <a:rPr lang="en-US" sz="1400" dirty="0" smtClean="0">
                <a:solidFill>
                  <a:srgbClr val="FF0000"/>
                </a:solidFill>
                <a:latin typeface="Franklin Gothic Book" pitchFamily="34" charset="0"/>
                <a:sym typeface="Wingdings"/>
              </a:rPr>
              <a:t>()</a:t>
            </a:r>
            <a:r>
              <a:rPr lang="en-US" sz="1400" dirty="0" smtClean="0"/>
              <a:t> </a:t>
            </a:r>
            <a:r>
              <a:rPr lang="en-US" sz="1400" dirty="0" smtClean="0"/>
              <a:t>Christians adopted these spaces by placing a freestanding altar and the bishop’s chair, or cathedra, in the apse and having the scriptures proclaimed from an elevated space.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smtClean="0"/>
              <a:t>With the Middle </a:t>
            </a:r>
            <a:r>
              <a:rPr lang="en-US" sz="1400" dirty="0" smtClean="0"/>
              <a:t>Ages</a:t>
            </a:r>
            <a:r>
              <a:rPr lang="en-US" sz="1400" dirty="0" smtClean="0">
                <a:solidFill>
                  <a:srgbClr val="FF0000"/>
                </a:solidFill>
                <a:latin typeface="Franklin Gothic Book" pitchFamily="34" charset="0"/>
                <a:sym typeface="Wingdings"/>
              </a:rPr>
              <a:t> ()</a:t>
            </a:r>
            <a:r>
              <a:rPr lang="en-US" sz="1400" dirty="0" smtClean="0"/>
              <a:t> </a:t>
            </a:r>
            <a:r>
              <a:rPr lang="en-US" sz="1400" dirty="0" smtClean="0"/>
              <a:t>came a more transcendent understanding of God and an overwhelming sense of unworthiness on the part of the faithful.  The intimate celebration of the Eucharist in the domestic church gave way to the lack of participation by the faithful at Mass</a:t>
            </a:r>
            <a:r>
              <a:rPr lang="en-US" sz="1400" dirty="0" smtClean="0"/>
              <a:t>.</a:t>
            </a:r>
            <a:r>
              <a:rPr lang="en-US" sz="1400" dirty="0" smtClean="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t> </a:t>
            </a:r>
            <a:r>
              <a:rPr lang="en-US" sz="1400" dirty="0" smtClean="0"/>
              <a:t>Instead, Christians would pray person prayers and devotions while the sacrifice of the Mass was taking place. </a:t>
            </a:r>
            <a:r>
              <a:rPr lang="en-US" sz="1400" dirty="0" smtClean="0">
                <a:solidFill>
                  <a:srgbClr val="FF0000"/>
                </a:solidFill>
                <a:latin typeface="Franklin Gothic Book" pitchFamily="34" charset="0"/>
                <a:sym typeface="Wingdings"/>
              </a:rPr>
              <a:t>()</a:t>
            </a:r>
            <a:r>
              <a:rPr lang="en-US" sz="1400" dirty="0" smtClean="0"/>
              <a:t> </a:t>
            </a:r>
            <a:r>
              <a:rPr lang="en-US" sz="1400" dirty="0" smtClean="0"/>
              <a:t>God’s transcendence over humanity was further expressed in Gothic architecture of the time, which pushed the heights of worship spaces to new levels. </a:t>
            </a:r>
            <a:r>
              <a:rPr lang="en-US" sz="1400" dirty="0" smtClean="0">
                <a:solidFill>
                  <a:srgbClr val="FF0000"/>
                </a:solidFill>
                <a:latin typeface="Franklin Gothic Book" pitchFamily="34" charset="0"/>
                <a:sym typeface="Wingdings"/>
              </a:rPr>
              <a:t>()</a:t>
            </a:r>
            <a:r>
              <a:rPr lang="en-US" sz="1400" dirty="0" smtClean="0"/>
              <a:t> </a:t>
            </a:r>
            <a:r>
              <a:rPr lang="en-US" sz="1400" dirty="0" smtClean="0"/>
              <a:t>Christians during this period also requested many Masses prayed for deceased loved ones, so additional altars were added to churches so that priests could offer several Masses at the same time</a:t>
            </a:r>
            <a:r>
              <a:rPr lang="en-US" sz="1400" dirty="0" smtClean="0"/>
              <a:t>.</a:t>
            </a:r>
            <a:r>
              <a:rPr lang="en-US" sz="1400" dirty="0" smtClean="0">
                <a:solidFill>
                  <a:srgbClr val="FF0000"/>
                </a:solidFill>
                <a:latin typeface="Franklin Gothic Book" pitchFamily="34" charset="0"/>
                <a:sym typeface="Wingdings"/>
              </a:rPr>
              <a:t> ()</a:t>
            </a:r>
            <a:r>
              <a:rPr lang="en-US" sz="1400" dirty="0" smtClean="0"/>
              <a:t>  </a:t>
            </a:r>
            <a:endParaRPr lang="en-US" sz="1400" dirty="0" smtClean="0"/>
          </a:p>
          <a:p>
            <a:endParaRPr lang="en-US" sz="1400" dirty="0" smtClean="0"/>
          </a:p>
          <a:p>
            <a:r>
              <a:rPr lang="en-US" sz="1400" dirty="0" smtClean="0"/>
              <a:t>The Second Vatican Council in the </a:t>
            </a:r>
            <a:r>
              <a:rPr lang="en-US" sz="1400" dirty="0" smtClean="0"/>
              <a:t>20</a:t>
            </a:r>
            <a:r>
              <a:rPr lang="en-US" sz="1400" baseline="30000" dirty="0" smtClean="0"/>
              <a:t>th</a:t>
            </a:r>
            <a:r>
              <a:rPr lang="en-US" sz="1400" dirty="0" smtClean="0"/>
              <a:t> </a:t>
            </a:r>
            <a:r>
              <a:rPr lang="en-US" sz="1400" dirty="0" smtClean="0"/>
              <a:t>c</a:t>
            </a:r>
            <a:r>
              <a:rPr lang="en-US" sz="1400" dirty="0" smtClean="0"/>
              <a:t>entury</a:t>
            </a:r>
            <a:r>
              <a:rPr lang="en-US" sz="1400" dirty="0" smtClean="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t> </a:t>
            </a:r>
            <a:r>
              <a:rPr lang="en-US" sz="1400" dirty="0" smtClean="0"/>
              <a:t>sought to recover the full, conscious and active participation of the faithful in the liturgy.  While personal prayer and popular devotions were still important to the spiritual lives of the faithful</a:t>
            </a:r>
            <a:r>
              <a:rPr lang="en-US" sz="1400" dirty="0" smtClean="0"/>
              <a:t>, the </a:t>
            </a:r>
            <a:r>
              <a:rPr lang="en-US" sz="1400" dirty="0" smtClean="0"/>
              <a:t>Church strove to ensure that Christians were intimately involved in the liturgical action</a:t>
            </a:r>
            <a:r>
              <a:rPr lang="en-US" sz="1400" dirty="0" smtClean="0"/>
              <a:t>. </a:t>
            </a:r>
            <a:r>
              <a:rPr lang="en-US" sz="1400" dirty="0" smtClean="0">
                <a:solidFill>
                  <a:srgbClr val="FF0000"/>
                </a:solidFill>
                <a:latin typeface="Franklin Gothic Book" pitchFamily="34" charset="0"/>
                <a:sym typeface="Wingdings"/>
              </a:rPr>
              <a:t>()</a:t>
            </a:r>
            <a:r>
              <a:rPr lang="en-US" sz="1400" dirty="0" smtClean="0"/>
              <a:t> </a:t>
            </a:r>
            <a:r>
              <a:rPr lang="en-US" sz="1400" dirty="0" smtClean="0"/>
              <a:t>For </a:t>
            </a:r>
            <a:r>
              <a:rPr lang="en-US" sz="1400" dirty="0" smtClean="0"/>
              <a:t>this reason, church buildings built after the Council were designed to recover some of the intimacy associated with the domestic church in early Christianity. </a:t>
            </a:r>
            <a:r>
              <a:rPr lang="en-US" sz="1400" dirty="0" smtClean="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t> </a:t>
            </a:r>
            <a:r>
              <a:rPr lang="en-US" sz="1400" dirty="0" smtClean="0"/>
              <a:t>The designs of such structures adhered to the principle of “noble </a:t>
            </a:r>
            <a:r>
              <a:rPr lang="en-US" sz="1400" dirty="0" smtClean="0"/>
              <a:t>simplicity as </a:t>
            </a:r>
            <a:r>
              <a:rPr lang="en-US" sz="1400" dirty="0" smtClean="0"/>
              <a:t>mentioned in the </a:t>
            </a:r>
            <a:r>
              <a:rPr lang="en-US" sz="1400" i="1" dirty="0" smtClean="0"/>
              <a:t>Constitution on the Sacred Liturg</a:t>
            </a:r>
            <a:r>
              <a:rPr lang="en-US" sz="1400" dirty="0" smtClean="0"/>
              <a:t>y, art. 34.  This explains the difference between “modern” verses “traditional” worship spaces that we see today</a:t>
            </a:r>
            <a:r>
              <a:rPr lang="en-US" sz="1400" dirty="0" smtClean="0"/>
              <a:t>.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A </a:t>
            </a:r>
            <a:r>
              <a:rPr lang="en-US" sz="1400" dirty="0" smtClean="0">
                <a:latin typeface="Franklin Gothic Book" pitchFamily="34" charset="0"/>
              </a:rPr>
              <a:t>question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smtClean="0">
              <a:latin typeface="Franklin Gothic Book" pitchFamily="34" charset="0"/>
            </a:endParaRPr>
          </a:p>
          <a:p>
            <a:pPr algn="ctr"/>
            <a:r>
              <a:rPr lang="en-US" sz="1400" dirty="0" smtClean="0"/>
              <a:t>How would you classify the design or style of your church building? </a:t>
            </a:r>
          </a:p>
          <a:p>
            <a:pPr algn="ctr"/>
            <a:r>
              <a:rPr lang="en-US" sz="1400" dirty="0" smtClean="0"/>
              <a:t>What “style” of worship space do you prefer?  Why?  </a:t>
            </a:r>
          </a:p>
          <a:p>
            <a:pPr algn="ctr"/>
            <a:r>
              <a:rPr lang="en-US" sz="1400" dirty="0" smtClean="0"/>
              <a:t>Is there anything as a minister of art and environment you can do to help “bridge the gap” between traditional and modern architecture? </a:t>
            </a: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Next, we will turn our focus to the </a:t>
            </a:r>
            <a:r>
              <a:rPr lang="en-US" sz="1400" dirty="0" smtClean="0">
                <a:latin typeface="Franklin Gothic Book" pitchFamily="34" charset="0"/>
              </a:rPr>
              <a:t>sacred liturgy in the Catholic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86213" cy="4183380"/>
          </a:xfrm>
        </p:spPr>
        <p:txBody>
          <a:bodyPr>
            <a:normAutofit/>
          </a:bodyPr>
          <a:lstStyle/>
          <a:p>
            <a:r>
              <a:rPr lang="en-US" sz="1400" dirty="0" smtClean="0">
                <a:latin typeface="Franklin Gothic Book" pitchFamily="34" charset="0"/>
              </a:rPr>
              <a:t>The </a:t>
            </a:r>
            <a:r>
              <a:rPr lang="en-US" sz="1400" b="1" dirty="0" smtClean="0">
                <a:latin typeface="Franklin Gothic Book" pitchFamily="34" charset="0"/>
              </a:rPr>
              <a:t>Catechism</a:t>
            </a:r>
            <a:r>
              <a:rPr lang="en-US" sz="1400" dirty="0" smtClean="0">
                <a:latin typeface="Franklin Gothic Book" pitchFamily="34" charset="0"/>
              </a:rPr>
              <a:t> of the Catholic Church defines liturgy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as “the </a:t>
            </a:r>
            <a:r>
              <a:rPr lang="en-US" sz="1400" b="1" dirty="0" smtClean="0">
                <a:latin typeface="Franklin Gothic Book" pitchFamily="34" charset="0"/>
              </a:rPr>
              <a:t>participation of the People of God in ‘the work of God.’</a:t>
            </a:r>
            <a:r>
              <a:rPr lang="en-US" sz="1400" dirty="0" smtClean="0">
                <a:latin typeface="Franklin Gothic Book" pitchFamily="34" charset="0"/>
              </a:rPr>
              <a:t>  Through the liturgy, Christ, our redeemer and high priest, continues the work of our redemption in, with, and through his Church” (CCC 1069).  </a:t>
            </a:r>
          </a:p>
          <a:p>
            <a:endParaRPr lang="en-US" sz="1400" dirty="0" smtClean="0">
              <a:latin typeface="Franklin Gothic Book" pitchFamily="34" charset="0"/>
            </a:endParaRPr>
          </a:p>
          <a:p>
            <a:r>
              <a:rPr lang="en-US" sz="1400" dirty="0" smtClean="0">
                <a:latin typeface="Franklin Gothic Book" pitchFamily="34" charset="0"/>
              </a:rPr>
              <a:t>The word “liturgy” may seem like an uncommon word.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It actually is based on the Greek word, </a:t>
            </a:r>
            <a:r>
              <a:rPr lang="en-US" sz="1400" b="1" i="1" dirty="0" err="1" smtClean="0">
                <a:latin typeface="Franklin Gothic Book" pitchFamily="34" charset="0"/>
              </a:rPr>
              <a:t>leitourgia</a:t>
            </a:r>
            <a:r>
              <a:rPr lang="en-US" sz="1400" dirty="0" smtClean="0">
                <a:latin typeface="Franklin Gothic Book" pitchFamily="34" charset="0"/>
              </a:rPr>
              <a:t>, meaning </a:t>
            </a:r>
            <a:r>
              <a:rPr lang="en-US" sz="1400" b="1" dirty="0" smtClean="0">
                <a:latin typeface="Franklin Gothic Book" pitchFamily="34" charset="0"/>
              </a:rPr>
              <a:t>“work </a:t>
            </a:r>
            <a:r>
              <a:rPr lang="en-US" sz="1400" b="1" dirty="0" smtClean="0">
                <a:latin typeface="Franklin Gothic Book" pitchFamily="34" charset="0"/>
              </a:rPr>
              <a:t>of the people</a:t>
            </a:r>
            <a:r>
              <a:rPr lang="en-US" sz="1400" b="1" dirty="0" smtClean="0">
                <a:latin typeface="Franklin Gothic Book" pitchFamily="34" charset="0"/>
              </a:rPr>
              <a:t>” </a:t>
            </a:r>
            <a:r>
              <a:rPr lang="en-US" sz="1400" dirty="0" smtClean="0">
                <a:latin typeface="Franklin Gothic Book" pitchFamily="34" charset="0"/>
              </a:rPr>
              <a:t>or a public work done for the good of the people .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More accurately in the Catholic Tradition, it is understood properly as the </a:t>
            </a:r>
            <a:r>
              <a:rPr lang="en-US" sz="1400" dirty="0" smtClean="0">
                <a:latin typeface="Franklin Gothic Book" pitchFamily="34" charset="0"/>
              </a:rPr>
              <a:t>“work of Christ” that is carried out in the liturgy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that includes the </a:t>
            </a:r>
            <a:r>
              <a:rPr lang="en-US" sz="1400" b="1" dirty="0" smtClean="0">
                <a:latin typeface="Franklin Gothic Book" pitchFamily="34" charset="0"/>
              </a:rPr>
              <a:t>silent</a:t>
            </a:r>
            <a:r>
              <a:rPr lang="en-US" sz="1400" dirty="0" smtClean="0">
                <a:latin typeface="Franklin Gothic Book" pitchFamily="34" charset="0"/>
              </a:rPr>
              <a:t>, </a:t>
            </a:r>
            <a:r>
              <a:rPr lang="en-US" sz="1400" b="1" dirty="0" smtClean="0">
                <a:latin typeface="Franklin Gothic Book" pitchFamily="34" charset="0"/>
              </a:rPr>
              <a:t>spoken</a:t>
            </a:r>
            <a:r>
              <a:rPr lang="en-US" sz="1400" dirty="0" smtClean="0">
                <a:latin typeface="Franklin Gothic Book" pitchFamily="34" charset="0"/>
              </a:rPr>
              <a:t> and </a:t>
            </a:r>
            <a:r>
              <a:rPr lang="en-US" sz="1400" b="1" dirty="0" smtClean="0">
                <a:latin typeface="Franklin Gothic Book" pitchFamily="34" charset="0"/>
              </a:rPr>
              <a:t>sung</a:t>
            </a:r>
            <a:r>
              <a:rPr lang="en-US" sz="1400" dirty="0" smtClean="0">
                <a:latin typeface="Franklin Gothic Book" pitchFamily="34" charset="0"/>
              </a:rPr>
              <a:t> prayer of the faithful.  </a:t>
            </a:r>
            <a:r>
              <a:rPr lang="en-US" sz="1400" dirty="0" smtClean="0">
                <a:solidFill>
                  <a:srgbClr val="FF0000"/>
                </a:solidFill>
                <a:latin typeface="Franklin Gothic Book" pitchFamily="34" charset="0"/>
                <a:sym typeface="Wingdings"/>
              </a:rPr>
              <a:t>()</a:t>
            </a:r>
            <a:endParaRPr lang="en-US" sz="1400" i="1" dirty="0" smtClean="0">
              <a:solidFill>
                <a:schemeClr val="accent6">
                  <a:lumMod val="50000"/>
                </a:schemeClr>
              </a:solidFill>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86213" cy="4183380"/>
          </a:xfrm>
        </p:spPr>
        <p:txBody>
          <a:bodyPr>
            <a:normAutofit/>
          </a:bodyPr>
          <a:lstStyle/>
          <a:p>
            <a:r>
              <a:rPr lang="en-US" sz="1400" dirty="0" smtClean="0">
                <a:latin typeface="Franklin Gothic Book" pitchFamily="34" charset="0"/>
              </a:rPr>
              <a:t>The word “liturgy”</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is a general term for the </a:t>
            </a:r>
            <a:r>
              <a:rPr lang="en-US" sz="1400" b="1" dirty="0" smtClean="0">
                <a:latin typeface="Franklin Gothic Book" pitchFamily="34" charset="0"/>
              </a:rPr>
              <a:t>official public worship </a:t>
            </a:r>
            <a:r>
              <a:rPr lang="en-US" sz="1400" dirty="0" smtClean="0">
                <a:latin typeface="Franklin Gothic Book" pitchFamily="34" charset="0"/>
              </a:rPr>
              <a:t>of the Church,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according to the Second Vatican Council document, </a:t>
            </a:r>
            <a:r>
              <a:rPr lang="en-US" sz="1400" i="1" dirty="0" smtClean="0">
                <a:latin typeface="Franklin Gothic Book" pitchFamily="34" charset="0"/>
              </a:rPr>
              <a:t>Constitution on the Sacred Liturgy</a:t>
            </a:r>
            <a:r>
              <a:rPr lang="en-US" sz="1400" dirty="0" smtClean="0">
                <a:latin typeface="Franklin Gothic Book" pitchFamily="34" charset="0"/>
              </a:rPr>
              <a:t>, liturgy is the </a:t>
            </a:r>
            <a:r>
              <a:rPr lang="en-US" sz="1400" b="1" dirty="0" smtClean="0">
                <a:latin typeface="Franklin Gothic Book" pitchFamily="34" charset="0"/>
              </a:rPr>
              <a:t>source </a:t>
            </a:r>
            <a:r>
              <a:rPr lang="en-US" sz="1400" dirty="0" smtClean="0">
                <a:latin typeface="Franklin Gothic Book" pitchFamily="34" charset="0"/>
              </a:rPr>
              <a:t>from which and the </a:t>
            </a:r>
            <a:r>
              <a:rPr lang="en-US" sz="1400" b="1" dirty="0" smtClean="0">
                <a:latin typeface="Franklin Gothic Book" pitchFamily="34" charset="0"/>
              </a:rPr>
              <a:t>summit</a:t>
            </a:r>
            <a:r>
              <a:rPr lang="en-US" sz="1400" dirty="0" smtClean="0">
                <a:latin typeface="Franklin Gothic Book" pitchFamily="34" charset="0"/>
              </a:rPr>
              <a:t> to which all activity in the Church flows.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There are </a:t>
            </a:r>
            <a:r>
              <a:rPr lang="en-US" sz="1400" b="1" dirty="0" smtClean="0">
                <a:latin typeface="Franklin Gothic Book" pitchFamily="34" charset="0"/>
              </a:rPr>
              <a:t>various forms</a:t>
            </a:r>
            <a:r>
              <a:rPr lang="en-US" sz="1400" dirty="0" smtClean="0">
                <a:latin typeface="Franklin Gothic Book" pitchFamily="34" charset="0"/>
              </a:rPr>
              <a:t> of liturgy in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first, and foremost is </a:t>
            </a:r>
            <a:r>
              <a:rPr lang="en-US" sz="1400" b="1" dirty="0" smtClean="0">
                <a:latin typeface="Franklin Gothic Book" pitchFamily="34" charset="0"/>
              </a:rPr>
              <a:t>Eucharist</a:t>
            </a:r>
            <a:r>
              <a:rPr lang="en-US" sz="1400" dirty="0" smtClean="0">
                <a:latin typeface="Franklin Gothic Book" pitchFamily="34" charset="0"/>
              </a:rPr>
              <a:t>, or the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All celebration of the </a:t>
            </a:r>
            <a:r>
              <a:rPr lang="en-US" sz="1400" b="1" dirty="0" smtClean="0">
                <a:latin typeface="Franklin Gothic Book" pitchFamily="34" charset="0"/>
              </a:rPr>
              <a:t>sacraments</a:t>
            </a:r>
            <a:r>
              <a:rPr lang="en-US" sz="1400" dirty="0" smtClean="0">
                <a:latin typeface="Franklin Gothic Book" pitchFamily="34" charset="0"/>
              </a:rPr>
              <a:t> would be examples of liturgy.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 Church marks time during the day through the praying of the </a:t>
            </a:r>
            <a:r>
              <a:rPr lang="en-US" sz="1400" b="1" dirty="0" smtClean="0">
                <a:latin typeface="Franklin Gothic Book" pitchFamily="34" charset="0"/>
              </a:rPr>
              <a:t>Liturgy of the Hours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And ritual in the Church that takes place within a </a:t>
            </a:r>
            <a:r>
              <a:rPr lang="en-US" sz="1400" b="1" dirty="0" smtClean="0">
                <a:latin typeface="Franklin Gothic Book" pitchFamily="34" charset="0"/>
              </a:rPr>
              <a:t>celebration of the Word of God</a:t>
            </a:r>
            <a:r>
              <a:rPr lang="en-US" sz="1400" dirty="0" smtClean="0">
                <a:latin typeface="Franklin Gothic Book" pitchFamily="34" charset="0"/>
              </a:rPr>
              <a:t> would be considered liturgy (Ash Wednesday, Rite of Election etc.)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0850"/>
            <a:ext cx="5608320" cy="4493260"/>
          </a:xfrm>
        </p:spPr>
        <p:txBody>
          <a:bodyPr>
            <a:normAutofit lnSpcReduction="10000"/>
          </a:bodyPr>
          <a:lstStyle/>
          <a:p>
            <a:r>
              <a:rPr lang="en-US" sz="1400" dirty="0" smtClean="0">
                <a:latin typeface="Franklin Gothic Book" pitchFamily="34" charset="0"/>
              </a:rPr>
              <a:t>The Sacred Liturgy is vital to the </a:t>
            </a:r>
            <a:r>
              <a:rPr lang="en-US" sz="1400" b="1" dirty="0" smtClean="0">
                <a:latin typeface="Franklin Gothic Book" pitchFamily="34" charset="0"/>
              </a:rPr>
              <a:t>life and mission of the Church</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for in it, the work of our </a:t>
            </a:r>
            <a:r>
              <a:rPr lang="en-US" sz="1400" b="1" dirty="0" smtClean="0">
                <a:latin typeface="Franklin Gothic Book" pitchFamily="34" charset="0"/>
              </a:rPr>
              <a:t>redemption is accomplished </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the faithful express and </a:t>
            </a:r>
            <a:r>
              <a:rPr lang="en-US" sz="1400" b="1" dirty="0" smtClean="0">
                <a:latin typeface="Franklin Gothic Book" pitchFamily="34" charset="0"/>
              </a:rPr>
              <a:t>manifest to others </a:t>
            </a:r>
            <a:r>
              <a:rPr lang="en-US" sz="1400" dirty="0" smtClean="0">
                <a:latin typeface="Franklin Gothic Book" pitchFamily="34" charset="0"/>
              </a:rPr>
              <a:t>the mystery of Christ and the real nature of the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We believe that </a:t>
            </a:r>
            <a:r>
              <a:rPr lang="en-US" sz="1400" b="1" dirty="0" smtClean="0">
                <a:latin typeface="Franklin Gothic Book" pitchFamily="34" charset="0"/>
              </a:rPr>
              <a:t>Christ is continuously present </a:t>
            </a:r>
            <a:r>
              <a:rPr lang="en-US" sz="1400" dirty="0" smtClean="0">
                <a:latin typeface="Franklin Gothic Book" pitchFamily="34" charset="0"/>
              </a:rPr>
              <a:t>to us through the sacred liturgy, and the </a:t>
            </a:r>
            <a:r>
              <a:rPr lang="en-US" sz="1400" i="1" dirty="0" smtClean="0">
                <a:latin typeface="Franklin Gothic Book" pitchFamily="34" charset="0"/>
              </a:rPr>
              <a:t>Constitution on the Sacred Liturgy </a:t>
            </a:r>
            <a:r>
              <a:rPr lang="en-US" sz="1400" dirty="0" smtClean="0">
                <a:latin typeface="Franklin Gothic Book" pitchFamily="34" charset="0"/>
              </a:rPr>
              <a:t>outlines the five ways that Christ is present: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b="1" dirty="0" smtClean="0">
                <a:latin typeface="Franklin Gothic Book" pitchFamily="34" charset="0"/>
              </a:rPr>
              <a:t>First</a:t>
            </a:r>
            <a:r>
              <a:rPr lang="en-US" sz="1400" dirty="0" smtClean="0">
                <a:latin typeface="Franklin Gothic Book" pitchFamily="34" charset="0"/>
              </a:rPr>
              <a:t> and foremost, in the </a:t>
            </a:r>
            <a:r>
              <a:rPr lang="en-US" sz="1400" b="1" dirty="0" smtClean="0">
                <a:latin typeface="Franklin Gothic Book" pitchFamily="34" charset="0"/>
              </a:rPr>
              <a:t>Eucharistic elements </a:t>
            </a:r>
            <a:r>
              <a:rPr lang="en-US" sz="1400" dirty="0" smtClean="0">
                <a:latin typeface="Franklin Gothic Book" pitchFamily="34" charset="0"/>
              </a:rPr>
              <a:t>of the consecrated bread and wine at Mass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b="1" dirty="0" smtClean="0">
                <a:latin typeface="Franklin Gothic Book" pitchFamily="34" charset="0"/>
              </a:rPr>
              <a:t>Secondly</a:t>
            </a:r>
            <a:r>
              <a:rPr lang="en-US" sz="1400" dirty="0" smtClean="0">
                <a:latin typeface="Franklin Gothic Book" pitchFamily="34" charset="0"/>
              </a:rPr>
              <a:t>, in the person of the </a:t>
            </a:r>
            <a:r>
              <a:rPr lang="en-US" sz="1400" b="1" dirty="0" smtClean="0">
                <a:latin typeface="Franklin Gothic Book" pitchFamily="34" charset="0"/>
              </a:rPr>
              <a:t>minister </a:t>
            </a:r>
            <a:r>
              <a:rPr lang="en-US" sz="1400" dirty="0" smtClean="0">
                <a:solidFill>
                  <a:srgbClr val="FF0000"/>
                </a:solidFill>
                <a:latin typeface="Franklin Gothic Book" pitchFamily="34" charset="0"/>
                <a:sym typeface="Wingdings"/>
              </a:rPr>
              <a:t>()</a:t>
            </a:r>
            <a:endParaRPr lang="en-US" sz="1400" b="1" dirty="0" smtClean="0">
              <a:latin typeface="Franklin Gothic Book" pitchFamily="34" charset="0"/>
            </a:endParaRPr>
          </a:p>
          <a:p>
            <a:endParaRPr lang="en-US" sz="1400" dirty="0" smtClean="0">
              <a:latin typeface="Franklin Gothic Book" pitchFamily="34" charset="0"/>
            </a:endParaRPr>
          </a:p>
          <a:p>
            <a:r>
              <a:rPr lang="en-US" sz="1400" b="1" dirty="0" smtClean="0">
                <a:latin typeface="Franklin Gothic Book" pitchFamily="34" charset="0"/>
              </a:rPr>
              <a:t>Third</a:t>
            </a:r>
            <a:r>
              <a:rPr lang="en-US" sz="1400" dirty="0" smtClean="0">
                <a:latin typeface="Franklin Gothic Book" pitchFamily="34" charset="0"/>
              </a:rPr>
              <a:t>, in the celebration of the </a:t>
            </a:r>
            <a:r>
              <a:rPr lang="en-US" sz="1400" b="1" dirty="0" smtClean="0">
                <a:latin typeface="Franklin Gothic Book" pitchFamily="34" charset="0"/>
              </a:rPr>
              <a:t>Sacraments </a:t>
            </a:r>
            <a:r>
              <a:rPr lang="en-US" sz="1400" dirty="0" smtClean="0">
                <a:solidFill>
                  <a:srgbClr val="FF0000"/>
                </a:solidFill>
                <a:latin typeface="Franklin Gothic Book" pitchFamily="34" charset="0"/>
                <a:sym typeface="Wingdings"/>
              </a:rPr>
              <a:t>()</a:t>
            </a:r>
            <a:endParaRPr lang="en-US" sz="1400" b="1" dirty="0" smtClean="0">
              <a:latin typeface="Franklin Gothic Book" pitchFamily="34" charset="0"/>
            </a:endParaRPr>
          </a:p>
          <a:p>
            <a:endParaRPr lang="en-US" sz="1400" dirty="0" smtClean="0">
              <a:latin typeface="Franklin Gothic Book" pitchFamily="34" charset="0"/>
            </a:endParaRPr>
          </a:p>
          <a:p>
            <a:r>
              <a:rPr lang="en-US" sz="1400" b="1" dirty="0" smtClean="0">
                <a:latin typeface="Franklin Gothic Book" pitchFamily="34" charset="0"/>
              </a:rPr>
              <a:t>Fourth</a:t>
            </a:r>
            <a:r>
              <a:rPr lang="en-US" sz="1400" dirty="0" smtClean="0">
                <a:latin typeface="Franklin Gothic Book" pitchFamily="34" charset="0"/>
              </a:rPr>
              <a:t>, in the Scripture </a:t>
            </a:r>
            <a:r>
              <a:rPr lang="en-US" sz="1400" b="1" dirty="0" smtClean="0">
                <a:latin typeface="Franklin Gothic Book" pitchFamily="34" charset="0"/>
              </a:rPr>
              <a:t>readings proclaimed </a:t>
            </a:r>
            <a:r>
              <a:rPr lang="en-US" sz="1400" dirty="0" smtClean="0">
                <a:solidFill>
                  <a:srgbClr val="FF0000"/>
                </a:solidFill>
                <a:latin typeface="Franklin Gothic Book" pitchFamily="34" charset="0"/>
                <a:sym typeface="Wingdings"/>
              </a:rPr>
              <a:t>()</a:t>
            </a:r>
            <a:endParaRPr lang="en-US" sz="1400" b="1"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Finally, in the </a:t>
            </a:r>
            <a:r>
              <a:rPr lang="en-US" sz="1400" b="1" dirty="0" smtClean="0">
                <a:latin typeface="Franklin Gothic Book" pitchFamily="34" charset="0"/>
              </a:rPr>
              <a:t>Church gathered</a:t>
            </a:r>
            <a:r>
              <a:rPr lang="en-US" sz="1400" dirty="0" smtClean="0">
                <a:latin typeface="Franklin Gothic Book" pitchFamily="34" charset="0"/>
              </a:rPr>
              <a:t>, for Jesus tells us in Matthew’s gospel, “For where two or three are gathered together in my name, there am I in the midst of them.”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In Part 2</a:t>
            </a:r>
            <a:r>
              <a:rPr lang="en-US" sz="1400" dirty="0" smtClean="0">
                <a:latin typeface="Franklin Gothic Book" pitchFamily="34" charset="0"/>
                <a:sym typeface="Wingdings"/>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sym typeface="Wingdings"/>
              </a:rPr>
              <a:t> </a:t>
            </a:r>
            <a:r>
              <a:rPr lang="en-US" sz="1400" dirty="0" smtClean="0">
                <a:latin typeface="Franklin Gothic Book" pitchFamily="34" charset="0"/>
                <a:sym typeface="Wingdings"/>
              </a:rPr>
              <a:t>we will </a:t>
            </a:r>
            <a:r>
              <a:rPr lang="en-US" sz="1400" dirty="0" smtClean="0">
                <a:latin typeface="Franklin Gothic Book" pitchFamily="34" charset="0"/>
                <a:sym typeface="Wingdings"/>
              </a:rPr>
              <a:t>take a closer look at the importance of liturgy in the Church, specifically the Eucharist, which includes a walk-through the Mass.   We will address </a:t>
            </a:r>
            <a:r>
              <a:rPr lang="en-US" sz="1400" dirty="0" smtClean="0">
                <a:latin typeface="Franklin Gothic Book" pitchFamily="34" charset="0"/>
                <a:sym typeface="Wingdings"/>
              </a:rPr>
              <a:t>some </a:t>
            </a:r>
            <a:r>
              <a:rPr lang="en-US" sz="1400" dirty="0" smtClean="0">
                <a:latin typeface="Franklin Gothic Book" pitchFamily="34" charset="0"/>
                <a:sym typeface="Wingdings"/>
              </a:rPr>
              <a:t>topics that will be important in your ministry of </a:t>
            </a:r>
            <a:r>
              <a:rPr lang="en-US" sz="1400" dirty="0" smtClean="0">
                <a:latin typeface="Franklin Gothic Book" pitchFamily="34" charset="0"/>
                <a:sym typeface="Wingdings"/>
              </a:rPr>
              <a:t>liturgical environment,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sym typeface="Wingdings"/>
              </a:rPr>
              <a:t>including the different parts of the </a:t>
            </a:r>
            <a:r>
              <a:rPr lang="en-US" sz="1400" dirty="0" smtClean="0">
                <a:latin typeface="Franklin Gothic Book" pitchFamily="34" charset="0"/>
                <a:sym typeface="Wingdings"/>
              </a:rPr>
              <a:t>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sym typeface="Wingdings"/>
              </a:rPr>
              <a:t>the liturgical year on which most of your ministry is </a:t>
            </a:r>
            <a:r>
              <a:rPr lang="en-US" sz="1400" dirty="0" smtClean="0">
                <a:latin typeface="Franklin Gothic Book" pitchFamily="34" charset="0"/>
                <a:sym typeface="Wingdings"/>
              </a:rPr>
              <a:t>based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r>
              <a:rPr lang="en-US" sz="1400" dirty="0" smtClean="0">
                <a:latin typeface="Franklin Gothic Book" pitchFamily="34" charset="0"/>
                <a:sym typeface="Wingdings"/>
              </a:rPr>
              <a:t>and some general principles for liturgical environment that you should know.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latin typeface="Franklin Gothic Book" pitchFamily="34" charset="0"/>
            </a:endParaRPr>
          </a:p>
          <a:p>
            <a:r>
              <a:rPr lang="en-US" sz="1400" dirty="0" smtClean="0">
                <a:latin typeface="Franklin Gothic Book" pitchFamily="34" charset="0"/>
              </a:rPr>
              <a:t>A question for our reflection and discussion: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  </a:t>
            </a:r>
            <a:endParaRPr lang="en-US" sz="1400" dirty="0" smtClean="0">
              <a:latin typeface="Franklin Gothic Book" pitchFamily="34" charset="0"/>
            </a:endParaRPr>
          </a:p>
          <a:p>
            <a:pPr marL="479684" indent="-240666">
              <a:buFont typeface="Arial" pitchFamily="34" charset="0"/>
              <a:buChar char="•"/>
            </a:pPr>
            <a:r>
              <a:rPr lang="en-US" sz="1400" dirty="0" smtClean="0">
                <a:latin typeface="Franklin Gothic Book" pitchFamily="34" charset="0"/>
              </a:rPr>
              <a:t>What does the Mass mean to you?  How is it part of your spiritual life?</a:t>
            </a:r>
          </a:p>
          <a:p>
            <a:pPr marL="479684" indent="-240666">
              <a:buFont typeface="Arial" pitchFamily="34" charset="0"/>
              <a:buChar char="•"/>
            </a:pPr>
            <a:endParaRPr lang="en-US" sz="1400" dirty="0" smtClean="0">
              <a:latin typeface="Franklin Gothic Book" pitchFamily="34" charset="0"/>
            </a:endParaRPr>
          </a:p>
          <a:p>
            <a:pPr marL="479684" indent="-240666">
              <a:buFont typeface="Arial" pitchFamily="34" charset="0"/>
              <a:buChar char="•"/>
            </a:pPr>
            <a:endParaRPr lang="en-US" sz="1400" dirty="0" smtClean="0">
              <a:latin typeface="Franklin Gothic Book" pitchFamily="34" charset="0"/>
            </a:endParaRPr>
          </a:p>
          <a:p>
            <a:pPr marL="479684" indent="-240666">
              <a:buFont typeface="Arial" pitchFamily="34" charset="0"/>
              <a:buChar char="•"/>
            </a:pPr>
            <a:endParaRPr lang="en-US" sz="1400" dirty="0" smtClean="0">
              <a:latin typeface="Franklin Gothic Book" pitchFamily="34" charset="0"/>
            </a:endParaRPr>
          </a:p>
          <a:p>
            <a:pPr marL="479684" indent="-240666"/>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Next, we will direct our focus to the Church’s most important liturgy, the </a:t>
            </a:r>
            <a:r>
              <a:rPr lang="en-US" sz="1400" b="1" dirty="0" smtClean="0">
                <a:latin typeface="Franklin Gothic Book" pitchFamily="34" charset="0"/>
              </a:rPr>
              <a:t>Eucharist. </a:t>
            </a:r>
            <a:r>
              <a:rPr lang="en-US" sz="1400" dirty="0" smtClean="0">
                <a:solidFill>
                  <a:srgbClr val="FF0000"/>
                </a:solidFill>
                <a:latin typeface="Franklin Gothic Book" pitchFamily="34" charset="0"/>
                <a:sym typeface="Wingdings"/>
              </a:rPr>
              <a:t>()</a:t>
            </a:r>
            <a:endParaRPr lang="en-US" sz="1400" b="1"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The Catechism explains that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Eucharist, </a:t>
            </a:r>
            <a:r>
              <a:rPr lang="en-US" sz="1400" b="1" dirty="0" smtClean="0">
                <a:latin typeface="Franklin Gothic Book" pitchFamily="34" charset="0"/>
              </a:rPr>
              <a:t>the sacrament of our salvation accomplished by Christ on the cross</a:t>
            </a:r>
            <a:r>
              <a:rPr lang="en-US" sz="1400" dirty="0" smtClean="0">
                <a:latin typeface="Franklin Gothic Book" pitchFamily="34" charset="0"/>
              </a:rPr>
              <a:t>, is also a </a:t>
            </a:r>
            <a:r>
              <a:rPr lang="en-US" sz="1400" b="1" dirty="0" smtClean="0">
                <a:latin typeface="Franklin Gothic Book" pitchFamily="34" charset="0"/>
              </a:rPr>
              <a:t>sacrifice of praise and thanksgiving for the work of creation</a:t>
            </a:r>
            <a:r>
              <a:rPr lang="en-US" sz="1400" dirty="0" smtClean="0">
                <a:latin typeface="Franklin Gothic Book" pitchFamily="34" charset="0"/>
              </a:rPr>
              <a:t>.  In the Eucharistic </a:t>
            </a:r>
            <a:r>
              <a:rPr lang="en-US" sz="1400" b="1" dirty="0" smtClean="0">
                <a:latin typeface="Franklin Gothic Book" pitchFamily="34" charset="0"/>
              </a:rPr>
              <a:t>sacrifice the whole of creation</a:t>
            </a:r>
            <a:r>
              <a:rPr lang="en-US" sz="1400" dirty="0" smtClean="0">
                <a:latin typeface="Franklin Gothic Book" pitchFamily="34" charset="0"/>
              </a:rPr>
              <a:t> loved by God is presented to the Father through the death and resurrection of Christ” (1359).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500" dirty="0" smtClean="0">
                <a:latin typeface="Franklin Gothic Book" pitchFamily="34" charset="0"/>
              </a:rPr>
              <a:t>The Eucharist is both a </a:t>
            </a:r>
            <a:r>
              <a:rPr lang="en-US" sz="1500" b="1" dirty="0" smtClean="0">
                <a:latin typeface="Franklin Gothic Book" pitchFamily="34" charset="0"/>
              </a:rPr>
              <a:t>Memorial</a:t>
            </a:r>
            <a:r>
              <a:rPr lang="en-US" sz="1500" dirty="0" smtClean="0">
                <a:latin typeface="Franklin Gothic Book" pitchFamily="34" charset="0"/>
              </a:rPr>
              <a:t> and </a:t>
            </a:r>
            <a:r>
              <a:rPr lang="en-US" sz="1500" b="1" dirty="0" smtClean="0">
                <a:latin typeface="Franklin Gothic Book" pitchFamily="34" charset="0"/>
              </a:rPr>
              <a:t>Sacrifice</a:t>
            </a:r>
            <a:r>
              <a:rPr lang="en-US" sz="1500" dirty="0" smtClean="0">
                <a:latin typeface="Franklin Gothic Book" pitchFamily="34" charset="0"/>
              </a:rPr>
              <a:t>: </a:t>
            </a:r>
            <a:r>
              <a:rPr lang="en-US" sz="1600" dirty="0" smtClean="0">
                <a:solidFill>
                  <a:srgbClr val="FF0000"/>
                </a:solidFill>
                <a:latin typeface="Franklin Gothic Book" pitchFamily="34" charset="0"/>
                <a:sym typeface="Wingdings"/>
              </a:rPr>
              <a:t>()</a:t>
            </a:r>
            <a:endParaRPr lang="en-US" sz="1500" dirty="0" smtClean="0">
              <a:latin typeface="Franklin Gothic Book" pitchFamily="34" charset="0"/>
            </a:endParaRPr>
          </a:p>
          <a:p>
            <a:endParaRPr lang="en-US" sz="1500" dirty="0" smtClean="0">
              <a:latin typeface="Franklin Gothic Book" pitchFamily="34" charset="0"/>
            </a:endParaRPr>
          </a:p>
          <a:p>
            <a:r>
              <a:rPr lang="en-US" sz="1500" dirty="0" smtClean="0">
                <a:latin typeface="Franklin Gothic Book" pitchFamily="34" charset="0"/>
              </a:rPr>
              <a:t>According to the </a:t>
            </a:r>
            <a:r>
              <a:rPr lang="en-US" sz="1500" i="1" dirty="0" smtClean="0">
                <a:latin typeface="Franklin Gothic Book" pitchFamily="34" charset="0"/>
              </a:rPr>
              <a:t>Constitution on the Sacred Liturgy,</a:t>
            </a:r>
            <a:r>
              <a:rPr lang="en-US" sz="1500" dirty="0" smtClean="0">
                <a:latin typeface="Franklin Gothic Book" pitchFamily="34" charset="0"/>
              </a:rPr>
              <a:t> “By giving us his body and blood in the Eucharist, </a:t>
            </a:r>
            <a:r>
              <a:rPr lang="en-US" sz="1500" b="1" dirty="0" smtClean="0">
                <a:latin typeface="Franklin Gothic Book" pitchFamily="34" charset="0"/>
              </a:rPr>
              <a:t>Christ perpetuates his sacrifice</a:t>
            </a:r>
            <a:r>
              <a:rPr lang="en-US" sz="1500" dirty="0" smtClean="0">
                <a:latin typeface="Franklin Gothic Book" pitchFamily="34" charset="0"/>
              </a:rPr>
              <a:t> on the cross and gives us a memorial of his death and resurrection until he comes again” (47). </a:t>
            </a:r>
            <a:r>
              <a:rPr lang="en-US" sz="1600" dirty="0" smtClean="0">
                <a:solidFill>
                  <a:srgbClr val="FF0000"/>
                </a:solidFill>
                <a:latin typeface="Franklin Gothic Book" pitchFamily="34" charset="0"/>
                <a:sym typeface="Wingdings"/>
              </a:rPr>
              <a:t>()</a:t>
            </a:r>
            <a:r>
              <a:rPr lang="en-US" sz="1500" dirty="0" smtClean="0">
                <a:latin typeface="Franklin Gothic Book" pitchFamily="34" charset="0"/>
              </a:rPr>
              <a:t> </a:t>
            </a:r>
            <a:endParaRPr lang="en-US" sz="1500" dirty="0" smtClean="0">
              <a:latin typeface="Franklin Gothic Book" pitchFamily="34" charset="0"/>
            </a:endParaRPr>
          </a:p>
          <a:p>
            <a:endParaRPr lang="en-US" sz="1500" dirty="0" smtClean="0">
              <a:latin typeface="Franklin Gothic Book" pitchFamily="34" charset="0"/>
            </a:endParaRPr>
          </a:p>
          <a:p>
            <a:r>
              <a:rPr lang="en-US" sz="1500" dirty="0" smtClean="0">
                <a:latin typeface="Franklin Gothic Book" pitchFamily="34" charset="0"/>
              </a:rPr>
              <a:t>This </a:t>
            </a:r>
            <a:r>
              <a:rPr lang="en-US" sz="1500" dirty="0" smtClean="0">
                <a:latin typeface="Franklin Gothic Book" pitchFamily="34" charset="0"/>
              </a:rPr>
              <a:t>idea of “remembering” comes from the Jewish tradition where a memorial is the </a:t>
            </a:r>
            <a:r>
              <a:rPr lang="en-US" sz="1500" b="1" dirty="0" smtClean="0">
                <a:latin typeface="Franklin Gothic Book" pitchFamily="34" charset="0"/>
              </a:rPr>
              <a:t>“recalling” to God </a:t>
            </a:r>
            <a:r>
              <a:rPr lang="en-US" sz="1500" dirty="0" smtClean="0">
                <a:latin typeface="Franklin Gothic Book" pitchFamily="34" charset="0"/>
              </a:rPr>
              <a:t>of a past person or promise.  In the Eucharist, we call this the </a:t>
            </a:r>
            <a:r>
              <a:rPr lang="en-US" sz="1500" b="1" dirty="0" smtClean="0">
                <a:latin typeface="Franklin Gothic Book" pitchFamily="34" charset="0"/>
              </a:rPr>
              <a:t>Anamnesis</a:t>
            </a:r>
            <a:r>
              <a:rPr lang="en-US" sz="1500" dirty="0" smtClean="0">
                <a:latin typeface="Franklin Gothic Book" pitchFamily="34" charset="0"/>
              </a:rPr>
              <a:t>, which is the point of recalling to God the sacrifice of Christ that its </a:t>
            </a:r>
            <a:r>
              <a:rPr lang="en-US" sz="1500" b="1" dirty="0" smtClean="0">
                <a:latin typeface="Franklin Gothic Book" pitchFamily="34" charset="0"/>
              </a:rPr>
              <a:t>benefits may be made present </a:t>
            </a:r>
            <a:r>
              <a:rPr lang="en-US" sz="1500" dirty="0" smtClean="0">
                <a:latin typeface="Franklin Gothic Book" pitchFamily="34" charset="0"/>
              </a:rPr>
              <a:t>to the faithful here and now.  Thus, Christ’s death and resurrection are forever memorialized and made present through the Mass.  We express this whenever we sing the </a:t>
            </a:r>
            <a:r>
              <a:rPr lang="en-US" sz="1500" b="1" dirty="0" smtClean="0">
                <a:latin typeface="Franklin Gothic Book" pitchFamily="34" charset="0"/>
              </a:rPr>
              <a:t>Mystery of Faith</a:t>
            </a:r>
            <a:r>
              <a:rPr lang="en-US" sz="1500" dirty="0" smtClean="0">
                <a:latin typeface="Franklin Gothic Book" pitchFamily="34" charset="0"/>
              </a:rPr>
              <a:t>: “When we eat this bread and drink this cup, we proclaim your death, O Lord, until you come again.” </a:t>
            </a:r>
            <a:r>
              <a:rPr lang="en-US" sz="1600" dirty="0" smtClean="0">
                <a:solidFill>
                  <a:srgbClr val="FF0000"/>
                </a:solidFill>
                <a:latin typeface="Franklin Gothic Book" pitchFamily="34" charset="0"/>
                <a:sym typeface="Wingdings"/>
              </a:rPr>
              <a:t>()</a:t>
            </a:r>
            <a:endParaRPr lang="en-US" sz="1500" dirty="0" smtClean="0">
              <a:latin typeface="Franklin Gothic Book" pitchFamily="34" charset="0"/>
            </a:endParaRPr>
          </a:p>
          <a:p>
            <a:endParaRPr lang="en-US" sz="1500" dirty="0" smtClean="0">
              <a:latin typeface="Franklin Gothic Book" pitchFamily="34" charset="0"/>
            </a:endParaRPr>
          </a:p>
          <a:p>
            <a:r>
              <a:rPr lang="en-US" sz="1500" dirty="0" smtClean="0">
                <a:latin typeface="Franklin Gothic Book" pitchFamily="34" charset="0"/>
              </a:rPr>
              <a:t>The Eucharist is also the </a:t>
            </a:r>
            <a:r>
              <a:rPr lang="en-US" sz="1500" b="1" dirty="0" smtClean="0">
                <a:latin typeface="Franklin Gothic Book" pitchFamily="34" charset="0"/>
              </a:rPr>
              <a:t>Real Presence </a:t>
            </a:r>
            <a:r>
              <a:rPr lang="en-US" sz="1500" dirty="0" smtClean="0">
                <a:latin typeface="Franklin Gothic Book" pitchFamily="34" charset="0"/>
              </a:rPr>
              <a:t>of Christ, </a:t>
            </a:r>
            <a:r>
              <a:rPr lang="en-US" sz="1600" dirty="0" smtClean="0">
                <a:solidFill>
                  <a:srgbClr val="FF0000"/>
                </a:solidFill>
                <a:latin typeface="Franklin Gothic Book" pitchFamily="34" charset="0"/>
                <a:sym typeface="Wingdings"/>
              </a:rPr>
              <a:t>()</a:t>
            </a:r>
            <a:r>
              <a:rPr lang="en-US" sz="1500" dirty="0" smtClean="0">
                <a:latin typeface="Franklin Gothic Book" pitchFamily="34" charset="0"/>
              </a:rPr>
              <a:t> for we recall in the words of Institution, “For this is my body…For this is the chalice of my blood…Do this in memory of me.” </a:t>
            </a:r>
            <a:r>
              <a:rPr lang="en-US" sz="1600" dirty="0" smtClean="0">
                <a:solidFill>
                  <a:srgbClr val="FF0000"/>
                </a:solidFill>
                <a:latin typeface="Franklin Gothic Book" pitchFamily="34" charset="0"/>
                <a:sym typeface="Wingdings"/>
              </a:rPr>
              <a:t>(</a:t>
            </a:r>
            <a:r>
              <a:rPr lang="en-US" sz="16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Eucharist is also a </a:t>
            </a:r>
            <a:r>
              <a:rPr lang="en-US" sz="1400" b="1" dirty="0" smtClean="0">
                <a:latin typeface="Franklin Gothic Book" pitchFamily="34" charset="0"/>
              </a:rPr>
              <a:t>thanksgiving</a:t>
            </a:r>
            <a:r>
              <a:rPr lang="en-US" sz="1400" dirty="0" smtClean="0">
                <a:latin typeface="Franklin Gothic Book" pitchFamily="34" charset="0"/>
              </a:rPr>
              <a:t> and a sign of our </a:t>
            </a:r>
            <a:r>
              <a:rPr lang="en-US" sz="1400" b="1" dirty="0" smtClean="0">
                <a:latin typeface="Franklin Gothic Book" pitchFamily="34" charset="0"/>
              </a:rPr>
              <a:t>unity</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a:t>
            </a:r>
            <a:r>
              <a:rPr lang="en-US" sz="1400" i="1" dirty="0" smtClean="0">
                <a:latin typeface="Franklin Gothic Book" pitchFamily="34" charset="0"/>
              </a:rPr>
              <a:t>Constitution on the Sacred Liturgy </a:t>
            </a:r>
            <a:r>
              <a:rPr lang="en-US" sz="1400" dirty="0" smtClean="0">
                <a:latin typeface="Franklin Gothic Book" pitchFamily="34" charset="0"/>
              </a:rPr>
              <a:t>states that “the faithful should be instructed by God’s word and be nourished at the table of the Lord’s body; they should </a:t>
            </a:r>
            <a:r>
              <a:rPr lang="en-US" sz="1400" b="1" dirty="0" smtClean="0">
                <a:latin typeface="Franklin Gothic Book" pitchFamily="34" charset="0"/>
              </a:rPr>
              <a:t>give thanks to God</a:t>
            </a:r>
            <a:r>
              <a:rPr lang="en-US" sz="1400" dirty="0" smtClean="0">
                <a:latin typeface="Franklin Gothic Book" pitchFamily="34" charset="0"/>
              </a:rPr>
              <a:t>; by offering the immaculate Victim…they should be formed day by day into an ever </a:t>
            </a:r>
            <a:r>
              <a:rPr lang="en-US" sz="1400" b="1" dirty="0" smtClean="0">
                <a:latin typeface="Franklin Gothic Book" pitchFamily="34" charset="0"/>
              </a:rPr>
              <a:t>more perfect unity with God and with each other</a:t>
            </a:r>
            <a:r>
              <a:rPr lang="en-US" sz="1400" dirty="0" smtClean="0">
                <a:latin typeface="Franklin Gothic Book" pitchFamily="34" charset="0"/>
              </a:rPr>
              <a:t>, so that finally God may be all in all” (48).   </a:t>
            </a:r>
          </a:p>
          <a:p>
            <a:endParaRPr lang="en-US" sz="1400" dirty="0" smtClean="0">
              <a:latin typeface="Franklin Gothic Book" pitchFamily="34" charset="0"/>
            </a:endParaRPr>
          </a:p>
          <a:p>
            <a:r>
              <a:rPr lang="en-US" sz="1400" dirty="0" smtClean="0">
                <a:latin typeface="Franklin Gothic Book" pitchFamily="34" charset="0"/>
              </a:rPr>
              <a:t>The very word Eucharist comes from the Greek word, </a:t>
            </a:r>
            <a:r>
              <a:rPr lang="en-US" sz="1400" b="1" i="1" dirty="0" err="1" smtClean="0">
                <a:latin typeface="Franklin Gothic Book" pitchFamily="34" charset="0"/>
              </a:rPr>
              <a:t>eucharisteo</a:t>
            </a:r>
            <a:r>
              <a:rPr lang="en-US" sz="1400" dirty="0" smtClean="0">
                <a:latin typeface="Franklin Gothic Book" pitchFamily="34" charset="0"/>
              </a:rPr>
              <a:t>, meaning “</a:t>
            </a:r>
            <a:r>
              <a:rPr lang="en-US" sz="1400" b="1" dirty="0" smtClean="0">
                <a:latin typeface="Franklin Gothic Book" pitchFamily="34" charset="0"/>
              </a:rPr>
              <a:t>to give thanks</a:t>
            </a:r>
            <a:r>
              <a:rPr lang="en-US" sz="1400" dirty="0" smtClean="0">
                <a:latin typeface="Franklin Gothic Book" pitchFamily="34" charset="0"/>
              </a:rPr>
              <a:t>”, and the </a:t>
            </a:r>
            <a:r>
              <a:rPr lang="en-US" sz="1400" b="1" dirty="0" smtClean="0">
                <a:latin typeface="Franklin Gothic Book" pitchFamily="34" charset="0"/>
              </a:rPr>
              <a:t>sense of unity is expressed throughout</a:t>
            </a:r>
            <a:r>
              <a:rPr lang="en-US" sz="1400" dirty="0" smtClean="0">
                <a:latin typeface="Franklin Gothic Book" pitchFamily="34" charset="0"/>
              </a:rPr>
              <a:t> the Mass from the singing of the Entrance Hymn to the Sign of Peace, and to the reception of Holy Communion itself.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 Eucharist also gives us </a:t>
            </a:r>
            <a:r>
              <a:rPr lang="en-US" sz="1400" b="1" dirty="0" smtClean="0">
                <a:latin typeface="Franklin Gothic Book" pitchFamily="34" charset="0"/>
              </a:rPr>
              <a:t>a taste of our future glory </a:t>
            </a:r>
            <a:r>
              <a:rPr lang="en-US" sz="1400" dirty="0" smtClean="0">
                <a:latin typeface="Franklin Gothic Book" pitchFamily="34" charset="0"/>
              </a:rPr>
              <a:t>in heaven: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“In the earthly liturgy, we take part in a foretaste of that heavenly liturgy celebrated in the holy city of Jerusalem toward which we journey as pilgrims…” (</a:t>
            </a:r>
            <a:r>
              <a:rPr lang="en-US" sz="1400" i="1" dirty="0" smtClean="0">
                <a:latin typeface="Franklin Gothic Book" pitchFamily="34" charset="0"/>
              </a:rPr>
              <a:t>CSL</a:t>
            </a:r>
            <a:r>
              <a:rPr lang="en-US" sz="1400" dirty="0" smtClean="0">
                <a:latin typeface="Franklin Gothic Book" pitchFamily="34" charset="0"/>
              </a:rPr>
              <a:t> 8)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0"/>
            <a:ext cx="5842000" cy="4183380"/>
          </a:xfrm>
        </p:spPr>
        <p:txBody>
          <a:bodyPr>
            <a:normAutofit/>
          </a:bodyPr>
          <a:lstStyle/>
          <a:p>
            <a:r>
              <a:rPr lang="en-US" sz="1400" dirty="0" smtClean="0">
                <a:latin typeface="Franklin Gothic Book" pitchFamily="34" charset="0"/>
              </a:rPr>
              <a:t>We also understand the Eucharist as a </a:t>
            </a:r>
            <a:r>
              <a:rPr lang="en-US" sz="1400" b="1" dirty="0" smtClean="0">
                <a:latin typeface="Franklin Gothic Book" pitchFamily="34" charset="0"/>
              </a:rPr>
              <a:t>sacred meal </a:t>
            </a:r>
            <a:r>
              <a:rPr lang="en-US" sz="1400" dirty="0" smtClean="0">
                <a:latin typeface="Franklin Gothic Book" pitchFamily="34" charset="0"/>
              </a:rPr>
              <a:t>among the faithful, and the origins </a:t>
            </a:r>
            <a:r>
              <a:rPr lang="en-US" sz="1400" dirty="0" smtClean="0">
                <a:latin typeface="Franklin Gothic Book" pitchFamily="34" charset="0"/>
              </a:rPr>
              <a:t>of this come from the ancient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From the gospels, we see over and over again that Jesus extended </a:t>
            </a:r>
            <a:r>
              <a:rPr lang="en-US" sz="1400" b="1" dirty="0" smtClean="0">
                <a:latin typeface="Franklin Gothic Book" pitchFamily="34" charset="0"/>
              </a:rPr>
              <a:t>table fellowship</a:t>
            </a:r>
            <a:r>
              <a:rPr lang="en-US" sz="1400" dirty="0" smtClean="0">
                <a:latin typeface="Franklin Gothic Book" pitchFamily="34" charset="0"/>
              </a:rPr>
              <a:t> with saints and sinners in building up the Kingdom.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We also know that </a:t>
            </a:r>
            <a:r>
              <a:rPr lang="en-US" sz="1400" dirty="0" smtClean="0">
                <a:latin typeface="Franklin Gothic Book" pitchFamily="34" charset="0"/>
              </a:rPr>
              <a:t>the Eucharist began as a </a:t>
            </a:r>
            <a:r>
              <a:rPr lang="en-US" sz="1400" b="1" dirty="0" smtClean="0">
                <a:latin typeface="Franklin Gothic Book" pitchFamily="34" charset="0"/>
              </a:rPr>
              <a:t>formal meal in the Jewish tradition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Finally, we </a:t>
            </a:r>
            <a:r>
              <a:rPr lang="en-US" sz="1400" dirty="0" smtClean="0">
                <a:latin typeface="Franklin Gothic Book" pitchFamily="34" charset="0"/>
              </a:rPr>
              <a:t>know that in early Christianity, </a:t>
            </a:r>
            <a:r>
              <a:rPr lang="en-US" sz="1400" dirty="0" smtClean="0">
                <a:latin typeface="Franklin Gothic Book" pitchFamily="34" charset="0"/>
              </a:rPr>
              <a:t>the Eucharist was strongly </a:t>
            </a:r>
            <a:r>
              <a:rPr lang="en-US" sz="1400" b="1" dirty="0" smtClean="0">
                <a:latin typeface="Franklin Gothic Book" pitchFamily="34" charset="0"/>
              </a:rPr>
              <a:t>connected to the community and living </a:t>
            </a:r>
            <a:r>
              <a:rPr lang="en-US" sz="1400" dirty="0" smtClean="0">
                <a:latin typeface="Franklin Gothic Book" pitchFamily="34" charset="0"/>
              </a:rPr>
              <a:t>the Christian way of life.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r>
              <a:rPr lang="en-US" sz="1400" dirty="0" smtClean="0">
                <a:latin typeface="Franklin Gothic Book" pitchFamily="34" charset="0"/>
              </a:rPr>
              <a:t>In an ancient homily, St. Augustine tells us that when you receive Communion, you are to “</a:t>
            </a:r>
            <a:r>
              <a:rPr lang="en-US" sz="1400" i="1" dirty="0" smtClean="0">
                <a:latin typeface="Franklin Gothic Book" pitchFamily="34" charset="0"/>
              </a:rPr>
              <a:t>Become </a:t>
            </a:r>
            <a:r>
              <a:rPr lang="en-US" sz="1400" i="1" dirty="0" smtClean="0">
                <a:latin typeface="Franklin Gothic Book" pitchFamily="34" charset="0"/>
              </a:rPr>
              <a:t>what you see, and receive what you are” (Sermon 272).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This entails a missionary aspect—to </a:t>
            </a:r>
            <a:r>
              <a:rPr lang="en-US" sz="1400" b="1" dirty="0" smtClean="0">
                <a:latin typeface="Franklin Gothic Book" pitchFamily="34" charset="0"/>
              </a:rPr>
              <a:t>be Christ to those in the world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In summarizing all of these theological aspects of the Eucharist, please listen to the story of </a:t>
            </a:r>
            <a:r>
              <a:rPr lang="en-US" sz="1400" b="1" dirty="0" smtClean="0">
                <a:latin typeface="Franklin Gothic Book" pitchFamily="34" charset="0"/>
              </a:rPr>
              <a:t>“The Road to Emmaus” </a:t>
            </a:r>
            <a:r>
              <a:rPr lang="en-US" sz="1400" dirty="0" smtClean="0">
                <a:latin typeface="Franklin Gothic Book" pitchFamily="34" charset="0"/>
              </a:rPr>
              <a:t>found in Luke’s gospel.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(Luke 24:13-25)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This passage that most of us are very familiar with best summarizes </a:t>
            </a:r>
            <a:r>
              <a:rPr lang="en-US" sz="1400" b="1" dirty="0" smtClean="0">
                <a:latin typeface="Franklin Gothic Book" pitchFamily="34" charset="0"/>
              </a:rPr>
              <a:t>what we do</a:t>
            </a:r>
            <a:r>
              <a:rPr lang="en-US" sz="1400" dirty="0" smtClean="0">
                <a:latin typeface="Franklin Gothic Book" pitchFamily="34" charset="0"/>
              </a:rPr>
              <a:t> when we gather for Mass:  </a:t>
            </a:r>
          </a:p>
          <a:p>
            <a:pPr>
              <a:spcBef>
                <a:spcPts val="611"/>
              </a:spcBef>
              <a:spcAft>
                <a:spcPts val="611"/>
              </a:spcAft>
            </a:pPr>
            <a:r>
              <a:rPr lang="en-US" sz="1400" dirty="0" smtClean="0">
                <a:latin typeface="Franklin Gothic Book" pitchFamily="34" charset="0"/>
              </a:rPr>
              <a:t>1. We come together on that </a:t>
            </a:r>
            <a:r>
              <a:rPr lang="en-US" sz="1400" b="1" dirty="0" smtClean="0">
                <a:latin typeface="Franklin Gothic Book" pitchFamily="34" charset="0"/>
              </a:rPr>
              <a:t>first day of the week </a:t>
            </a:r>
            <a:r>
              <a:rPr lang="en-US" sz="1400" dirty="0" smtClean="0">
                <a:latin typeface="Franklin Gothic Book" pitchFamily="34" charset="0"/>
              </a:rPr>
              <a:t>while on a journey.</a:t>
            </a:r>
          </a:p>
          <a:p>
            <a:pPr>
              <a:spcBef>
                <a:spcPts val="611"/>
              </a:spcBef>
              <a:spcAft>
                <a:spcPts val="611"/>
              </a:spcAft>
            </a:pPr>
            <a:r>
              <a:rPr lang="en-US" sz="1400" dirty="0" smtClean="0">
                <a:latin typeface="Franklin Gothic Book" pitchFamily="34" charset="0"/>
              </a:rPr>
              <a:t>2. </a:t>
            </a:r>
            <a:r>
              <a:rPr lang="en-US" sz="1400" b="1" dirty="0" smtClean="0">
                <a:latin typeface="Franklin Gothic Book" pitchFamily="34" charset="0"/>
              </a:rPr>
              <a:t>We come as we are</a:t>
            </a:r>
            <a:r>
              <a:rPr lang="en-US" sz="1400" dirty="0" smtClean="0">
                <a:latin typeface="Franklin Gothic Book" pitchFamily="34" charset="0"/>
              </a:rPr>
              <a:t>, full of our joys, gratitude, struggles, pains, worries, doubts and we present them to God. </a:t>
            </a:r>
          </a:p>
          <a:p>
            <a:pPr>
              <a:spcBef>
                <a:spcPts val="611"/>
              </a:spcBef>
              <a:spcAft>
                <a:spcPts val="611"/>
              </a:spcAft>
            </a:pPr>
            <a:r>
              <a:rPr lang="en-US" sz="1400" dirty="0" smtClean="0">
                <a:latin typeface="Franklin Gothic Book" pitchFamily="34" charset="0"/>
              </a:rPr>
              <a:t>3. We </a:t>
            </a:r>
            <a:r>
              <a:rPr lang="en-US" sz="1400" b="1" dirty="0" smtClean="0">
                <a:latin typeface="Franklin Gothic Book" pitchFamily="34" charset="0"/>
              </a:rPr>
              <a:t>listen to God speak to us </a:t>
            </a:r>
            <a:r>
              <a:rPr lang="en-US" sz="1400" dirty="0" smtClean="0">
                <a:latin typeface="Franklin Gothic Book" pitchFamily="34" charset="0"/>
              </a:rPr>
              <a:t>through his Word, and the minister “breaks open” that Word to bear fruit in our lives</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pPr>
              <a:spcBef>
                <a:spcPts val="611"/>
              </a:spcBef>
              <a:spcAft>
                <a:spcPts val="611"/>
              </a:spcAft>
            </a:pPr>
            <a:r>
              <a:rPr lang="en-US" sz="1400" dirty="0" smtClean="0">
                <a:latin typeface="Franklin Gothic Book" pitchFamily="34" charset="0"/>
              </a:rPr>
              <a:t>4. We </a:t>
            </a:r>
            <a:r>
              <a:rPr lang="en-US" sz="1400" b="1" dirty="0" smtClean="0">
                <a:latin typeface="Franklin Gothic Book" pitchFamily="34" charset="0"/>
              </a:rPr>
              <a:t>take</a:t>
            </a:r>
            <a:r>
              <a:rPr lang="en-US" sz="1400" dirty="0" smtClean="0">
                <a:latin typeface="Franklin Gothic Book" pitchFamily="34" charset="0"/>
              </a:rPr>
              <a:t> bread, it is </a:t>
            </a:r>
            <a:r>
              <a:rPr lang="en-US" sz="1400" b="1" dirty="0" smtClean="0">
                <a:latin typeface="Franklin Gothic Book" pitchFamily="34" charset="0"/>
              </a:rPr>
              <a:t>blessed</a:t>
            </a:r>
            <a:r>
              <a:rPr lang="en-US" sz="1400" dirty="0" smtClean="0">
                <a:latin typeface="Franklin Gothic Book" pitchFamily="34" charset="0"/>
              </a:rPr>
              <a:t>, it is </a:t>
            </a:r>
            <a:r>
              <a:rPr lang="en-US" sz="1400" b="1" dirty="0" smtClean="0">
                <a:latin typeface="Franklin Gothic Book" pitchFamily="34" charset="0"/>
              </a:rPr>
              <a:t>broken</a:t>
            </a:r>
            <a:r>
              <a:rPr lang="en-US" sz="1400" dirty="0" smtClean="0">
                <a:latin typeface="Franklin Gothic Book" pitchFamily="34" charset="0"/>
              </a:rPr>
              <a:t> and it is </a:t>
            </a:r>
            <a:r>
              <a:rPr lang="en-US" sz="1400" b="1" dirty="0" smtClean="0">
                <a:latin typeface="Franklin Gothic Book" pitchFamily="34" charset="0"/>
              </a:rPr>
              <a:t>given</a:t>
            </a:r>
            <a:r>
              <a:rPr lang="en-US" sz="1400" dirty="0" smtClean="0">
                <a:latin typeface="Franklin Gothic Book" pitchFamily="34" charset="0"/>
              </a:rPr>
              <a:t> to us.</a:t>
            </a:r>
          </a:p>
          <a:p>
            <a:pPr>
              <a:spcBef>
                <a:spcPts val="611"/>
              </a:spcBef>
              <a:spcAft>
                <a:spcPts val="611"/>
              </a:spcAft>
            </a:pPr>
            <a:r>
              <a:rPr lang="en-US" sz="1400" dirty="0" smtClean="0">
                <a:latin typeface="Franklin Gothic Book" pitchFamily="34" charset="0"/>
              </a:rPr>
              <a:t>5. We recognize that </a:t>
            </a:r>
            <a:r>
              <a:rPr lang="en-US" sz="1400" b="1" dirty="0" smtClean="0">
                <a:latin typeface="Franklin Gothic Book" pitchFamily="34" charset="0"/>
              </a:rPr>
              <a:t>Jesus is truly present </a:t>
            </a:r>
            <a:r>
              <a:rPr lang="en-US" sz="1400" dirty="0" smtClean="0">
                <a:latin typeface="Franklin Gothic Book" pitchFamily="34" charset="0"/>
              </a:rPr>
              <a:t>to us in this great sacrament.</a:t>
            </a:r>
          </a:p>
          <a:p>
            <a:pPr>
              <a:spcBef>
                <a:spcPts val="611"/>
              </a:spcBef>
              <a:spcAft>
                <a:spcPts val="611"/>
              </a:spcAft>
            </a:pPr>
            <a:r>
              <a:rPr lang="en-US" sz="1400" dirty="0" smtClean="0">
                <a:latin typeface="Franklin Gothic Book" pitchFamily="34" charset="0"/>
              </a:rPr>
              <a:t>6.  We depart to “</a:t>
            </a:r>
            <a:r>
              <a:rPr lang="en-US" sz="1400" b="1" dirty="0" smtClean="0">
                <a:latin typeface="Franklin Gothic Book" pitchFamily="34" charset="0"/>
              </a:rPr>
              <a:t>announce the Gospel </a:t>
            </a:r>
            <a:r>
              <a:rPr lang="en-US" sz="1400" dirty="0" smtClean="0">
                <a:latin typeface="Franklin Gothic Book" pitchFamily="34" charset="0"/>
              </a:rPr>
              <a:t>of the Lord.”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During this next part, we will take a closer look at each part of the Mass so that we can have a better understanding and appreciation for what we do when we gather to celebrate Eucharist.</a:t>
            </a:r>
            <a:r>
              <a:rPr lang="en-US" sz="1400" b="1"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b="1"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3850"/>
            <a:ext cx="4648200" cy="3486150"/>
          </a:xfrm>
        </p:spPr>
      </p:sp>
      <p:sp>
        <p:nvSpPr>
          <p:cNvPr id="3" name="Notes Placeholder 2"/>
          <p:cNvSpPr>
            <a:spLocks noGrp="1"/>
          </p:cNvSpPr>
          <p:nvPr>
            <p:ph type="body" idx="1"/>
          </p:nvPr>
        </p:nvSpPr>
        <p:spPr>
          <a:xfrm>
            <a:off x="701040" y="3962400"/>
            <a:ext cx="5608320" cy="4953000"/>
          </a:xfrm>
        </p:spPr>
        <p:txBody>
          <a:bodyPr>
            <a:noAutofit/>
          </a:bodyPr>
          <a:lstStyle/>
          <a:p>
            <a:pPr>
              <a:spcBef>
                <a:spcPts val="600"/>
              </a:spcBef>
              <a:spcAft>
                <a:spcPts val="600"/>
              </a:spcAft>
            </a:pPr>
            <a:r>
              <a:rPr lang="en-US" sz="1250" dirty="0" smtClean="0">
                <a:latin typeface="Franklin Gothic Book" pitchFamily="34" charset="0"/>
              </a:rPr>
              <a:t>The first part of Mass is called the </a:t>
            </a:r>
            <a:r>
              <a:rPr lang="en-US" sz="1250" b="1" dirty="0" smtClean="0">
                <a:latin typeface="Franklin Gothic Book" pitchFamily="34" charset="0"/>
              </a:rPr>
              <a:t>Introductory Rite</a:t>
            </a:r>
            <a:r>
              <a:rPr lang="en-US" sz="1250" dirty="0" smtClean="0">
                <a:latin typeface="Franklin Gothic Book" pitchFamily="34" charset="0"/>
              </a:rPr>
              <a:t>, which “introduces” and prepares us for the sacred mysteries we are about celebrate. </a:t>
            </a:r>
            <a:r>
              <a:rPr lang="en-US" sz="1250" dirty="0" smtClean="0">
                <a:solidFill>
                  <a:srgbClr val="FF0000"/>
                </a:solidFill>
                <a:latin typeface="Franklin Gothic Book" pitchFamily="34" charset="0"/>
                <a:sym typeface="Wingdings"/>
              </a:rPr>
              <a:t>()  </a:t>
            </a:r>
            <a:r>
              <a:rPr lang="en-US" sz="1250" dirty="0" smtClean="0">
                <a:latin typeface="Franklin Gothic Book" pitchFamily="34" charset="0"/>
              </a:rPr>
              <a:t>It consists of the </a:t>
            </a:r>
            <a:r>
              <a:rPr lang="en-US" sz="1250" b="1" dirty="0" smtClean="0">
                <a:latin typeface="Franklin Gothic Book" pitchFamily="34" charset="0"/>
              </a:rPr>
              <a:t>Entrance Chant</a:t>
            </a:r>
            <a:r>
              <a:rPr lang="en-US" sz="1250" dirty="0" smtClean="0">
                <a:latin typeface="Franklin Gothic Book" pitchFamily="34" charset="0"/>
              </a:rPr>
              <a:t>, or song, whose “…purpose is to open the celebration, foster the unity of those who have gathered, and introduce their thoughts to the mystery of the liturgy time or festivity, and accompany the procession of the Priest and ministers” (GIRM 47). </a:t>
            </a:r>
            <a:r>
              <a:rPr lang="en-US" sz="1250" dirty="0" smtClean="0">
                <a:solidFill>
                  <a:srgbClr val="FF0000"/>
                </a:solidFill>
                <a:latin typeface="Franklin Gothic Book" pitchFamily="34" charset="0"/>
                <a:sym typeface="Wingdings"/>
              </a:rPr>
              <a:t>()</a:t>
            </a:r>
            <a:endParaRPr lang="en-US" sz="1250" dirty="0" smtClean="0">
              <a:latin typeface="Franklin Gothic Book" pitchFamily="34" charset="0"/>
            </a:endParaRPr>
          </a:p>
          <a:p>
            <a:pPr>
              <a:spcBef>
                <a:spcPts val="600"/>
              </a:spcBef>
              <a:spcAft>
                <a:spcPts val="600"/>
              </a:spcAft>
            </a:pPr>
            <a:r>
              <a:rPr lang="en-US" sz="1250" dirty="0" smtClean="0">
                <a:latin typeface="Franklin Gothic Book" pitchFamily="34" charset="0"/>
              </a:rPr>
              <a:t>Next is the </a:t>
            </a:r>
            <a:r>
              <a:rPr lang="en-US" sz="1250" b="1" dirty="0" smtClean="0">
                <a:latin typeface="Franklin Gothic Book" pitchFamily="34" charset="0"/>
              </a:rPr>
              <a:t>Sign of the Cross and Greeting </a:t>
            </a:r>
            <a:r>
              <a:rPr lang="en-US" sz="1250" dirty="0" smtClean="0">
                <a:latin typeface="Franklin Gothic Book" pitchFamily="34" charset="0"/>
              </a:rPr>
              <a:t>by which the “mystery of the Church gathered together is made manifest” (GIRM 50).</a:t>
            </a:r>
            <a:r>
              <a:rPr lang="en-US" sz="1250" dirty="0" smtClean="0">
                <a:solidFill>
                  <a:srgbClr val="FF0000"/>
                </a:solidFill>
                <a:latin typeface="Franklin Gothic Book" pitchFamily="34" charset="0"/>
                <a:sym typeface="Wingdings"/>
              </a:rPr>
              <a:t> ()  </a:t>
            </a:r>
            <a:r>
              <a:rPr lang="en-US" sz="1250" dirty="0" smtClean="0">
                <a:latin typeface="Franklin Gothic Book" pitchFamily="34" charset="0"/>
              </a:rPr>
              <a:t>Immediately following is the </a:t>
            </a:r>
            <a:r>
              <a:rPr lang="en-US" sz="1250" b="1" dirty="0" smtClean="0">
                <a:latin typeface="Franklin Gothic Book" pitchFamily="34" charset="0"/>
              </a:rPr>
              <a:t>Penitential Act </a:t>
            </a:r>
            <a:r>
              <a:rPr lang="en-US" sz="1250" dirty="0" smtClean="0">
                <a:latin typeface="Franklin Gothic Book" pitchFamily="34" charset="0"/>
              </a:rPr>
              <a:t>in which the faithful are invited to call to mind their sins, and ask the Lord for mercy.  There is always an option on Sundays for the priest use the </a:t>
            </a:r>
            <a:r>
              <a:rPr lang="en-US" sz="1250" b="1" dirty="0" smtClean="0">
                <a:latin typeface="Franklin Gothic Book" pitchFamily="34" charset="0"/>
              </a:rPr>
              <a:t>Sprinkling Rite </a:t>
            </a:r>
            <a:r>
              <a:rPr lang="en-US" sz="1250" dirty="0" smtClean="0">
                <a:latin typeface="Franklin Gothic Book" pitchFamily="34" charset="0"/>
              </a:rPr>
              <a:t>as a reminder of our Baptism in place of the Penitential Act. </a:t>
            </a:r>
            <a:r>
              <a:rPr lang="en-US" sz="1250" dirty="0" smtClean="0">
                <a:solidFill>
                  <a:srgbClr val="FF0000"/>
                </a:solidFill>
                <a:latin typeface="Franklin Gothic Book" pitchFamily="34" charset="0"/>
                <a:sym typeface="Wingdings"/>
              </a:rPr>
              <a:t>()  </a:t>
            </a:r>
            <a:r>
              <a:rPr lang="en-US" sz="1250" dirty="0" smtClean="0">
                <a:latin typeface="Franklin Gothic Book" pitchFamily="34" charset="0"/>
              </a:rPr>
              <a:t>Unless it was already part of the Penitential Act, the </a:t>
            </a:r>
            <a:r>
              <a:rPr lang="en-US" sz="1250" b="1" dirty="0" smtClean="0">
                <a:latin typeface="Franklin Gothic Book" pitchFamily="34" charset="0"/>
              </a:rPr>
              <a:t>Kyrie </a:t>
            </a:r>
            <a:r>
              <a:rPr lang="en-US" sz="1250" dirty="0" smtClean="0">
                <a:latin typeface="Franklin Gothic Book" pitchFamily="34" charset="0"/>
              </a:rPr>
              <a:t>(Greek for “Lord”), or Lord, Have Mercy is sung or said, acclaiming the Lord and imploring his mercy.</a:t>
            </a:r>
            <a:r>
              <a:rPr lang="en-US" sz="1250" dirty="0" smtClean="0">
                <a:solidFill>
                  <a:srgbClr val="FF0000"/>
                </a:solidFill>
                <a:latin typeface="Franklin Gothic Book" pitchFamily="34" charset="0"/>
                <a:sym typeface="Wingdings"/>
              </a:rPr>
              <a:t> ()</a:t>
            </a:r>
            <a:endParaRPr lang="en-US" sz="1250" dirty="0" smtClean="0">
              <a:latin typeface="Franklin Gothic Book" pitchFamily="34" charset="0"/>
            </a:endParaRPr>
          </a:p>
          <a:p>
            <a:pPr>
              <a:spcBef>
                <a:spcPts val="600"/>
              </a:spcBef>
              <a:spcAft>
                <a:spcPts val="600"/>
              </a:spcAft>
            </a:pPr>
            <a:r>
              <a:rPr lang="en-US" sz="1250" dirty="0" smtClean="0">
                <a:latin typeface="Franklin Gothic Book" pitchFamily="34" charset="0"/>
              </a:rPr>
              <a:t>Then the </a:t>
            </a:r>
            <a:r>
              <a:rPr lang="en-US" sz="1250" b="1" dirty="0" smtClean="0">
                <a:latin typeface="Franklin Gothic Book" pitchFamily="34" charset="0"/>
              </a:rPr>
              <a:t>Gloria</a:t>
            </a:r>
            <a:r>
              <a:rPr lang="en-US" sz="1250" dirty="0" smtClean="0">
                <a:latin typeface="Franklin Gothic Book" pitchFamily="34" charset="0"/>
              </a:rPr>
              <a:t>, or Glory to God, which is an ancient hymn in which the Church, gathered in the Holy Spirit, glorifies  and entreats the Father and the Son.  This great hymn is sung on Sundays, solemnities and feasts of the Church except on the Sundays of Advent and Lent.</a:t>
            </a:r>
            <a:r>
              <a:rPr lang="en-US" sz="1250" dirty="0" smtClean="0">
                <a:solidFill>
                  <a:srgbClr val="FF0000"/>
                </a:solidFill>
                <a:latin typeface="Franklin Gothic Book" pitchFamily="34" charset="0"/>
                <a:sym typeface="Wingdings"/>
              </a:rPr>
              <a:t> ()</a:t>
            </a:r>
            <a:r>
              <a:rPr lang="en-US" sz="1250" dirty="0" smtClean="0">
                <a:latin typeface="Franklin Gothic Book" pitchFamily="34" charset="0"/>
              </a:rPr>
              <a:t>  </a:t>
            </a:r>
          </a:p>
          <a:p>
            <a:pPr>
              <a:spcBef>
                <a:spcPts val="600"/>
              </a:spcBef>
              <a:spcAft>
                <a:spcPts val="600"/>
              </a:spcAft>
            </a:pPr>
            <a:r>
              <a:rPr lang="en-US" sz="1250" dirty="0" smtClean="0">
                <a:latin typeface="Franklin Gothic Book" pitchFamily="34" charset="0"/>
              </a:rPr>
              <a:t>Finally, the priest invites everyone to pray (“Let us pray.”) and pauses in silence (allowing them to pray) and “collects” the silent prayers together by voicing one prayer aloud to God the Father, through Christ, in the Holy Spirit.  It is from this idea of “collecting” the silent prayers of the faithful that this prayer is called the “</a:t>
            </a:r>
            <a:r>
              <a:rPr lang="en-US" sz="1250" b="1" dirty="0" smtClean="0">
                <a:latin typeface="Franklin Gothic Book" pitchFamily="34" charset="0"/>
              </a:rPr>
              <a:t>Collect</a:t>
            </a:r>
            <a:r>
              <a:rPr lang="en-US" sz="1250" dirty="0" smtClean="0">
                <a:latin typeface="Franklin Gothic Book" pitchFamily="34" charset="0"/>
              </a:rPr>
              <a:t>”. </a:t>
            </a:r>
            <a:r>
              <a:rPr lang="en-US" sz="1250" dirty="0" smtClean="0">
                <a:solidFill>
                  <a:srgbClr val="FF0000"/>
                </a:solidFill>
                <a:latin typeface="Franklin Gothic Book" pitchFamily="34" charset="0"/>
                <a:sym typeface="Wingdings"/>
              </a:rPr>
              <a:t>()</a:t>
            </a:r>
            <a:r>
              <a:rPr lang="en-US" sz="1250" dirty="0" smtClean="0">
                <a:latin typeface="Franklin Gothic Book" pitchFamily="34" charset="0"/>
              </a:rPr>
              <a:t> </a:t>
            </a:r>
            <a:endParaRPr lang="en-US" sz="125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791200" cy="4183380"/>
          </a:xfrm>
        </p:spPr>
        <p:txBody>
          <a:bodyPr>
            <a:noAutofit/>
          </a:bodyPr>
          <a:lstStyle/>
          <a:p>
            <a:pPr>
              <a:spcBef>
                <a:spcPts val="600"/>
              </a:spcBef>
              <a:spcAft>
                <a:spcPts val="600"/>
              </a:spcAft>
            </a:pPr>
            <a:r>
              <a:rPr lang="en-US" dirty="0" smtClean="0">
                <a:latin typeface="Franklin Gothic Book" pitchFamily="34" charset="0"/>
              </a:rPr>
              <a:t>Everyone is seated for the next part of the Mass, </a:t>
            </a:r>
            <a:r>
              <a:rPr lang="en-US" dirty="0" smtClean="0">
                <a:solidFill>
                  <a:srgbClr val="FF0000"/>
                </a:solidFill>
                <a:latin typeface="Franklin Gothic Book" pitchFamily="34" charset="0"/>
                <a:sym typeface="Wingdings"/>
              </a:rPr>
              <a:t>()</a:t>
            </a:r>
            <a:r>
              <a:rPr lang="en-US" b="1" dirty="0" smtClean="0">
                <a:latin typeface="Franklin Gothic Book" pitchFamily="34" charset="0"/>
              </a:rPr>
              <a:t> the Liturgy of the Word</a:t>
            </a:r>
            <a:r>
              <a:rPr lang="en-US" dirty="0" smtClean="0">
                <a:latin typeface="Franklin Gothic Book" pitchFamily="34" charset="0"/>
              </a:rPr>
              <a:t>, where God speaks to his people and opens our hearts and minds to the mystery of our salvation in Christ. </a:t>
            </a:r>
            <a:r>
              <a:rPr lang="en-US" dirty="0" smtClean="0">
                <a:solidFill>
                  <a:srgbClr val="FF0000"/>
                </a:solidFill>
                <a:latin typeface="Franklin Gothic Book" pitchFamily="34" charset="0"/>
                <a:sym typeface="Wingdings"/>
              </a:rPr>
              <a:t>()</a:t>
            </a:r>
            <a:endParaRPr lang="en-US" dirty="0" smtClean="0">
              <a:latin typeface="Franklin Gothic Book" pitchFamily="34" charset="0"/>
            </a:endParaRPr>
          </a:p>
          <a:p>
            <a:pPr>
              <a:spcBef>
                <a:spcPts val="600"/>
              </a:spcBef>
              <a:spcAft>
                <a:spcPts val="600"/>
              </a:spcAft>
            </a:pPr>
            <a:r>
              <a:rPr lang="en-US" dirty="0" smtClean="0">
                <a:latin typeface="Franklin Gothic Book" pitchFamily="34" charset="0"/>
              </a:rPr>
              <a:t>The </a:t>
            </a:r>
            <a:r>
              <a:rPr lang="en-US" b="1" dirty="0" smtClean="0">
                <a:latin typeface="Franklin Gothic Book" pitchFamily="34" charset="0"/>
              </a:rPr>
              <a:t>First Reading </a:t>
            </a:r>
            <a:r>
              <a:rPr lang="en-US" dirty="0" smtClean="0">
                <a:latin typeface="Franklin Gothic Book" pitchFamily="34" charset="0"/>
              </a:rPr>
              <a:t>is usually taken from the Old Testament, although during the Easter season it is taken from the Acts of the Apostles.  We usually hear some connection between the First Reading and the Gospel reading at each Mass. </a:t>
            </a:r>
            <a:r>
              <a:rPr lang="en-US" dirty="0" smtClean="0">
                <a:solidFill>
                  <a:srgbClr val="FF0000"/>
                </a:solidFill>
                <a:latin typeface="Franklin Gothic Book" pitchFamily="34" charset="0"/>
                <a:sym typeface="Wingdings"/>
              </a:rPr>
              <a:t>()</a:t>
            </a:r>
            <a:endParaRPr lang="en-US" dirty="0" smtClean="0">
              <a:latin typeface="Franklin Gothic Book" pitchFamily="34" charset="0"/>
            </a:endParaRPr>
          </a:p>
          <a:p>
            <a:pPr>
              <a:spcBef>
                <a:spcPts val="600"/>
              </a:spcBef>
              <a:spcAft>
                <a:spcPts val="600"/>
              </a:spcAft>
            </a:pPr>
            <a:r>
              <a:rPr lang="en-US" dirty="0" smtClean="0">
                <a:latin typeface="Franklin Gothic Book" pitchFamily="34" charset="0"/>
              </a:rPr>
              <a:t>The </a:t>
            </a:r>
            <a:r>
              <a:rPr lang="en-US" b="1" dirty="0" smtClean="0">
                <a:latin typeface="Franklin Gothic Book" pitchFamily="34" charset="0"/>
              </a:rPr>
              <a:t>Responsorial Psalm </a:t>
            </a:r>
            <a:r>
              <a:rPr lang="en-US" dirty="0" smtClean="0">
                <a:latin typeface="Franklin Gothic Book" pitchFamily="34" charset="0"/>
              </a:rPr>
              <a:t>follows and usually corresponds to the First Reading.  While normally taken from the collection of Psalms, occasionally it is a canticle or song from another part of Scripture.  It is usually sung by the cantor or psalmist with a response sung by the faithful. </a:t>
            </a:r>
            <a:r>
              <a:rPr lang="en-US" dirty="0" smtClean="0">
                <a:solidFill>
                  <a:srgbClr val="FF0000"/>
                </a:solidFill>
                <a:latin typeface="Franklin Gothic Book" pitchFamily="34" charset="0"/>
                <a:sym typeface="Wingdings"/>
              </a:rPr>
              <a:t>()</a:t>
            </a:r>
            <a:r>
              <a:rPr lang="en-US" dirty="0" smtClean="0">
                <a:latin typeface="Franklin Gothic Book" pitchFamily="34" charset="0"/>
              </a:rPr>
              <a:t>   </a:t>
            </a:r>
          </a:p>
          <a:p>
            <a:pPr>
              <a:spcBef>
                <a:spcPts val="600"/>
              </a:spcBef>
              <a:spcAft>
                <a:spcPts val="600"/>
              </a:spcAft>
            </a:pPr>
            <a:r>
              <a:rPr lang="en-US" dirty="0" smtClean="0">
                <a:latin typeface="Franklin Gothic Book" pitchFamily="34" charset="0"/>
              </a:rPr>
              <a:t>The </a:t>
            </a:r>
            <a:r>
              <a:rPr lang="en-US" b="1" dirty="0" smtClean="0">
                <a:latin typeface="Franklin Gothic Book" pitchFamily="34" charset="0"/>
              </a:rPr>
              <a:t>Second Reading</a:t>
            </a:r>
            <a:r>
              <a:rPr lang="en-US" dirty="0" smtClean="0">
                <a:latin typeface="Franklin Gothic Book" pitchFamily="34" charset="0"/>
              </a:rPr>
              <a:t>, usually only read on Sundays and solemnities, comes from one of the epistles, or letters, in the New Testament.  Over the course of Sundays, the Second Reading may be a continuous reading of one of the epistles, so it may not have a direct connection with the other readings at Mass. </a:t>
            </a:r>
            <a:r>
              <a:rPr lang="en-US" dirty="0" smtClean="0">
                <a:solidFill>
                  <a:srgbClr val="FF0000"/>
                </a:solidFill>
                <a:latin typeface="Franklin Gothic Book" pitchFamily="34" charset="0"/>
                <a:sym typeface="Wingdings"/>
              </a:rPr>
              <a:t>()</a:t>
            </a:r>
            <a:r>
              <a:rPr lang="en-US" dirty="0" smtClean="0">
                <a:latin typeface="Franklin Gothic Book" pitchFamily="34" charset="0"/>
              </a:rPr>
              <a:t> </a:t>
            </a: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Let’s begin with prayer</a:t>
            </a:r>
            <a:r>
              <a:rPr lang="en-US" sz="1400" dirty="0" smtClean="0">
                <a:latin typeface="Franklin Gothic Book" pitchFamily="34" charset="0"/>
                <a:sym typeface="Wingdings"/>
              </a:rPr>
              <a:t>.</a:t>
            </a:r>
          </a:p>
          <a:p>
            <a:endParaRPr lang="en-US" sz="1400" dirty="0" smtClean="0">
              <a:latin typeface="Franklin Gothic Book" pitchFamily="34" charset="0"/>
              <a:sym typeface="Wingdings"/>
            </a:endParaRPr>
          </a:p>
          <a:p>
            <a:endParaRPr lang="en-US" sz="1400" dirty="0" smtClean="0">
              <a:latin typeface="Franklin Gothic Book" pitchFamily="34" charset="0"/>
              <a:sym typeface="Wingdings"/>
            </a:endParaRP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endParaRPr lang="en-US" sz="1400" i="1" dirty="0" smtClean="0">
              <a:solidFill>
                <a:schemeClr val="accent6">
                  <a:lumMod val="50000"/>
                </a:schemeClr>
              </a:solidFill>
              <a:latin typeface="Franklin Gothic Book" pitchFamily="34" charset="0"/>
            </a:endParaRPr>
          </a:p>
          <a:p>
            <a:r>
              <a:rPr lang="en-US" sz="1400" i="1" dirty="0" smtClean="0">
                <a:solidFill>
                  <a:schemeClr val="accent6">
                    <a:lumMod val="50000"/>
                  </a:schemeClr>
                </a:solidFill>
                <a:latin typeface="Franklin Gothic Book" pitchFamily="34" charset="0"/>
              </a:rPr>
              <a:t>When </a:t>
            </a:r>
            <a:r>
              <a:rPr lang="en-US" sz="1400" i="1" dirty="0" smtClean="0">
                <a:solidFill>
                  <a:schemeClr val="accent6">
                    <a:lumMod val="50000"/>
                  </a:schemeClr>
                </a:solidFill>
                <a:latin typeface="Franklin Gothic Book" pitchFamily="34" charset="0"/>
              </a:rPr>
              <a:t>finished with the prayer, continue on </a:t>
            </a:r>
            <a:r>
              <a:rPr lang="en-US" sz="1400" dirty="0" smtClean="0">
                <a:solidFill>
                  <a:srgbClr val="FF0000"/>
                </a:solidFill>
                <a:latin typeface="Franklin Gothic Book" pitchFamily="34" charset="0"/>
                <a:sym typeface="Wingdings"/>
              </a:rPr>
              <a:t>()</a:t>
            </a:r>
            <a:endParaRPr lang="en-US" sz="1400" i="1" dirty="0" smtClean="0">
              <a:solidFill>
                <a:schemeClr val="accent6">
                  <a:lumMod val="50000"/>
                </a:schemeClr>
              </a:solidFill>
              <a:latin typeface="Franklin Gothic Book" pitchFamily="34" charset="0"/>
            </a:endParaRPr>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685801"/>
            <a:ext cx="4063999" cy="3047999"/>
          </a:xfrm>
        </p:spPr>
      </p:sp>
      <p:sp>
        <p:nvSpPr>
          <p:cNvPr id="3" name="Notes Placeholder 2"/>
          <p:cNvSpPr>
            <a:spLocks noGrp="1"/>
          </p:cNvSpPr>
          <p:nvPr>
            <p:ph type="body" idx="1"/>
          </p:nvPr>
        </p:nvSpPr>
        <p:spPr>
          <a:xfrm>
            <a:off x="609600" y="3886200"/>
            <a:ext cx="5791200" cy="4712970"/>
          </a:xfrm>
        </p:spPr>
        <p:txBody>
          <a:bodyPr>
            <a:noAutofit/>
          </a:bodyPr>
          <a:lstStyle/>
          <a:p>
            <a:pPr>
              <a:spcBef>
                <a:spcPts val="600"/>
              </a:spcBef>
              <a:spcAft>
                <a:spcPts val="600"/>
              </a:spcAft>
            </a:pPr>
            <a:r>
              <a:rPr lang="en-US" dirty="0" smtClean="0">
                <a:latin typeface="Franklin Gothic Book" pitchFamily="34" charset="0"/>
              </a:rPr>
              <a:t>Next, we reach the high point of the Liturgy of the Word—the Reading of the Gospel. In the liturgy we treat this moment with great respect and honor when everyone stands, the Book of the Gospels is carried in procession and the </a:t>
            </a:r>
            <a:r>
              <a:rPr lang="en-US" b="1" dirty="0" smtClean="0">
                <a:latin typeface="Franklin Gothic Book" pitchFamily="34" charset="0"/>
              </a:rPr>
              <a:t>Alleluia</a:t>
            </a:r>
            <a:r>
              <a:rPr lang="en-US" dirty="0" smtClean="0">
                <a:latin typeface="Franklin Gothic Book" pitchFamily="34" charset="0"/>
              </a:rPr>
              <a:t> acclamation is sung.  This Hebrew word means “praise God” and is usually associated with Easter.  For that reason, we refrain from its use during Lent in anticipation of Easter joy, and substitute an alternate acclamation.  </a:t>
            </a:r>
            <a:r>
              <a:rPr lang="en-US" dirty="0" smtClean="0">
                <a:solidFill>
                  <a:srgbClr val="FF0000"/>
                </a:solidFill>
                <a:latin typeface="Franklin Gothic Book" pitchFamily="34" charset="0"/>
                <a:sym typeface="Wingdings"/>
              </a:rPr>
              <a:t>()</a:t>
            </a:r>
            <a:r>
              <a:rPr lang="en-US" dirty="0" smtClean="0">
                <a:latin typeface="Franklin Gothic Book" pitchFamily="34" charset="0"/>
              </a:rPr>
              <a:t>  </a:t>
            </a:r>
          </a:p>
          <a:p>
            <a:pPr>
              <a:spcBef>
                <a:spcPts val="600"/>
              </a:spcBef>
              <a:spcAft>
                <a:spcPts val="600"/>
              </a:spcAft>
            </a:pPr>
            <a:r>
              <a:rPr lang="en-US" dirty="0" smtClean="0">
                <a:latin typeface="Franklin Gothic Book" pitchFamily="34" charset="0"/>
              </a:rPr>
              <a:t>Following the acclamation, the priest or deacon then reads a passage from one of the </a:t>
            </a:r>
            <a:r>
              <a:rPr lang="en-US" b="1" dirty="0" smtClean="0">
                <a:latin typeface="Franklin Gothic Book" pitchFamily="34" charset="0"/>
              </a:rPr>
              <a:t>Gospels</a:t>
            </a:r>
            <a:r>
              <a:rPr lang="en-US" dirty="0" smtClean="0">
                <a:latin typeface="Franklin Gothic Book" pitchFamily="34" charset="0"/>
              </a:rPr>
              <a:t> that usually tells an event in the life of Jesus or recalls one of his parables or teachings.  During this reading, we acknowledge that Christ is present and is speaking to us here and now. </a:t>
            </a:r>
            <a:r>
              <a:rPr lang="en-US" dirty="0" smtClean="0">
                <a:solidFill>
                  <a:srgbClr val="FF0000"/>
                </a:solidFill>
                <a:latin typeface="Franklin Gothic Book" pitchFamily="34" charset="0"/>
                <a:sym typeface="Wingdings"/>
              </a:rPr>
              <a:t>()</a:t>
            </a:r>
            <a:r>
              <a:rPr lang="en-US" dirty="0" smtClean="0">
                <a:latin typeface="Franklin Gothic Book" pitchFamily="34" charset="0"/>
              </a:rPr>
              <a:t>  </a:t>
            </a:r>
          </a:p>
          <a:p>
            <a:pPr>
              <a:spcBef>
                <a:spcPts val="600"/>
              </a:spcBef>
              <a:spcAft>
                <a:spcPts val="600"/>
              </a:spcAft>
            </a:pPr>
            <a:r>
              <a:rPr lang="en-US" dirty="0" smtClean="0">
                <a:latin typeface="Franklin Gothic Book" pitchFamily="34" charset="0"/>
              </a:rPr>
              <a:t>Immediately following the Gospel Reading, the faithful are seated and the priest or deacon offers the </a:t>
            </a:r>
            <a:r>
              <a:rPr lang="en-US" b="1" dirty="0" smtClean="0">
                <a:latin typeface="Franklin Gothic Book" pitchFamily="34" charset="0"/>
              </a:rPr>
              <a:t>homily</a:t>
            </a:r>
            <a:r>
              <a:rPr lang="en-US" dirty="0" smtClean="0">
                <a:latin typeface="Franklin Gothic Book" pitchFamily="34" charset="0"/>
              </a:rPr>
              <a:t> which is a necessary component for nurturing the Christian life.  In it, the minister “breaks open” the Word of God that we have just heard so that we may better hear and understand the voice of Christ in our lives. </a:t>
            </a:r>
            <a:r>
              <a:rPr lang="en-US" dirty="0" smtClean="0">
                <a:solidFill>
                  <a:srgbClr val="FF0000"/>
                </a:solidFill>
                <a:latin typeface="Franklin Gothic Book" pitchFamily="34" charset="0"/>
                <a:sym typeface="Wingdings"/>
              </a:rPr>
              <a:t>()</a:t>
            </a:r>
          </a:p>
          <a:p>
            <a:pPr>
              <a:spcBef>
                <a:spcPts val="600"/>
              </a:spcBef>
              <a:spcAft>
                <a:spcPts val="600"/>
              </a:spcAft>
            </a:pPr>
            <a:r>
              <a:rPr lang="en-US" dirty="0" smtClean="0">
                <a:latin typeface="Franklin Gothic Book" pitchFamily="34" charset="0"/>
                <a:sym typeface="Wingdings"/>
              </a:rPr>
              <a:t>After we have listened attentively, we all stand and make a </a:t>
            </a:r>
            <a:r>
              <a:rPr lang="en-US" b="1" dirty="0" smtClean="0">
                <a:latin typeface="Franklin Gothic Book" pitchFamily="34" charset="0"/>
                <a:sym typeface="Wingdings"/>
              </a:rPr>
              <a:t>Profession of Faith </a:t>
            </a:r>
            <a:r>
              <a:rPr lang="en-US" dirty="0" smtClean="0">
                <a:latin typeface="Franklin Gothic Book" pitchFamily="34" charset="0"/>
                <a:sym typeface="Wingdings"/>
              </a:rPr>
              <a:t>which is a long statement about the great mysteries of our faith including our beliefs in the Holy Trinity and the Church. </a:t>
            </a:r>
            <a:r>
              <a:rPr lang="en-US" dirty="0" smtClean="0">
                <a:solidFill>
                  <a:srgbClr val="FF0000"/>
                </a:solidFill>
                <a:latin typeface="Franklin Gothic Book" pitchFamily="34" charset="0"/>
                <a:sym typeface="Wingdings"/>
              </a:rPr>
              <a:t>()</a:t>
            </a:r>
          </a:p>
          <a:p>
            <a:pPr>
              <a:spcBef>
                <a:spcPts val="600"/>
              </a:spcBef>
              <a:spcAft>
                <a:spcPts val="600"/>
              </a:spcAft>
            </a:pPr>
            <a:r>
              <a:rPr lang="en-US" dirty="0" smtClean="0">
                <a:latin typeface="Franklin Gothic Book" pitchFamily="34" charset="0"/>
                <a:sym typeface="Wingdings"/>
              </a:rPr>
              <a:t>Finally, we respond to the Word of God proclaimed and the faith we have professed by offering the </a:t>
            </a:r>
            <a:r>
              <a:rPr lang="en-US" b="1" dirty="0" smtClean="0">
                <a:latin typeface="Franklin Gothic Book" pitchFamily="34" charset="0"/>
                <a:sym typeface="Wingdings"/>
              </a:rPr>
              <a:t>Universal Prayer</a:t>
            </a:r>
            <a:r>
              <a:rPr lang="en-US" dirty="0" smtClean="0">
                <a:latin typeface="Franklin Gothic Book" pitchFamily="34" charset="0"/>
                <a:sym typeface="Wingdings"/>
              </a:rPr>
              <a:t>.  Also known as the Prayer of the Faithful, these intercessions express our concern for the entire Catholic Church, the needs of the world, our nation, the poor, our community, the sick and for those who have died.</a:t>
            </a:r>
            <a:r>
              <a:rPr lang="en-US" dirty="0" smtClean="0">
                <a:solidFill>
                  <a:srgbClr val="FF0000"/>
                </a:solidFill>
                <a:latin typeface="Franklin Gothic Book" pitchFamily="34" charset="0"/>
                <a:sym typeface="Wingdings"/>
              </a:rPr>
              <a:t> ()</a:t>
            </a:r>
            <a:r>
              <a:rPr lang="en-US" dirty="0" smtClean="0">
                <a:latin typeface="Franklin Gothic Book" pitchFamily="34" charset="0"/>
                <a:sym typeface="Wingdings"/>
              </a:rPr>
              <a:t>       </a:t>
            </a:r>
            <a:r>
              <a:rPr lang="en-US" dirty="0" smtClean="0">
                <a:latin typeface="Franklin Gothic Book" pitchFamily="34" charset="0"/>
              </a:rPr>
              <a:t>   </a:t>
            </a:r>
            <a:endParaRPr lang="en-US"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5790"/>
            <a:ext cx="6019800" cy="4499610"/>
          </a:xfrm>
        </p:spPr>
        <p:txBody>
          <a:bodyPr>
            <a:normAutofit/>
          </a:bodyPr>
          <a:lstStyle/>
          <a:p>
            <a:r>
              <a:rPr lang="en-US" sz="1300" dirty="0" smtClean="0">
                <a:latin typeface="Franklin Gothic Book" pitchFamily="34" charset="0"/>
              </a:rPr>
              <a:t>Mass then transitions into the second part,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known as the </a:t>
            </a:r>
            <a:r>
              <a:rPr lang="en-US" sz="1300" b="1" dirty="0" smtClean="0">
                <a:latin typeface="Franklin Gothic Book" pitchFamily="34" charset="0"/>
              </a:rPr>
              <a:t>Liturgy of the Eucharist</a:t>
            </a:r>
            <a:r>
              <a:rPr lang="en-US" sz="1300" dirty="0" smtClean="0">
                <a:latin typeface="Franklin Gothic Book" pitchFamily="34" charset="0"/>
              </a:rPr>
              <a: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During this transition called the </a:t>
            </a:r>
            <a:r>
              <a:rPr lang="en-US" sz="1300" b="1" dirty="0" smtClean="0">
                <a:latin typeface="Franklin Gothic Book" pitchFamily="34" charset="0"/>
              </a:rPr>
              <a:t>Preparation of the Gifts</a:t>
            </a:r>
            <a:r>
              <a:rPr lang="en-US" sz="1300" dirty="0" smtClean="0">
                <a:latin typeface="Franklin Gothic Book" pitchFamily="34" charset="0"/>
              </a:rPr>
              <a:t>, the altar is prepared and the offerings of the faithful are  collected.  These, along with the gifts of bread and wine, are brought forward to the altar, symbolic of the offering our lives.  The priest then prepares the gifts of bread and wine for the consecration.</a:t>
            </a:r>
            <a:r>
              <a:rPr lang="en-US" sz="1300" dirty="0" smtClean="0">
                <a:solidFill>
                  <a:srgbClr val="FF0000"/>
                </a:solidFill>
                <a:latin typeface="Franklin Gothic Book" pitchFamily="34" charset="0"/>
                <a:sym typeface="Wingdings"/>
              </a:rPr>
              <a:t> ()</a:t>
            </a:r>
            <a:r>
              <a:rPr lang="en-US" sz="1300" dirty="0" smtClean="0">
                <a:latin typeface="Franklin Gothic Book" pitchFamily="34" charset="0"/>
              </a:rPr>
              <a:t>  This period of preparation concludes with the </a:t>
            </a:r>
            <a:r>
              <a:rPr lang="en-US" sz="1300" b="1" dirty="0" smtClean="0">
                <a:latin typeface="Franklin Gothic Book" pitchFamily="34" charset="0"/>
              </a:rPr>
              <a:t>Prayer over the Offerings. </a:t>
            </a:r>
          </a:p>
          <a:p>
            <a:endParaRPr lang="en-US" sz="1300" dirty="0" smtClean="0">
              <a:latin typeface="Franklin Gothic Book" pitchFamily="34" charset="0"/>
            </a:endParaRPr>
          </a:p>
          <a:p>
            <a:r>
              <a:rPr lang="en-US" sz="1300" dirty="0" smtClean="0">
                <a:latin typeface="Franklin Gothic Book" pitchFamily="34" charset="0"/>
              </a:rPr>
              <a:t>Next, we move into the center and high point of the entire Mass: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r>
              <a:rPr lang="en-US" sz="1300" b="1" dirty="0" smtClean="0">
                <a:latin typeface="Franklin Gothic Book" pitchFamily="34" charset="0"/>
              </a:rPr>
              <a:t>The Eucharistic Prayer</a:t>
            </a:r>
            <a:r>
              <a:rPr lang="en-US" sz="1300" dirty="0" smtClean="0">
                <a:latin typeface="Franklin Gothic Book" pitchFamily="34" charset="0"/>
              </a:rPr>
              <a:t>.  This great prayer begins with the priest inviting us to lift up our hearts to the Lord in prayer and thanksgiving.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In the </a:t>
            </a:r>
            <a:r>
              <a:rPr lang="en-US" sz="1300" b="1" dirty="0" smtClean="0">
                <a:latin typeface="Franklin Gothic Book" pitchFamily="34" charset="0"/>
              </a:rPr>
              <a:t>Preface</a:t>
            </a:r>
            <a:r>
              <a:rPr lang="en-US" sz="1300" dirty="0" smtClean="0">
                <a:latin typeface="Franklin Gothic Book" pitchFamily="34" charset="0"/>
              </a:rPr>
              <a:t>, the priest glorifies God for the whole or particular aspect of our salvation.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We acclaim this great act of God by joining our voices with the angels in heaven as we sing the </a:t>
            </a:r>
            <a:r>
              <a:rPr lang="en-US" sz="1300" b="1" dirty="0" smtClean="0">
                <a:latin typeface="Franklin Gothic Book" pitchFamily="34" charset="0"/>
              </a:rPr>
              <a:t>Sanctus</a:t>
            </a:r>
            <a:r>
              <a:rPr lang="en-US" sz="1300" dirty="0" smtClean="0">
                <a:latin typeface="Franklin Gothic Book" pitchFamily="34" charset="0"/>
              </a:rPr>
              <a:t> or “Holy, Holy </a:t>
            </a:r>
            <a:r>
              <a:rPr lang="en-US" sz="1300" dirty="0" err="1" smtClean="0">
                <a:latin typeface="Franklin Gothic Book" pitchFamily="34" charset="0"/>
              </a:rPr>
              <a:t>Holy</a:t>
            </a:r>
            <a:r>
              <a:rPr lang="en-US" sz="1300" dirty="0" smtClean="0">
                <a:latin typeface="Franklin Gothic Book" pitchFamily="34" charset="0"/>
              </a:rPr>
              <a: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Next, we kneel in reverence as the priest calls down the Holy Spirit in the </a:t>
            </a:r>
            <a:r>
              <a:rPr lang="en-US" sz="1300" b="1" dirty="0" smtClean="0">
                <a:latin typeface="Franklin Gothic Book" pitchFamily="34" charset="0"/>
              </a:rPr>
              <a:t>Epiclesis</a:t>
            </a:r>
            <a:r>
              <a:rPr lang="en-US" sz="1300" dirty="0" smtClean="0">
                <a:latin typeface="Franklin Gothic Book" pitchFamily="34" charset="0"/>
              </a:rPr>
              <a:t> to change the gifts of bread and wine into the Body and Blood of Christ.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Then we hear the </a:t>
            </a:r>
            <a:r>
              <a:rPr lang="en-US" sz="1300" b="1" dirty="0" smtClean="0">
                <a:latin typeface="Franklin Gothic Book" pitchFamily="34" charset="0"/>
              </a:rPr>
              <a:t>Institution Narrative </a:t>
            </a:r>
            <a:r>
              <a:rPr lang="en-US" sz="1300" dirty="0" smtClean="0">
                <a:latin typeface="Franklin Gothic Book" pitchFamily="34" charset="0"/>
              </a:rPr>
              <a:t>in which Christ gave us his Body and Blood at the Last Supper.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The </a:t>
            </a:r>
            <a:r>
              <a:rPr lang="en-US" sz="1300" b="1" dirty="0" smtClean="0">
                <a:latin typeface="Franklin Gothic Book" pitchFamily="34" charset="0"/>
              </a:rPr>
              <a:t>Anamnesis</a:t>
            </a:r>
            <a:r>
              <a:rPr lang="en-US" sz="1300" dirty="0" smtClean="0">
                <a:latin typeface="Franklin Gothic Book" pitchFamily="34" charset="0"/>
              </a:rPr>
              <a:t> or Memorial Acclamation, sung or recited by the faithful recalls the passion, death and resurrection of Christ as the reason why we celebrate this Eucharist.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The priest then offers this sacrifice of the Lord’s Body and Blood to the Father in the </a:t>
            </a:r>
            <a:r>
              <a:rPr lang="en-US" sz="1300" b="1" dirty="0" smtClean="0">
                <a:latin typeface="Franklin Gothic Book" pitchFamily="34" charset="0"/>
              </a:rPr>
              <a:t>Oblation</a:t>
            </a:r>
            <a:r>
              <a:rPr lang="en-US" sz="1300" dirty="0" smtClean="0">
                <a:latin typeface="Franklin Gothic Book" pitchFamily="34" charset="0"/>
              </a:rPr>
              <a:t> so that we might experience the effects of Christ’s sacrifice on the cross even now.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r>
              <a:rPr lang="en-US" sz="1300" b="1" dirty="0" smtClean="0">
                <a:latin typeface="Franklin Gothic Book" pitchFamily="34" charset="0"/>
              </a:rPr>
              <a:t> Intercessions </a:t>
            </a:r>
            <a:r>
              <a:rPr lang="en-US" sz="1300" dirty="0" smtClean="0">
                <a:latin typeface="Franklin Gothic Book" pitchFamily="34" charset="0"/>
              </a:rPr>
              <a:t>are made in communion with the whole Church, both in heaven and on earth,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and concludes with glorifying God in the </a:t>
            </a:r>
            <a:r>
              <a:rPr lang="en-US" sz="1300" b="1" dirty="0" smtClean="0">
                <a:latin typeface="Franklin Gothic Book" pitchFamily="34" charset="0"/>
              </a:rPr>
              <a:t>Doxology</a:t>
            </a:r>
            <a:r>
              <a:rPr lang="en-US" sz="1300" dirty="0" smtClean="0">
                <a:latin typeface="Franklin Gothic Book" pitchFamily="34" charset="0"/>
              </a:rPr>
              <a:t> and our acclamation of </a:t>
            </a:r>
            <a:r>
              <a:rPr lang="en-US" sz="1300" b="1" dirty="0" smtClean="0">
                <a:latin typeface="Franklin Gothic Book" pitchFamily="34" charset="0"/>
              </a:rPr>
              <a:t>Amen</a:t>
            </a:r>
            <a:r>
              <a:rPr lang="en-US" sz="1300" dirty="0" smtClean="0">
                <a:latin typeface="Franklin Gothic Book" pitchFamily="34" charset="0"/>
              </a:rPr>
              <a:t>. </a:t>
            </a:r>
            <a:r>
              <a:rPr lang="en-US" sz="1300" dirty="0" smtClean="0">
                <a:solidFill>
                  <a:srgbClr val="FF0000"/>
                </a:solidFill>
                <a:latin typeface="Franklin Gothic Book" pitchFamily="34" charset="0"/>
                <a:sym typeface="Wingdings"/>
              </a:rPr>
              <a:t>()</a:t>
            </a:r>
            <a:endParaRPr lang="en-US" sz="13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6916" y="696913"/>
            <a:ext cx="4049183" cy="3036887"/>
          </a:xfrm>
        </p:spPr>
      </p:sp>
      <p:sp>
        <p:nvSpPr>
          <p:cNvPr id="3" name="Notes Placeholder 2"/>
          <p:cNvSpPr>
            <a:spLocks noGrp="1"/>
          </p:cNvSpPr>
          <p:nvPr>
            <p:ph type="body" idx="1"/>
          </p:nvPr>
        </p:nvSpPr>
        <p:spPr>
          <a:xfrm>
            <a:off x="701040" y="3886200"/>
            <a:ext cx="5608320" cy="4712970"/>
          </a:xfrm>
        </p:spPr>
        <p:txBody>
          <a:bodyPr>
            <a:normAutofit/>
          </a:bodyPr>
          <a:lstStyle/>
          <a:p>
            <a:r>
              <a:rPr lang="en-US" sz="1300" dirty="0" smtClean="0">
                <a:latin typeface="Franklin Gothic Book" pitchFamily="34" charset="0"/>
              </a:rPr>
              <a:t>The Liturgy of the Eucharist continues with the </a:t>
            </a:r>
            <a:r>
              <a:rPr lang="en-US" sz="1300" b="1" dirty="0" smtClean="0">
                <a:latin typeface="Franklin Gothic Book" pitchFamily="34" charset="0"/>
              </a:rPr>
              <a:t>Communion Rite</a:t>
            </a:r>
            <a:r>
              <a:rPr lang="en-US" sz="1300" dirty="0" smtClean="0">
                <a:latin typeface="Franklin Gothic Book" pitchFamily="34" charset="0"/>
              </a:rPr>
              <a: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p>
          <a:p>
            <a:endParaRPr lang="en-US" sz="1300" dirty="0" smtClean="0">
              <a:latin typeface="Franklin Gothic Book" pitchFamily="34" charset="0"/>
            </a:endParaRPr>
          </a:p>
          <a:p>
            <a:r>
              <a:rPr lang="en-US" sz="1300" dirty="0" smtClean="0">
                <a:latin typeface="Franklin Gothic Book" pitchFamily="34" charset="0"/>
              </a:rPr>
              <a:t>Together we stand, and pray together the words that Jesus taught us, in </a:t>
            </a:r>
            <a:r>
              <a:rPr lang="en-US" sz="1300" b="1" dirty="0" smtClean="0">
                <a:latin typeface="Franklin Gothic Book" pitchFamily="34" charset="0"/>
              </a:rPr>
              <a:t>the Lord’s Prayer</a:t>
            </a:r>
            <a:r>
              <a:rPr lang="en-US" sz="1300" dirty="0" smtClean="0">
                <a:latin typeface="Franklin Gothic Book" pitchFamily="34" charset="0"/>
              </a:rPr>
              <a: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In the </a:t>
            </a:r>
            <a:r>
              <a:rPr lang="en-US" sz="1300" b="1" dirty="0" smtClean="0">
                <a:latin typeface="Franklin Gothic Book" pitchFamily="34" charset="0"/>
              </a:rPr>
              <a:t>Rite of Peace</a:t>
            </a:r>
            <a:r>
              <a:rPr lang="en-US" sz="1300" dirty="0" smtClean="0">
                <a:latin typeface="Franklin Gothic Book" pitchFamily="34" charset="0"/>
              </a:rPr>
              <a:t>, the priest prays for peace and unity in the Church and for all of humanity, and we express a gesture of peace to each other as a sign of our communion and charity before receiving the Lord’s Body and Blood.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During the </a:t>
            </a:r>
            <a:r>
              <a:rPr lang="en-US" sz="1300" b="1" dirty="0" smtClean="0">
                <a:latin typeface="Franklin Gothic Book" pitchFamily="34" charset="0"/>
              </a:rPr>
              <a:t>Fraction of the Bread</a:t>
            </a:r>
            <a:r>
              <a:rPr lang="en-US" sz="1300" dirty="0" smtClean="0">
                <a:latin typeface="Franklin Gothic Book" pitchFamily="34" charset="0"/>
              </a:rPr>
              <a:t>, the Lamb of God (</a:t>
            </a:r>
            <a:r>
              <a:rPr lang="en-US" sz="1300" dirty="0" err="1" smtClean="0">
                <a:latin typeface="Franklin Gothic Book" pitchFamily="34" charset="0"/>
              </a:rPr>
              <a:t>Agnus</a:t>
            </a:r>
            <a:r>
              <a:rPr lang="en-US" sz="1300" dirty="0" smtClean="0">
                <a:latin typeface="Franklin Gothic Book" pitchFamily="34" charset="0"/>
              </a:rPr>
              <a:t> Dei) is sung, and the consecrated bread is broken, just as Christ did at the Last Supper, and signifies that we, the faithful, belong to the one Body of Christ.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The priest then invites us to participate in this </a:t>
            </a:r>
            <a:r>
              <a:rPr lang="en-US" sz="1300" b="1" dirty="0" smtClean="0">
                <a:latin typeface="Franklin Gothic Book" pitchFamily="34" charset="0"/>
              </a:rPr>
              <a:t>Communion</a:t>
            </a:r>
            <a:r>
              <a:rPr lang="en-US" sz="1300" dirty="0" smtClean="0">
                <a:latin typeface="Franklin Gothic Book" pitchFamily="34" charset="0"/>
              </a:rPr>
              <a:t>, and the Communion Chant or song is sung by all the communicants as a means of expressing our spiritual union with each other as we receive this great sacrament.  </a:t>
            </a:r>
          </a:p>
          <a:p>
            <a:endParaRPr lang="en-US" sz="1300" dirty="0" smtClean="0">
              <a:latin typeface="Franklin Gothic Book" pitchFamily="34" charset="0"/>
            </a:endParaRPr>
          </a:p>
          <a:p>
            <a:r>
              <a:rPr lang="en-US" sz="1300" dirty="0" smtClean="0">
                <a:latin typeface="Franklin Gothic Book" pitchFamily="34" charset="0"/>
              </a:rPr>
              <a:t>Once the distribution of Communion is over, all pray quietly, reflecting on the sacrament they have just received</a:t>
            </a:r>
            <a:r>
              <a:rPr lang="en-US" sz="1300" dirty="0" smtClean="0">
                <a:solidFill>
                  <a:srgbClr val="FF0000"/>
                </a:solidFill>
                <a:latin typeface="Franklin Gothic Book" pitchFamily="34" charset="0"/>
                <a:sym typeface="Wingdings"/>
              </a:rPr>
              <a:t> ()</a:t>
            </a:r>
            <a:r>
              <a:rPr lang="en-US" sz="1300" dirty="0" smtClean="0">
                <a:latin typeface="Franklin Gothic Book" pitchFamily="34" charset="0"/>
              </a:rPr>
              <a:t>.  All stand and the priest offers the </a:t>
            </a:r>
            <a:r>
              <a:rPr lang="en-US" sz="1300" b="1" dirty="0" smtClean="0">
                <a:latin typeface="Franklin Gothic Book" pitchFamily="34" charset="0"/>
              </a:rPr>
              <a:t>Prayer after Communion</a:t>
            </a:r>
            <a:r>
              <a:rPr lang="en-US" sz="1300" dirty="0" smtClean="0">
                <a:latin typeface="Franklin Gothic Book" pitchFamily="34" charset="0"/>
              </a:rPr>
              <a:t> to conclude the Communion Rite.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p>
          <a:p>
            <a:endParaRPr lang="en-US" sz="1300" dirty="0" smtClean="0">
              <a:latin typeface="Franklin Gothic Book" pitchFamily="34" charset="0"/>
            </a:endParaRPr>
          </a:p>
          <a:p>
            <a:r>
              <a:rPr lang="en-US" sz="1300" dirty="0" smtClean="0">
                <a:latin typeface="Franklin Gothic Book" pitchFamily="34" charset="0"/>
              </a:rPr>
              <a:t>The </a:t>
            </a:r>
            <a:r>
              <a:rPr lang="en-US" sz="1300" b="1" dirty="0" smtClean="0">
                <a:latin typeface="Franklin Gothic Book" pitchFamily="34" charset="0"/>
              </a:rPr>
              <a:t>Concluding Rite </a:t>
            </a:r>
            <a:r>
              <a:rPr lang="en-US" sz="1300" dirty="0" smtClean="0">
                <a:solidFill>
                  <a:srgbClr val="FF0000"/>
                </a:solidFill>
                <a:latin typeface="Franklin Gothic Book" pitchFamily="34" charset="0"/>
                <a:sym typeface="Wingdings"/>
              </a:rPr>
              <a:t>()</a:t>
            </a:r>
            <a:r>
              <a:rPr lang="en-US" sz="1300" b="1" dirty="0" smtClean="0">
                <a:latin typeface="Franklin Gothic Book" pitchFamily="34" charset="0"/>
              </a:rPr>
              <a:t> </a:t>
            </a:r>
            <a:r>
              <a:rPr lang="en-US" sz="1300" dirty="0" smtClean="0">
                <a:latin typeface="Franklin Gothic Book" pitchFamily="34" charset="0"/>
              </a:rPr>
              <a:t>includes any </a:t>
            </a:r>
            <a:r>
              <a:rPr lang="en-US" sz="1300" b="1" dirty="0" smtClean="0">
                <a:latin typeface="Franklin Gothic Book" pitchFamily="34" charset="0"/>
              </a:rPr>
              <a:t>brief announcements </a:t>
            </a:r>
            <a:r>
              <a:rPr lang="en-US" sz="1300" dirty="0" smtClean="0">
                <a:latin typeface="Franklin Gothic Book" pitchFamily="34" charset="0"/>
              </a:rPr>
              <a:t>(if necessary),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the </a:t>
            </a:r>
            <a:r>
              <a:rPr lang="en-US" sz="1300" b="1" dirty="0" smtClean="0">
                <a:latin typeface="Franklin Gothic Book" pitchFamily="34" charset="0"/>
              </a:rPr>
              <a:t>greeting</a:t>
            </a:r>
            <a:r>
              <a:rPr lang="en-US" sz="1300" dirty="0" smtClean="0">
                <a:latin typeface="Franklin Gothic Book" pitchFamily="34" charset="0"/>
              </a:rPr>
              <a:t> by the priest, and the </a:t>
            </a:r>
            <a:r>
              <a:rPr lang="en-US" sz="1300" b="1" dirty="0" smtClean="0">
                <a:latin typeface="Franklin Gothic Book" pitchFamily="34" charset="0"/>
              </a:rPr>
              <a:t>blessing</a:t>
            </a:r>
            <a:r>
              <a:rPr lang="en-US" sz="1300" dirty="0" smtClean="0">
                <a:latin typeface="Franklin Gothic Book" pitchFamily="34" charset="0"/>
              </a:rPr>
              <a:t> which may be given in various forms.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The faithful are then </a:t>
            </a:r>
            <a:r>
              <a:rPr lang="en-US" sz="1300" b="1" dirty="0" smtClean="0">
                <a:latin typeface="Franklin Gothic Book" pitchFamily="34" charset="0"/>
              </a:rPr>
              <a:t>dismissed</a:t>
            </a:r>
            <a:r>
              <a:rPr lang="en-US" sz="1300" dirty="0" smtClean="0">
                <a:latin typeface="Franklin Gothic Book" pitchFamily="34" charset="0"/>
              </a:rPr>
              <a:t> by the deacon or priest to go forth to do good works and to praise and bless God.  It is customary, but not necessary to sing a hymn after the dismissal.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endParaRPr lang="en-US" sz="13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smtClean="0">
                <a:latin typeface="Franklin Gothic Book" pitchFamily="34" charset="0"/>
              </a:rPr>
              <a:t>Finally, it is important to review all of the key points presented already about our Catholic understanding of </a:t>
            </a:r>
            <a:r>
              <a:rPr lang="en-US" sz="1300" b="1" dirty="0" smtClean="0">
                <a:latin typeface="Franklin Gothic Book" pitchFamily="34" charset="0"/>
              </a:rPr>
              <a:t>the Real Presence of Christ </a:t>
            </a:r>
            <a:r>
              <a:rPr lang="en-US" sz="1300" dirty="0" smtClean="0">
                <a:latin typeface="Franklin Gothic Book" pitchFamily="34" charset="0"/>
              </a:rPr>
              <a:t>in the Eucharist.</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p>
          <a:p>
            <a:endParaRPr lang="en-US" sz="1300" dirty="0" smtClean="0">
              <a:latin typeface="Franklin Gothic Book" pitchFamily="34" charset="0"/>
            </a:endParaRPr>
          </a:p>
          <a:p>
            <a:r>
              <a:rPr lang="en-US" sz="1300" dirty="0" smtClean="0">
                <a:latin typeface="Franklin Gothic Book" pitchFamily="34" charset="0"/>
              </a:rPr>
              <a:t>Fundamentally, the teaching of the Real Presence is that ordinary elements of bread and wine become the Body and Blood of Christ at Mass</a:t>
            </a:r>
            <a:r>
              <a:rPr lang="en-US" sz="1300" b="1" dirty="0" smtClean="0">
                <a:latin typeface="Franklin Gothic Book" pitchFamily="34" charset="0"/>
              </a:rPr>
              <a:t>.</a:t>
            </a:r>
            <a:r>
              <a:rPr lang="en-US" sz="1300" dirty="0" smtClean="0">
                <a:solidFill>
                  <a:srgbClr val="FF0000"/>
                </a:solidFill>
                <a:latin typeface="Franklin Gothic Book" pitchFamily="34" charset="0"/>
                <a:sym typeface="Wingdings"/>
              </a:rPr>
              <a:t> ()</a:t>
            </a:r>
            <a:r>
              <a:rPr lang="en-US" sz="1300" b="1" dirty="0" smtClean="0">
                <a:latin typeface="Franklin Gothic Book" pitchFamily="34" charset="0"/>
              </a:rPr>
              <a:t>  Christ is truly present under the appearance of bread and wine</a:t>
            </a:r>
            <a:r>
              <a:rPr lang="en-US" sz="1300" dirty="0" smtClean="0">
                <a:latin typeface="Franklin Gothic Book" pitchFamily="34" charset="0"/>
              </a:rPr>
              <a:t>, and is given to us by God as spiritual food and drink so that we can be sustained in carrying out the work of Christ’s Body in the world.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Thus, </a:t>
            </a:r>
            <a:r>
              <a:rPr lang="en-US" sz="1300" b="1" dirty="0" smtClean="0">
                <a:latin typeface="Franklin Gothic Book" pitchFamily="34" charset="0"/>
              </a:rPr>
              <a:t>the sacramental Body of Christ </a:t>
            </a:r>
            <a:r>
              <a:rPr lang="en-US" sz="1300" dirty="0" smtClean="0">
                <a:latin typeface="Franklin Gothic Book" pitchFamily="34" charset="0"/>
              </a:rPr>
              <a:t>that we receive in Holy Communion builds us up as </a:t>
            </a:r>
            <a:r>
              <a:rPr lang="en-US" sz="1300" b="1" dirty="0" smtClean="0">
                <a:latin typeface="Franklin Gothic Book" pitchFamily="34" charset="0"/>
              </a:rPr>
              <a:t>the ecclesial Body of Christ</a:t>
            </a:r>
            <a:r>
              <a:rPr lang="en-US" sz="1300" dirty="0" smtClean="0">
                <a:latin typeface="Franklin Gothic Book" pitchFamily="34" charset="0"/>
              </a:rPr>
              <a:t>, or the Church, and in turn, the Church offers the sacramental Body of Christ to the Father for our salvation.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p>
          <a:p>
            <a:endParaRPr lang="en-US" sz="1300" dirty="0" smtClean="0">
              <a:latin typeface="Franklin Gothic Book" pitchFamily="34" charset="0"/>
            </a:endParaRPr>
          </a:p>
          <a:p>
            <a:r>
              <a:rPr lang="en-US" sz="1300" dirty="0" smtClean="0">
                <a:latin typeface="Franklin Gothic Book" pitchFamily="34" charset="0"/>
              </a:rPr>
              <a:t>As far as the senses perceiving the Lord’s Body and Blood as simply bread and wine</a:t>
            </a:r>
            <a:r>
              <a:rPr lang="en-US" sz="1300" b="1" dirty="0" smtClean="0">
                <a:latin typeface="Franklin Gothic Book" pitchFamily="34" charset="0"/>
              </a:rPr>
              <a:t>, St. Thomas Aquinas</a:t>
            </a:r>
            <a:r>
              <a:rPr lang="en-US" sz="1300" dirty="0" smtClean="0">
                <a:latin typeface="Franklin Gothic Book" pitchFamily="34" charset="0"/>
              </a:rPr>
              <a:t> in the Middle Ages developed the doctrine of </a:t>
            </a:r>
            <a:r>
              <a:rPr lang="en-US" sz="1300" b="1" i="1" dirty="0" smtClean="0">
                <a:latin typeface="Franklin Gothic Book" pitchFamily="34" charset="0"/>
              </a:rPr>
              <a:t>transubstantiation</a:t>
            </a:r>
            <a:r>
              <a:rPr lang="en-US" sz="1300" dirty="0" smtClean="0">
                <a:latin typeface="Franklin Gothic Book" pitchFamily="34" charset="0"/>
              </a:rPr>
              <a:t>, which states that although the Eucharist has the </a:t>
            </a:r>
            <a:r>
              <a:rPr lang="en-US" sz="1300" i="1" dirty="0" smtClean="0">
                <a:latin typeface="Franklin Gothic Book" pitchFamily="34" charset="0"/>
              </a:rPr>
              <a:t>accidents</a:t>
            </a:r>
            <a:r>
              <a:rPr lang="en-US" sz="1300" dirty="0" smtClean="0">
                <a:latin typeface="Franklin Gothic Book" pitchFamily="34" charset="0"/>
              </a:rPr>
              <a:t> or physical attributes of bread and wine, the </a:t>
            </a:r>
            <a:r>
              <a:rPr lang="en-US" sz="1300" i="1" dirty="0" smtClean="0">
                <a:latin typeface="Franklin Gothic Book" pitchFamily="34" charset="0"/>
              </a:rPr>
              <a:t>substance</a:t>
            </a:r>
            <a:r>
              <a:rPr lang="en-US" sz="1300" dirty="0" smtClean="0">
                <a:latin typeface="Franklin Gothic Book" pitchFamily="34" charset="0"/>
              </a:rPr>
              <a:t> or the reality of it is the Body and Blood of Christ.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p>
          <a:p>
            <a:endParaRPr lang="en-US" sz="1300" dirty="0" smtClean="0">
              <a:latin typeface="Franklin Gothic Book" pitchFamily="34" charset="0"/>
            </a:endParaRPr>
          </a:p>
          <a:p>
            <a:r>
              <a:rPr lang="en-US" sz="1300" dirty="0" smtClean="0">
                <a:latin typeface="Franklin Gothic Book" pitchFamily="34" charset="0"/>
              </a:rPr>
              <a:t>Because of this central teaching of the Catholic faith, we must show great </a:t>
            </a:r>
            <a:r>
              <a:rPr lang="en-US" sz="1300" b="1" dirty="0" smtClean="0">
                <a:latin typeface="Franklin Gothic Book" pitchFamily="34" charset="0"/>
              </a:rPr>
              <a:t>reverence</a:t>
            </a:r>
            <a:r>
              <a:rPr lang="en-US" sz="1300" dirty="0" smtClean="0">
                <a:latin typeface="Franklin Gothic Book" pitchFamily="34" charset="0"/>
              </a:rPr>
              <a:t> and utmost care for this sacrament both during and outside of Mass.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rPr>
              <a:t>   </a:t>
            </a:r>
            <a:endParaRPr lang="en-US" sz="13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rPr>
              <a:t>Questions </a:t>
            </a:r>
            <a:r>
              <a:rPr lang="en-US" sz="1400" dirty="0" smtClean="0">
                <a:latin typeface="Franklin Gothic Book" pitchFamily="34" charset="0"/>
              </a:rPr>
              <a:t>for our reflection and discussion: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r>
              <a:rPr lang="en-US" sz="1400" dirty="0" smtClean="0">
                <a:latin typeface="Franklin Gothic Book" pitchFamily="34" charset="0"/>
              </a:rPr>
              <a:t>  </a:t>
            </a:r>
            <a:endParaRPr lang="en-US" sz="1400" dirty="0" smtClean="0">
              <a:latin typeface="Franklin Gothic Book" pitchFamily="34" charset="0"/>
            </a:endParaRPr>
          </a:p>
          <a:p>
            <a:pPr marL="479684" indent="-240666">
              <a:buFont typeface="Arial" pitchFamily="34" charset="0"/>
              <a:buChar char="•"/>
            </a:pPr>
            <a:r>
              <a:rPr lang="en-US" sz="1400" dirty="0" smtClean="0">
                <a:latin typeface="Franklin Gothic Book" pitchFamily="34" charset="0"/>
              </a:rPr>
              <a:t>Why do you think Jesus gave us his Body and Blood in the Eucharist?</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pPr marL="479684" indent="-240666"/>
            <a:endParaRPr lang="en-US" sz="1400" dirty="0" smtClean="0">
              <a:latin typeface="Franklin Gothic Book" pitchFamily="34" charset="0"/>
            </a:endParaRPr>
          </a:p>
          <a:p>
            <a:pPr marL="479684" indent="-240666">
              <a:buFont typeface="Arial" pitchFamily="34" charset="0"/>
              <a:buChar char="•"/>
            </a:pPr>
            <a:r>
              <a:rPr lang="en-US" sz="1400" dirty="0" smtClean="0">
                <a:latin typeface="Franklin Gothic Book" pitchFamily="34" charset="0"/>
              </a:rPr>
              <a:t>Do you think his Church would have survived if he didn’t give us this great Sacrament?  </a:t>
            </a:r>
          </a:p>
          <a:p>
            <a:pPr marL="479684" indent="-240666">
              <a:buFont typeface="Arial" pitchFamily="34" charset="0"/>
              <a:buChar char="•"/>
            </a:pPr>
            <a:endParaRPr lang="en-US" sz="1400" dirty="0" smtClean="0">
              <a:latin typeface="Franklin Gothic Book" pitchFamily="34" charset="0"/>
            </a:endParaRPr>
          </a:p>
          <a:p>
            <a:pPr marL="479684" indent="-240666">
              <a:buFont typeface="Arial" pitchFamily="34" charset="0"/>
              <a:buChar char="•"/>
            </a:pPr>
            <a:endParaRPr lang="en-US" sz="1400" dirty="0" smtClean="0">
              <a:latin typeface="Franklin Gothic Book" pitchFamily="34" charset="0"/>
            </a:endParaRPr>
          </a:p>
          <a:p>
            <a:pPr marL="479425" indent="-479425"/>
            <a:endParaRPr lang="en-US" sz="1400" i="1" dirty="0" smtClean="0">
              <a:solidFill>
                <a:schemeClr val="bg2">
                  <a:lumMod val="50000"/>
                </a:schemeClr>
              </a:solidFill>
              <a:latin typeface="Franklin Gothic Book" pitchFamily="34" charset="0"/>
              <a:sym typeface="Wingdings"/>
            </a:endParaRPr>
          </a:p>
          <a:p>
            <a:pPr marL="479425" indent="-479425"/>
            <a:r>
              <a:rPr lang="en-US" sz="1400" b="1" dirty="0" smtClean="0">
                <a:solidFill>
                  <a:schemeClr val="bg2">
                    <a:lumMod val="50000"/>
                  </a:schemeClr>
                </a:solidFill>
                <a:latin typeface="Franklin Gothic Book" pitchFamily="34" charset="0"/>
                <a:sym typeface="Wingdings"/>
              </a:rPr>
              <a:t>Take a ten-minute break before continuing with the next session. </a:t>
            </a:r>
            <a:r>
              <a:rPr lang="en-US" sz="1400" dirty="0" smtClean="0">
                <a:solidFill>
                  <a:srgbClr val="FF0000"/>
                </a:solidFill>
                <a:latin typeface="Franklin Gothic Book" pitchFamily="34" charset="0"/>
                <a:sym typeface="Wingdings"/>
              </a:rPr>
              <a:t>()</a:t>
            </a:r>
            <a:endParaRPr lang="en-US" sz="1400" b="1" dirty="0" smtClean="0">
              <a:solidFill>
                <a:schemeClr val="bg2">
                  <a:lumMod val="50000"/>
                </a:schemeClr>
              </a:solidFill>
              <a:latin typeface="Franklin Gothic Book" pitchFamily="34" charset="0"/>
              <a:sym typeface="Wingdings"/>
            </a:endParaRPr>
          </a:p>
          <a:p>
            <a:pPr marL="479425" indent="-479425"/>
            <a:endParaRPr lang="en-US" sz="1400" b="1" dirty="0" smtClean="0">
              <a:solidFill>
                <a:schemeClr val="bg2">
                  <a:lumMod val="50000"/>
                </a:schemeClr>
              </a:solidFill>
              <a:latin typeface="Franklin Gothic Book" pitchFamily="34" charset="0"/>
              <a:sym typeface="Wingdings"/>
            </a:endParaRPr>
          </a:p>
          <a:p>
            <a:pPr marL="479425" indent="-479425"/>
            <a:endParaRPr lang="en-US" sz="1400" b="1" dirty="0" smtClean="0">
              <a:solidFill>
                <a:schemeClr val="bg2">
                  <a:lumMod val="50000"/>
                </a:schemeClr>
              </a:solidFill>
              <a:latin typeface="Franklin Gothic Book" pitchFamily="34" charset="0"/>
              <a:sym typeface="Wingdings"/>
            </a:endParaRPr>
          </a:p>
          <a:p>
            <a:r>
              <a:rPr lang="en-US" sz="1400" b="1" dirty="0" smtClean="0">
                <a:solidFill>
                  <a:schemeClr val="bg2">
                    <a:lumMod val="50000"/>
                  </a:schemeClr>
                </a:solidFill>
                <a:latin typeface="Franklin Gothic Book" pitchFamily="34" charset="0"/>
                <a:sym typeface="Wingdings"/>
              </a:rPr>
              <a:t>Before beginning the next session, consider distributing the </a:t>
            </a:r>
            <a:r>
              <a:rPr lang="en-US" sz="1400" b="1" i="1" dirty="0" smtClean="0">
                <a:solidFill>
                  <a:schemeClr val="bg2">
                    <a:lumMod val="50000"/>
                  </a:schemeClr>
                </a:solidFill>
                <a:latin typeface="Franklin Gothic Book" pitchFamily="34" charset="0"/>
                <a:sym typeface="Wingdings"/>
              </a:rPr>
              <a:t>Definition of Terms </a:t>
            </a:r>
            <a:r>
              <a:rPr lang="en-US" sz="1400" b="1" dirty="0" smtClean="0">
                <a:solidFill>
                  <a:schemeClr val="bg2">
                    <a:lumMod val="50000"/>
                  </a:schemeClr>
                </a:solidFill>
                <a:latin typeface="Franklin Gothic Book" pitchFamily="34" charset="0"/>
                <a:sym typeface="Wingdings"/>
              </a:rPr>
              <a:t>handout for Ministers of Liturgical Environment and go over the definitions.  It may be helpful to go over the terms while in church so you can show new ministers where many of the items are located.  </a:t>
            </a:r>
            <a:endParaRPr lang="en-US" sz="1400" b="1"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Next, we turn </a:t>
            </a:r>
            <a:r>
              <a:rPr lang="en-US" sz="1400" dirty="0" smtClean="0"/>
              <a:t>to the </a:t>
            </a:r>
            <a:r>
              <a:rPr lang="en-US" sz="1400" dirty="0" smtClean="0"/>
              <a:t>serving as a Minister </a:t>
            </a:r>
            <a:r>
              <a:rPr lang="en-US" sz="1400" dirty="0" smtClean="0"/>
              <a:t>of </a:t>
            </a:r>
            <a:r>
              <a:rPr lang="en-US" sz="1400" dirty="0" smtClean="0"/>
              <a:t>Liturgical Environment.</a:t>
            </a:r>
            <a:r>
              <a:rPr lang="en-US" sz="1400" dirty="0" smtClean="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45</a:t>
            </a:fld>
            <a:endParaRPr lang="en-US"/>
          </a:p>
        </p:txBody>
      </p:sp>
    </p:spTree>
    <p:extLst>
      <p:ext uri="{BB962C8B-B14F-4D97-AF65-F5344CB8AC3E}">
        <p14:creationId xmlns="" xmlns:p14="http://schemas.microsoft.com/office/powerpoint/2010/main" val="4081695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09600"/>
            <a:ext cx="4470400" cy="3352800"/>
          </a:xfrm>
        </p:spPr>
      </p:sp>
      <p:sp>
        <p:nvSpPr>
          <p:cNvPr id="3" name="Notes Placeholder 2"/>
          <p:cNvSpPr>
            <a:spLocks noGrp="1"/>
          </p:cNvSpPr>
          <p:nvPr>
            <p:ph type="body" idx="1"/>
          </p:nvPr>
        </p:nvSpPr>
        <p:spPr>
          <a:xfrm>
            <a:off x="701040" y="4114800"/>
            <a:ext cx="5608320" cy="4953000"/>
          </a:xfrm>
        </p:spPr>
        <p:txBody>
          <a:bodyPr>
            <a:normAutofit fontScale="92500" lnSpcReduction="20000"/>
          </a:bodyPr>
          <a:lstStyle/>
          <a:p>
            <a:r>
              <a:rPr lang="en-US" sz="1400" dirty="0" smtClean="0"/>
              <a:t>Ministers of art and environment should be familiar with the </a:t>
            </a:r>
            <a:r>
              <a:rPr lang="en-US" sz="1400" b="1" dirty="0" smtClean="0"/>
              <a:t>different parts of the church </a:t>
            </a:r>
            <a:r>
              <a:rPr lang="en-US" sz="1400" dirty="0" smtClean="0"/>
              <a:t>of the church building and campus. </a:t>
            </a:r>
            <a:r>
              <a:rPr lang="en-US" sz="1400" dirty="0" smtClean="0">
                <a:solidFill>
                  <a:srgbClr val="FF0000"/>
                </a:solidFill>
                <a:latin typeface="Franklin Gothic Book" pitchFamily="34" charset="0"/>
                <a:sym typeface="Wingdings"/>
              </a:rPr>
              <a:t>()</a:t>
            </a:r>
            <a:r>
              <a:rPr lang="en-US" sz="1400" dirty="0" smtClean="0"/>
              <a:t> </a:t>
            </a:r>
            <a:r>
              <a:rPr lang="en-US" sz="1400" dirty="0" smtClean="0"/>
              <a:t>The following areas deserve attention when preparing the liturgical environment</a:t>
            </a:r>
            <a:r>
              <a:rPr lang="en-US" sz="1400" dirty="0" smtClean="0"/>
              <a:t>:</a:t>
            </a:r>
            <a:r>
              <a:rPr lang="en-US" sz="1400" dirty="0" smtClean="0">
                <a:solidFill>
                  <a:srgbClr val="FF0000"/>
                </a:solidFill>
                <a:latin typeface="Franklin Gothic Book" pitchFamily="34" charset="0"/>
                <a:sym typeface="Wingdings"/>
              </a:rPr>
              <a:t> ()</a:t>
            </a:r>
            <a:endParaRPr lang="en-US" sz="1400" dirty="0" smtClean="0"/>
          </a:p>
          <a:p>
            <a:r>
              <a:rPr lang="en-US" sz="1400" dirty="0" smtClean="0"/>
              <a:t>     </a:t>
            </a:r>
          </a:p>
          <a:p>
            <a:pPr lvl="0"/>
            <a:r>
              <a:rPr lang="en-US" sz="1400" b="1" dirty="0" smtClean="0"/>
              <a:t>Church Grounds</a:t>
            </a:r>
            <a:r>
              <a:rPr lang="en-US" sz="1400" dirty="0" smtClean="0"/>
              <a:t>—while many art and environment teams focus their attention on the sanctuary of the church, the grounds outside of the church building are the </a:t>
            </a:r>
            <a:r>
              <a:rPr lang="en-US" sz="1400" b="1" dirty="0" smtClean="0"/>
              <a:t>first thing that people see </a:t>
            </a:r>
            <a:r>
              <a:rPr lang="en-US" sz="1400" dirty="0" smtClean="0"/>
              <a:t>and experience upon arriving at church.  The United States Conference of Catholic Bishops document, </a:t>
            </a:r>
            <a:r>
              <a:rPr lang="en-US" sz="1400" i="1" dirty="0" smtClean="0"/>
              <a:t>Built of Living Stones</a:t>
            </a:r>
            <a:r>
              <a:rPr lang="en-US" sz="1400" dirty="0" smtClean="0"/>
              <a:t>, </a:t>
            </a:r>
            <a:r>
              <a:rPr lang="en-US" sz="1400" dirty="0" smtClean="0"/>
              <a:t>section </a:t>
            </a:r>
            <a:r>
              <a:rPr lang="en-US" sz="1400" dirty="0" smtClean="0"/>
              <a:t>98 describes the importance of the area surrounding the church building</a:t>
            </a:r>
            <a:r>
              <a:rPr lang="en-US" sz="1400" dirty="0" smtClean="0"/>
              <a:t>:</a:t>
            </a:r>
            <a:r>
              <a:rPr lang="en-US" sz="1400" dirty="0" smtClean="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p>
          <a:p>
            <a:pPr lvl="0"/>
            <a:endParaRPr lang="en-US" sz="1100" dirty="0" smtClean="0"/>
          </a:p>
          <a:p>
            <a:pPr lvl="0"/>
            <a:r>
              <a:rPr lang="en-US" sz="1400" dirty="0" smtClean="0"/>
              <a:t>“</a:t>
            </a:r>
            <a:r>
              <a:rPr lang="en-US" sz="1400" dirty="0" smtClean="0"/>
              <a:t>When constructed and maintained well, the outside of a church can proclaim the Gospel to the city or town in which it is located.  Even before the members of the worshiping community enter through the doors of the building, the external environment with its landscaping, artwork, and lighting can contribute to a gracious approach to the place of worship.”     </a:t>
            </a:r>
          </a:p>
          <a:p>
            <a:endParaRPr lang="en-US" sz="1100" dirty="0" smtClean="0"/>
          </a:p>
          <a:p>
            <a:r>
              <a:rPr lang="en-US" sz="1400" dirty="0" smtClean="0"/>
              <a:t>Are </a:t>
            </a:r>
            <a:r>
              <a:rPr lang="en-US" sz="1400" dirty="0" smtClean="0"/>
              <a:t>the grounds well-kept?  Do they communicate beauty?  Is it clear that this is holy ground?  Are there any banners or decorations indicative of the current liturgical season? Are there places for prayer, or places to stop, to rest, and to be in the presence of God’s created world?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endParaRPr lang="en-US" sz="1100" dirty="0" smtClean="0"/>
          </a:p>
          <a:p>
            <a:pPr lvl="0"/>
            <a:r>
              <a:rPr lang="en-US" sz="1400" b="1" dirty="0" smtClean="0"/>
              <a:t>Vestibule/Narthex</a:t>
            </a:r>
            <a:r>
              <a:rPr lang="en-US" sz="1400" dirty="0" smtClean="0"/>
              <a:t>—the vestibule usually refers to the </a:t>
            </a:r>
            <a:r>
              <a:rPr lang="en-US" sz="1400" b="1" dirty="0" smtClean="0"/>
              <a:t>main entrance </a:t>
            </a:r>
            <a:r>
              <a:rPr lang="en-US" sz="1400" dirty="0" smtClean="0"/>
              <a:t>of the church and is the area from which the entrance procession begins and the end of Mass procession ends.  Some newer churches have a larger room outside of the church </a:t>
            </a:r>
            <a:r>
              <a:rPr lang="en-US" sz="1400" b="1" dirty="0" smtClean="0"/>
              <a:t>where the faithful can gather </a:t>
            </a:r>
            <a:r>
              <a:rPr lang="en-US" sz="1400" dirty="0" smtClean="0"/>
              <a:t>called a narthex. In early Christianity, the narthex was considered a place of welcome or “waiting area” for catechumens and penitents (</a:t>
            </a:r>
            <a:r>
              <a:rPr lang="en-US" sz="1400" i="1" dirty="0" smtClean="0"/>
              <a:t>BOLS</a:t>
            </a:r>
            <a:r>
              <a:rPr lang="en-US" sz="1400" dirty="0" smtClean="0"/>
              <a:t> §95).   Certain Masses such as Palm Sunday call for the faithful to gather outside of the church building and process into church during the </a:t>
            </a:r>
            <a:r>
              <a:rPr lang="en-US" sz="1400" dirty="0" smtClean="0"/>
              <a:t>Entrance Procession.</a:t>
            </a:r>
            <a:r>
              <a:rPr lang="en-US" sz="1400" dirty="0" smtClean="0">
                <a:solidFill>
                  <a:srgbClr val="FF0000"/>
                </a:solidFill>
                <a:latin typeface="Franklin Gothic Book" pitchFamily="34" charset="0"/>
                <a:sym typeface="Wingdings"/>
              </a:rPr>
              <a:t> </a:t>
            </a:r>
            <a:r>
              <a:rPr lang="en-US" sz="1400" dirty="0" smtClean="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r>
              <a:rPr lang="en-US" sz="1400" dirty="0" smtClean="0"/>
              <a:t>   </a:t>
            </a:r>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a:bodyPr>
          <a:lstStyle/>
          <a:p>
            <a:pPr lvl="0"/>
            <a:r>
              <a:rPr lang="en-US" sz="1400" b="1" dirty="0" smtClean="0"/>
              <a:t>Nave</a:t>
            </a:r>
            <a:r>
              <a:rPr lang="en-US" sz="1400" dirty="0" smtClean="0"/>
              <a:t>—the main body of the church where the faithful gather for </a:t>
            </a:r>
            <a:r>
              <a:rPr lang="en-US" sz="1400" dirty="0" smtClean="0"/>
              <a:t>Mass.  </a:t>
            </a:r>
            <a:r>
              <a:rPr lang="en-US" sz="1400" dirty="0" smtClean="0"/>
              <a:t>It includes the pews and the central aisle of a church through which the entrance and end of Mass processions move.  Churches designed in a “T” or cruciform shape have </a:t>
            </a:r>
            <a:r>
              <a:rPr lang="en-US" sz="1400" i="1" dirty="0" err="1" smtClean="0"/>
              <a:t>transcepts</a:t>
            </a:r>
            <a:r>
              <a:rPr lang="en-US" sz="1400" dirty="0" smtClean="0"/>
              <a:t> which are the sections that branch off left and right of the main body of the church.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pPr lvl="0"/>
            <a:endParaRPr lang="en-US" sz="1400" b="1" dirty="0" smtClean="0"/>
          </a:p>
          <a:p>
            <a:pPr lvl="0"/>
            <a:r>
              <a:rPr lang="en-US" sz="1400" b="1" dirty="0" smtClean="0"/>
              <a:t>Sanctuary</a:t>
            </a:r>
            <a:r>
              <a:rPr lang="en-US" sz="1400" dirty="0" smtClean="0"/>
              <a:t>—this is the area in the “front” of the church where the altar is located.  It is usually </a:t>
            </a:r>
            <a:r>
              <a:rPr lang="en-US" sz="1400" dirty="0" smtClean="0"/>
              <a:t>considered the sacred or “holy” area and is set </a:t>
            </a:r>
            <a:r>
              <a:rPr lang="en-US" sz="1400" dirty="0" smtClean="0"/>
              <a:t>apart from the nave of the </a:t>
            </a:r>
            <a:r>
              <a:rPr lang="en-US" sz="1400" dirty="0" smtClean="0"/>
              <a:t>church.  It also </a:t>
            </a:r>
            <a:r>
              <a:rPr lang="en-US" sz="1400" dirty="0" smtClean="0"/>
              <a:t>contains the ambo and the presidential chair. </a:t>
            </a:r>
            <a:r>
              <a:rPr lang="en-US" sz="1400" dirty="0" smtClean="0"/>
              <a:t>This is the area where Christ continues his work of redemption through his word proclaimed and his Body and Blood shared. </a:t>
            </a:r>
            <a:r>
              <a:rPr lang="en-US" sz="1400" dirty="0" smtClean="0"/>
              <a:t>It is </a:t>
            </a:r>
            <a:r>
              <a:rPr lang="en-US" sz="1400" dirty="0" smtClean="0"/>
              <a:t>also the </a:t>
            </a:r>
            <a:r>
              <a:rPr lang="en-US" sz="1400" dirty="0" smtClean="0"/>
              <a:t>area from which the minister of </a:t>
            </a:r>
            <a:r>
              <a:rPr lang="en-US" sz="1400" dirty="0" smtClean="0"/>
              <a:t>liturgical environment </a:t>
            </a:r>
            <a:r>
              <a:rPr lang="en-US" sz="1400" dirty="0" smtClean="0"/>
              <a:t>will </a:t>
            </a:r>
            <a:r>
              <a:rPr lang="en-US" sz="1400" dirty="0" smtClean="0"/>
              <a:t>probably </a:t>
            </a:r>
            <a:r>
              <a:rPr lang="en-US" sz="1400" dirty="0" smtClean="0"/>
              <a:t>spend </a:t>
            </a:r>
            <a:r>
              <a:rPr lang="en-US" sz="1400" dirty="0" smtClean="0"/>
              <a:t>most of his or her </a:t>
            </a:r>
            <a:r>
              <a:rPr lang="en-US" sz="1400" dirty="0" smtClean="0"/>
              <a:t>ministry. </a:t>
            </a:r>
            <a:r>
              <a:rPr lang="en-US" sz="1400" dirty="0" smtClean="0">
                <a:solidFill>
                  <a:srgbClr val="FF0000"/>
                </a:solidFill>
                <a:latin typeface="Franklin Gothic Book" pitchFamily="34" charset="0"/>
                <a:sym typeface="Wingdings"/>
              </a:rPr>
              <a:t>()</a:t>
            </a:r>
            <a:endParaRPr lang="en-US" sz="1400" dirty="0" smtClean="0"/>
          </a:p>
          <a:p>
            <a:pPr lvl="0"/>
            <a:endParaRPr lang="en-US" sz="1400" b="1" dirty="0" smtClean="0"/>
          </a:p>
          <a:p>
            <a:pPr lvl="0"/>
            <a:r>
              <a:rPr lang="en-US" sz="1400" b="1" dirty="0" smtClean="0"/>
              <a:t>Tabernacle/Reservation chapel</a:t>
            </a:r>
            <a:r>
              <a:rPr lang="en-US" sz="1400" dirty="0" smtClean="0"/>
              <a:t>—the tabernacle is the vessel that contains the Blessed Sacrament or consecrated hosts reserved for the sick.  It can be located behind the main altar or off to the side on another altar or in a separate chapel. </a:t>
            </a:r>
            <a:r>
              <a:rPr lang="en-US" sz="1400" dirty="0" smtClean="0">
                <a:solidFill>
                  <a:srgbClr val="FF0000"/>
                </a:solidFill>
                <a:latin typeface="Franklin Gothic Book" pitchFamily="34" charset="0"/>
                <a:sym typeface="Wingdings"/>
              </a:rPr>
              <a:t>()</a:t>
            </a:r>
            <a:endParaRPr lang="en-US" sz="1400" dirty="0" smtClean="0"/>
          </a:p>
        </p:txBody>
      </p:sp>
      <p:sp>
        <p:nvSpPr>
          <p:cNvPr id="4" name="Slide Number Placeholder 3"/>
          <p:cNvSpPr>
            <a:spLocks noGrp="1"/>
          </p:cNvSpPr>
          <p:nvPr>
            <p:ph type="sldNum" sz="quarter" idx="10"/>
          </p:nvPr>
        </p:nvSpPr>
        <p:spPr/>
        <p:txBody>
          <a:bodyPr/>
          <a:lstStyle/>
          <a:p>
            <a:fld id="{348F2FE7-9136-4846-9B73-0EE6960CF42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92500" lnSpcReduction="20000"/>
          </a:bodyPr>
          <a:lstStyle/>
          <a:p>
            <a:pPr lvl="0"/>
            <a:r>
              <a:rPr lang="en-US" sz="1400" b="1" dirty="0" smtClean="0"/>
              <a:t>Sacristy/Vesting Room</a:t>
            </a:r>
            <a:r>
              <a:rPr lang="en-US" sz="1400" dirty="0" smtClean="0"/>
              <a:t>—a room attached to a church, usually near the altar, where the priest, deacon, lay ministers and altar servers vest for Mass and where all the liturgical vessels and other items are kept. The </a:t>
            </a:r>
            <a:r>
              <a:rPr lang="en-US" sz="1400" dirty="0" err="1" smtClean="0"/>
              <a:t>sacrarium</a:t>
            </a:r>
            <a:r>
              <a:rPr lang="en-US" sz="1400" dirty="0" smtClean="0"/>
              <a:t>, which is a special sink, </a:t>
            </a:r>
            <a:r>
              <a:rPr lang="en-US" sz="1400" dirty="0" smtClean="0"/>
              <a:t>is usually located there.  In some churches, liturgical ministers vest in a different room from the sacristy called the vesting room. </a:t>
            </a:r>
            <a:r>
              <a:rPr lang="en-US" sz="1400" dirty="0" smtClean="0">
                <a:solidFill>
                  <a:srgbClr val="FF0000"/>
                </a:solidFill>
                <a:latin typeface="Franklin Gothic Book" pitchFamily="34" charset="0"/>
                <a:sym typeface="Wingdings"/>
              </a:rPr>
              <a:t>()</a:t>
            </a:r>
            <a:endParaRPr lang="en-US" sz="1400" dirty="0" smtClean="0"/>
          </a:p>
          <a:p>
            <a:pPr lvl="0"/>
            <a:endParaRPr lang="en-US" sz="1400" dirty="0" smtClean="0"/>
          </a:p>
          <a:p>
            <a:pPr lvl="0"/>
            <a:r>
              <a:rPr lang="en-US" sz="1400" b="1" dirty="0" smtClean="0"/>
              <a:t>Reconciliation Room/Confessional</a:t>
            </a:r>
            <a:r>
              <a:rPr lang="en-US" sz="1400" dirty="0" smtClean="0"/>
              <a:t>—this may be a small room where the faithful go to receive the Sacrament of Reconciliation.  Reconciliation rooms contain a chair for those who choose to receive the sacrament facing the priest and a screen and kneeler for those who choose to remain anonymous.  Confessionals are more a large divided “box” designed for anonymity.  The priest sits on one side or in the middle, and those receiving the sacrament enter either side of the confessional and close the door or draw the curtain behind them. </a:t>
            </a:r>
            <a:r>
              <a:rPr lang="en-US" sz="1400" dirty="0" smtClean="0">
                <a:solidFill>
                  <a:srgbClr val="FF0000"/>
                </a:solidFill>
                <a:latin typeface="Franklin Gothic Book" pitchFamily="34" charset="0"/>
                <a:sym typeface="Wingdings"/>
              </a:rPr>
              <a:t>()</a:t>
            </a:r>
            <a:endParaRPr lang="en-US" sz="1400" dirty="0" smtClean="0"/>
          </a:p>
          <a:p>
            <a:pPr lvl="0"/>
            <a:endParaRPr lang="en-US" sz="1400" dirty="0" smtClean="0"/>
          </a:p>
          <a:p>
            <a:pPr lvl="0"/>
            <a:r>
              <a:rPr lang="en-US" sz="1400" b="1" dirty="0" smtClean="0"/>
              <a:t>Eucharistic Adoration Chapel</a:t>
            </a:r>
            <a:r>
              <a:rPr lang="en-US" sz="1400" dirty="0" smtClean="0"/>
              <a:t>—some churches have a special chapel designated for personal prayer and adoration before our Lord in the Blessed Sacrament. In addition to taking care of the environment in this space, ministers of art and environment are encouraged to take advantage of this opportunity to spend some time in prayer before Jesus in the Blessed Sacrament</a:t>
            </a:r>
            <a:r>
              <a:rPr lang="en-US" sz="1400" dirty="0" smtClean="0"/>
              <a:t>. </a:t>
            </a:r>
            <a:r>
              <a:rPr lang="en-US" sz="1400" dirty="0" smtClean="0">
                <a:solidFill>
                  <a:srgbClr val="FF0000"/>
                </a:solidFill>
                <a:latin typeface="Franklin Gothic Book" pitchFamily="34" charset="0"/>
                <a:sym typeface="Wingdings"/>
              </a:rPr>
              <a:t>()</a:t>
            </a:r>
            <a:endParaRPr lang="en-US" sz="1400" dirty="0" smtClean="0"/>
          </a:p>
          <a:p>
            <a:pPr lvl="0"/>
            <a:endParaRPr lang="en-US" sz="1400" dirty="0" smtClean="0"/>
          </a:p>
          <a:p>
            <a:pPr lvl="0"/>
            <a:r>
              <a:rPr lang="en-US" sz="1400" b="1" dirty="0" smtClean="0"/>
              <a:t>Choir loft</a:t>
            </a:r>
            <a:r>
              <a:rPr lang="en-US" sz="1400" dirty="0" smtClean="0"/>
              <a:t>—some churches have a balcony where the organ is located and where choirs and other music ministers are seated during Mass.  Members of the art and environment team should not forget about decorating this space as well.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sacred liturgy of the Church has </a:t>
            </a:r>
            <a:r>
              <a:rPr lang="en-US" sz="1400" b="1" dirty="0" smtClean="0"/>
              <a:t>several focal points </a:t>
            </a:r>
            <a:r>
              <a:rPr lang="en-US" sz="1400" dirty="0" smtClean="0"/>
              <a:t>from which this work of Christ is carried out.  Decoration of these furnishings should highlight the importance of happens here and never detract from it</a:t>
            </a:r>
            <a:r>
              <a:rPr lang="en-US" sz="1400" dirty="0" smtClean="0"/>
              <a:t>.</a:t>
            </a:r>
            <a:r>
              <a:rPr lang="en-US" sz="1400" dirty="0" smtClean="0">
                <a:solidFill>
                  <a:srgbClr val="FF0000"/>
                </a:solidFill>
                <a:latin typeface="Franklin Gothic Book" pitchFamily="34" charset="0"/>
                <a:sym typeface="Wingdings"/>
              </a:rPr>
              <a:t> ()</a:t>
            </a:r>
            <a:r>
              <a:rPr lang="en-US" sz="1400" dirty="0" smtClean="0"/>
              <a:t>  </a:t>
            </a:r>
            <a:endParaRPr lang="en-US" sz="1400" dirty="0" smtClean="0"/>
          </a:p>
          <a:p>
            <a:endParaRPr lang="en-US" sz="1400" dirty="0" smtClean="0"/>
          </a:p>
          <a:p>
            <a:pPr lvl="0"/>
            <a:r>
              <a:rPr lang="en-US" sz="1400" b="1" dirty="0" err="1" smtClean="0"/>
              <a:t>Baptistry</a:t>
            </a:r>
            <a:r>
              <a:rPr lang="en-US" sz="1400" b="1" dirty="0" smtClean="0"/>
              <a:t>/Baptismal Font</a:t>
            </a:r>
            <a:r>
              <a:rPr lang="en-US" sz="1400" dirty="0" smtClean="0"/>
              <a:t>—this can be located in different parts of the church, but in some older and newer churches, the baptismal font is located at the entrance of the church as a reminder that the Sacrament of Baptism is the “entrance” into the life of the Church.   For that reason, Catholics bless themselves with holy water when they enter church as a reminder of their baptism. </a:t>
            </a:r>
            <a:r>
              <a:rPr lang="en-US" sz="1400" dirty="0" smtClean="0">
                <a:solidFill>
                  <a:srgbClr val="FF0000"/>
                </a:solidFill>
                <a:latin typeface="Franklin Gothic Book" pitchFamily="34" charset="0"/>
                <a:sym typeface="Wingdings"/>
              </a:rPr>
              <a:t>()</a:t>
            </a:r>
            <a:endParaRPr lang="en-US" sz="1400" dirty="0" smtClean="0"/>
          </a:p>
          <a:p>
            <a:pPr lvl="0"/>
            <a:endParaRPr lang="en-US" sz="1400" dirty="0" smtClean="0"/>
          </a:p>
          <a:p>
            <a:pPr lvl="0"/>
            <a:r>
              <a:rPr lang="en-US" sz="1400" b="1" dirty="0" smtClean="0"/>
              <a:t>Altar</a:t>
            </a:r>
            <a:r>
              <a:rPr lang="en-US" sz="1400" dirty="0" smtClean="0"/>
              <a:t>—the main focus of the church on which the sacrifice of the Lord is made present and from which we receive his Body and Blood in the Eucharist. </a:t>
            </a:r>
            <a:r>
              <a:rPr lang="en-US" sz="1400" dirty="0" smtClean="0">
                <a:solidFill>
                  <a:srgbClr val="FF0000"/>
                </a:solidFill>
                <a:latin typeface="Franklin Gothic Book" pitchFamily="34" charset="0"/>
                <a:sym typeface="Wingdings"/>
              </a:rPr>
              <a:t>()</a:t>
            </a:r>
            <a:r>
              <a:rPr lang="en-US" sz="1400" dirty="0" smtClean="0"/>
              <a:t> The </a:t>
            </a:r>
            <a:r>
              <a:rPr lang="en-US" sz="1400" dirty="0" smtClean="0"/>
              <a:t>altar is treated with great reverence because it represents Christ as the </a:t>
            </a:r>
            <a:r>
              <a:rPr lang="en-US" sz="1400" b="1" dirty="0" smtClean="0"/>
              <a:t>Living Stone </a:t>
            </a:r>
            <a:r>
              <a:rPr lang="en-US" sz="1400" dirty="0" smtClean="0"/>
              <a:t>(</a:t>
            </a:r>
            <a:r>
              <a:rPr lang="en-US" sz="1400" i="1" dirty="0" smtClean="0"/>
              <a:t>GIRM</a:t>
            </a:r>
            <a:r>
              <a:rPr lang="en-US" sz="1400" dirty="0" smtClean="0"/>
              <a:t> 298).  An altar </a:t>
            </a:r>
            <a:r>
              <a:rPr lang="en-US" sz="1400" dirty="0" smtClean="0"/>
              <a:t>may be </a:t>
            </a:r>
            <a:r>
              <a:rPr lang="en-US" sz="1400" dirty="0" smtClean="0"/>
              <a:t>covered with </a:t>
            </a:r>
            <a:r>
              <a:rPr lang="en-US" sz="1400" dirty="0" smtClean="0"/>
              <a:t>a cloth </a:t>
            </a:r>
            <a:r>
              <a:rPr lang="en-US" sz="1400" dirty="0" smtClean="0"/>
              <a:t>of a particular color depending on the liturgical season</a:t>
            </a:r>
            <a:r>
              <a:rPr lang="en-US" sz="1400" dirty="0" smtClean="0"/>
              <a:t>,</a:t>
            </a:r>
            <a:r>
              <a:rPr lang="en-US" sz="1400" dirty="0" smtClean="0">
                <a:solidFill>
                  <a:srgbClr val="FF0000"/>
                </a:solidFill>
                <a:latin typeface="Franklin Gothic Book" pitchFamily="34" charset="0"/>
                <a:sym typeface="Wingdings"/>
              </a:rPr>
              <a:t> ()</a:t>
            </a:r>
            <a:r>
              <a:rPr lang="en-US" sz="1400" dirty="0" smtClean="0"/>
              <a:t> </a:t>
            </a:r>
            <a:r>
              <a:rPr lang="en-US" sz="1400" dirty="0" smtClean="0"/>
              <a:t>but the </a:t>
            </a:r>
            <a:r>
              <a:rPr lang="en-US" sz="1400" b="1" dirty="0" smtClean="0"/>
              <a:t>top-most altar cloth </a:t>
            </a:r>
            <a:r>
              <a:rPr lang="en-US" sz="1400" dirty="0" smtClean="0"/>
              <a:t>must </a:t>
            </a:r>
            <a:r>
              <a:rPr lang="en-US" sz="1400" dirty="0" smtClean="0"/>
              <a:t>always be white (</a:t>
            </a:r>
            <a:r>
              <a:rPr lang="en-US" sz="1400" i="1" dirty="0" smtClean="0"/>
              <a:t>GIRM</a:t>
            </a:r>
            <a:r>
              <a:rPr lang="en-US" sz="1400" dirty="0" smtClean="0"/>
              <a:t> 304</a:t>
            </a:r>
            <a:r>
              <a:rPr lang="en-US" sz="1400" dirty="0" smtClean="0"/>
              <a:t>), </a:t>
            </a:r>
            <a:r>
              <a:rPr lang="en-US" sz="1400" dirty="0" smtClean="0">
                <a:solidFill>
                  <a:srgbClr val="FF0000"/>
                </a:solidFill>
                <a:latin typeface="Franklin Gothic Book" pitchFamily="34" charset="0"/>
                <a:sym typeface="Wingdings"/>
              </a:rPr>
              <a:t>()</a:t>
            </a:r>
            <a:r>
              <a:rPr lang="en-US" sz="1400" dirty="0" smtClean="0"/>
              <a:t> </a:t>
            </a:r>
            <a:r>
              <a:rPr lang="en-US" sz="1400" dirty="0" smtClean="0"/>
              <a:t>and o</a:t>
            </a:r>
            <a:r>
              <a:rPr lang="en-US" sz="1400" dirty="0" smtClean="0"/>
              <a:t>nly </a:t>
            </a:r>
            <a:r>
              <a:rPr lang="en-US" sz="1400" dirty="0" smtClean="0"/>
              <a:t>those </a:t>
            </a:r>
            <a:r>
              <a:rPr lang="en-US" sz="1400" b="1" dirty="0" smtClean="0"/>
              <a:t>things that are necessary </a:t>
            </a:r>
            <a:r>
              <a:rPr lang="en-US" sz="1400" dirty="0" smtClean="0"/>
              <a:t>for the celebration of the Mass are to be placed on it.  (</a:t>
            </a:r>
            <a:r>
              <a:rPr lang="en-US" sz="1400" i="1" dirty="0" smtClean="0"/>
              <a:t>GIRM </a:t>
            </a:r>
            <a:r>
              <a:rPr lang="en-US" sz="1400" dirty="0" smtClean="0"/>
              <a:t> 306).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We begin this formation session by taking a closer look at the importance of ministry in the Catholic Church.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b="1" dirty="0" smtClean="0"/>
              <a:t>Ambo/Lectern/Pulpit</a:t>
            </a:r>
            <a:r>
              <a:rPr lang="en-US" sz="1400" dirty="0" smtClean="0"/>
              <a:t>—the sacred space from which the word of God is proclaimed.  It is reserved for the readings, the psalm and the Easter Proclamation (</a:t>
            </a:r>
            <a:r>
              <a:rPr lang="en-US" sz="1400" dirty="0" err="1" smtClean="0"/>
              <a:t>Exsultet</a:t>
            </a:r>
            <a:r>
              <a:rPr lang="en-US" sz="1400" dirty="0" smtClean="0"/>
              <a:t>).  It may also be used for the homily and the intercessions. </a:t>
            </a:r>
            <a:r>
              <a:rPr lang="en-US" sz="1400" dirty="0" smtClean="0">
                <a:solidFill>
                  <a:srgbClr val="FF0000"/>
                </a:solidFill>
                <a:latin typeface="Franklin Gothic Book" pitchFamily="34" charset="0"/>
                <a:sym typeface="Wingdings"/>
              </a:rPr>
              <a:t>()</a:t>
            </a:r>
            <a:endParaRPr lang="en-US" sz="1400" dirty="0" smtClean="0"/>
          </a:p>
          <a:p>
            <a:pPr lvl="0"/>
            <a:endParaRPr lang="en-US" sz="1400" dirty="0" smtClean="0"/>
          </a:p>
          <a:p>
            <a:pPr lvl="0"/>
            <a:r>
              <a:rPr lang="en-US" sz="1400" b="1" dirty="0" err="1" smtClean="0"/>
              <a:t>Presider’s</a:t>
            </a:r>
            <a:r>
              <a:rPr lang="en-US" sz="1400" b="1" dirty="0" smtClean="0"/>
              <a:t> </a:t>
            </a:r>
            <a:r>
              <a:rPr lang="en-US" sz="1400" b="1" dirty="0" smtClean="0"/>
              <a:t>Chair</a:t>
            </a:r>
            <a:r>
              <a:rPr lang="en-US" sz="1400" dirty="0" smtClean="0"/>
              <a:t>—this is the chair from which the priest presides over the gathering and directs the prayer of the faithful.  This should not be decorated directly, but a floral arrangement or plant behind can accent its importance</a:t>
            </a:r>
            <a:r>
              <a:rPr lang="en-US" sz="1400" dirty="0" smtClean="0"/>
              <a:t>.</a:t>
            </a:r>
            <a:r>
              <a:rPr lang="en-US" sz="1400" dirty="0" smtClean="0">
                <a:solidFill>
                  <a:srgbClr val="FF0000"/>
                </a:solidFill>
                <a:latin typeface="Franklin Gothic Book" pitchFamily="34" charset="0"/>
                <a:sym typeface="Wingdings"/>
              </a:rPr>
              <a:t> ()</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The rhythm of the art and environment ministry is rooted in the Church’s </a:t>
            </a:r>
            <a:r>
              <a:rPr lang="en-US" sz="1400" b="1" dirty="0" smtClean="0"/>
              <a:t>liturgical year</a:t>
            </a:r>
            <a:r>
              <a:rPr lang="en-US" sz="1400" dirty="0" smtClean="0"/>
              <a:t>.  The cycle begins with the First Sunday of Advent and over the course of a year draws the faithful into the depths of Christ’s life, ministry, teaching, death and resurrection and each season has a specific color that symbolizes the meaning of the season  It would greatly benefit members of the art and environment team to sit down with and reflect on the Sunday readings of each season</a:t>
            </a:r>
            <a:r>
              <a:rPr lang="en-US" sz="1400" dirty="0" smtClean="0"/>
              <a:t>.</a:t>
            </a:r>
            <a:r>
              <a:rPr lang="en-US" sz="1400" dirty="0" smtClean="0">
                <a:solidFill>
                  <a:srgbClr val="FF0000"/>
                </a:solidFill>
                <a:latin typeface="Franklin Gothic Book" pitchFamily="34" charset="0"/>
                <a:sym typeface="Wingdings"/>
              </a:rPr>
              <a:t> ()</a:t>
            </a:r>
            <a:endParaRPr lang="en-US" sz="1400" dirty="0" smtClean="0"/>
          </a:p>
          <a:p>
            <a:endParaRPr lang="en-US" sz="1400" dirty="0" smtClean="0"/>
          </a:p>
          <a:p>
            <a:pPr lvl="0"/>
            <a:r>
              <a:rPr lang="en-US" sz="1400" b="1" dirty="0" smtClean="0"/>
              <a:t>Advent</a:t>
            </a:r>
            <a:r>
              <a:rPr lang="en-US" sz="1400" dirty="0" smtClean="0"/>
              <a:t>—the Advent seasons begins either the last Sunday of November or the first Sunday of December and has an initial focus on </a:t>
            </a:r>
            <a:r>
              <a:rPr lang="en-US" sz="1400" b="1" dirty="0" smtClean="0"/>
              <a:t>Christ’s final coming</a:t>
            </a:r>
            <a:r>
              <a:rPr lang="en-US" sz="1400" dirty="0" smtClean="0"/>
              <a:t> in glory, and then the focus shifts to remember </a:t>
            </a:r>
            <a:r>
              <a:rPr lang="en-US" sz="1400" b="1" dirty="0" smtClean="0"/>
              <a:t>Christ’s first coming </a:t>
            </a:r>
            <a:r>
              <a:rPr lang="en-US" sz="1400" dirty="0" smtClean="0"/>
              <a:t>in Bethlehem.  The liturgical color of Advent is a bluish purple or violet which is a penitential color, but is also symbolic of waiting and longing.  The </a:t>
            </a:r>
            <a:r>
              <a:rPr lang="en-US" sz="1400" b="1" dirty="0" smtClean="0"/>
              <a:t>Advent wreath </a:t>
            </a:r>
            <a:r>
              <a:rPr lang="en-US" sz="1400" dirty="0" smtClean="0"/>
              <a:t>is a popular devotion that is customarily part of the liturgical environment for Advent.  It typically uses 3 violet candles, each lit on the first, second and fourth Sundays of Advent.  The rose colored candle of the Advent wreath is traditionally lit on the third Sunday of Advent, which is called </a:t>
            </a:r>
            <a:r>
              <a:rPr lang="en-US" sz="1400" i="1" dirty="0" err="1" smtClean="0"/>
              <a:t>Gaudete</a:t>
            </a:r>
            <a:r>
              <a:rPr lang="en-US" sz="1400" i="1" dirty="0" smtClean="0"/>
              <a:t> </a:t>
            </a:r>
            <a:r>
              <a:rPr lang="en-US" sz="1400" dirty="0" smtClean="0"/>
              <a:t>(Latin word for “rejoice”) Sunday since our anticipation of Christmas is more than half over.  Many parishes will be creative with designing the Advent wreath since it is more of a domestic tradition than a liturgical one.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400" b="1" dirty="0" smtClean="0"/>
              <a:t>Christmas—</a:t>
            </a:r>
            <a:r>
              <a:rPr lang="en-US" sz="1400" dirty="0" smtClean="0"/>
              <a:t>the season of Christmas begins with the vigil Masses on Christmas Eve.    During the Christmas season, we celebrate </a:t>
            </a:r>
            <a:r>
              <a:rPr lang="en-US" sz="1400" dirty="0" smtClean="0"/>
              <a:t>the </a:t>
            </a:r>
            <a:r>
              <a:rPr lang="en-US" sz="1400" b="1" dirty="0" smtClean="0"/>
              <a:t>Nativity of </a:t>
            </a:r>
            <a:r>
              <a:rPr lang="en-US" sz="1400" b="1" dirty="0" smtClean="0"/>
              <a:t>the Lord</a:t>
            </a:r>
            <a:r>
              <a:rPr lang="en-US" sz="1400" dirty="0" smtClean="0"/>
              <a:t>, </a:t>
            </a:r>
            <a:r>
              <a:rPr lang="en-US" sz="1400" dirty="0" smtClean="0"/>
              <a:t>reality </a:t>
            </a:r>
            <a:r>
              <a:rPr lang="en-US" sz="1400" dirty="0" smtClean="0"/>
              <a:t>that God took on flesh and became one of us in the person of Jesus.  The reality of this great mystery </a:t>
            </a:r>
            <a:r>
              <a:rPr lang="en-US" sz="1400" dirty="0" smtClean="0"/>
              <a:t>is </a:t>
            </a:r>
            <a:r>
              <a:rPr lang="en-US" sz="1400" dirty="0" smtClean="0"/>
              <a:t>manifested throughout the Christmas season in the solemnity of the Holy Family of Jesus, Mary and Joseph, in the celebration of Mary, the Mother of God on New Year’s Day and the Epiphany of our Lord when we hear the story of the Magi traveling to meet the newborn Messiah.  The Christmas season concludes with the solemnity of the Baptism of the Lord.  Traditional environmental elements for this season include poinsettias of red, white and a variety of other colors, as well as lit evergreen trees and a figurine display of the Nativity or Crèche originated by St. Francis of Assisi.  The liturgical color for this season is white. </a:t>
            </a:r>
            <a:r>
              <a:rPr lang="en-US" sz="1400" dirty="0" smtClean="0">
                <a:solidFill>
                  <a:srgbClr val="FF0000"/>
                </a:solidFill>
                <a:latin typeface="Franklin Gothic Book" pitchFamily="34" charset="0"/>
                <a:sym typeface="Wingdings"/>
              </a:rPr>
              <a:t>()</a:t>
            </a:r>
            <a:endParaRPr lang="en-US" sz="1400" dirty="0" smtClean="0"/>
          </a:p>
          <a:p>
            <a:r>
              <a:rPr lang="en-US" sz="1400" dirty="0" smtClean="0"/>
              <a:t> </a:t>
            </a:r>
          </a:p>
          <a:p>
            <a:pPr lvl="0"/>
            <a:r>
              <a:rPr lang="en-US" sz="1400" b="1" dirty="0" smtClean="0"/>
              <a:t>Winter Ordinary Time</a:t>
            </a:r>
            <a:r>
              <a:rPr lang="en-US" sz="1400" dirty="0" smtClean="0"/>
              <a:t>—following the Christmas season, the Church observes a brief stretch of Ordinary Time.  This short stretch is sometimes referred to as “Winter” Ordinary Time.  During these weeks, the gospel readings tell of the calling of the first Apostles, the Wedding at Cana in which Jesus performs the first of his “signs,” and the </a:t>
            </a:r>
            <a:r>
              <a:rPr lang="en-US" sz="1400" b="1" dirty="0" smtClean="0"/>
              <a:t>beginnings of Jesus’ teaching ministry</a:t>
            </a:r>
            <a:r>
              <a:rPr lang="en-US" sz="1400" dirty="0" smtClean="0"/>
              <a:t>.  Green is the liturgical color for Ordinary Time</a:t>
            </a:r>
            <a:r>
              <a:rPr lang="en-US" sz="1400" dirty="0" smtClean="0"/>
              <a:t>.</a:t>
            </a:r>
            <a:r>
              <a:rPr lang="en-US" sz="1400" dirty="0" smtClean="0">
                <a:solidFill>
                  <a:srgbClr val="FF0000"/>
                </a:solidFill>
                <a:latin typeface="Franklin Gothic Book" pitchFamily="34" charset="0"/>
                <a:sym typeface="Wingdings"/>
              </a:rPr>
              <a:t> ()</a:t>
            </a:r>
            <a:endParaRPr lang="en-US" sz="1400" dirty="0" smtClean="0"/>
          </a:p>
          <a:p>
            <a:r>
              <a:rPr lang="en-US" sz="1400" dirty="0" smtClean="0"/>
              <a:t> </a:t>
            </a:r>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b="1" dirty="0" smtClean="0"/>
              <a:t>Lent</a:t>
            </a:r>
            <a:r>
              <a:rPr lang="en-US" sz="1400" dirty="0" smtClean="0"/>
              <a:t>—the season of Lent begins with </a:t>
            </a:r>
            <a:r>
              <a:rPr lang="en-US" sz="1400" b="1" dirty="0" smtClean="0"/>
              <a:t>Ash Wednesday </a:t>
            </a:r>
            <a:r>
              <a:rPr lang="en-US" sz="1400" dirty="0" smtClean="0"/>
              <a:t>when Christians are marked with the sign of ashes as a reminder of our sinfulness and mortality.  Thus, the season focuses our attention on the price of </a:t>
            </a:r>
            <a:r>
              <a:rPr lang="en-US" sz="1400" b="1" dirty="0" smtClean="0"/>
              <a:t>discipleship</a:t>
            </a:r>
            <a:r>
              <a:rPr lang="en-US" sz="1400" dirty="0" smtClean="0"/>
              <a:t> and </a:t>
            </a:r>
            <a:r>
              <a:rPr lang="en-US" sz="1400" b="1" dirty="0" smtClean="0"/>
              <a:t>our struggle with sin</a:t>
            </a:r>
            <a:r>
              <a:rPr lang="en-US" sz="1400" dirty="0" smtClean="0"/>
              <a:t>.  In the early days of the Church, this was a season of final purification through prayer and fasting for those who were preparing for baptism at Easter.  This </a:t>
            </a:r>
            <a:r>
              <a:rPr lang="en-US" sz="1400" b="1" dirty="0" smtClean="0"/>
              <a:t>process </a:t>
            </a:r>
            <a:r>
              <a:rPr lang="en-US" sz="1400" b="1" dirty="0" smtClean="0"/>
              <a:t>of preparation</a:t>
            </a:r>
            <a:r>
              <a:rPr lang="en-US" sz="1400" dirty="0" smtClean="0"/>
              <a:t> </a:t>
            </a:r>
            <a:r>
              <a:rPr lang="en-US" sz="1400" dirty="0" smtClean="0"/>
              <a:t>for baptism evolved into a process of spiritual renewal and purification for the entire Christian community and culminated in the </a:t>
            </a:r>
            <a:r>
              <a:rPr lang="en-US" sz="1400" b="1" dirty="0" smtClean="0"/>
              <a:t>renewal of baptismal promises </a:t>
            </a:r>
            <a:r>
              <a:rPr lang="en-US" sz="1400" dirty="0" smtClean="0"/>
              <a:t>at Easter.  The Church today journeys with those catechumens who are seeking full initiation at Easter through the process of the Rite of Christian Initiation of Adults.  Purple is a penitential color and is associated with this season.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pPr lvl="0"/>
            <a:endParaRPr lang="en-US" sz="1400" dirty="0" smtClean="0"/>
          </a:p>
        </p:txBody>
      </p:sp>
      <p:sp>
        <p:nvSpPr>
          <p:cNvPr id="4" name="Slide Number Placeholder 3"/>
          <p:cNvSpPr>
            <a:spLocks noGrp="1"/>
          </p:cNvSpPr>
          <p:nvPr>
            <p:ph type="sldNum" sz="quarter" idx="10"/>
          </p:nvPr>
        </p:nvSpPr>
        <p:spPr/>
        <p:txBody>
          <a:bodyPr/>
          <a:lstStyle/>
          <a:p>
            <a:fld id="{348F2FE7-9136-4846-9B73-0EE6960CF42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b="1" dirty="0" smtClean="0"/>
              <a:t>Paschal </a:t>
            </a:r>
            <a:r>
              <a:rPr lang="en-US" sz="1400" b="1" dirty="0" err="1" smtClean="0"/>
              <a:t>Triduum</a:t>
            </a:r>
            <a:r>
              <a:rPr lang="en-US" sz="1400" dirty="0" smtClean="0"/>
              <a:t>—Lent concludes with the observance of the Paschal (meaning “</a:t>
            </a:r>
            <a:r>
              <a:rPr lang="en-US" sz="1400" dirty="0" err="1" smtClean="0"/>
              <a:t>passover</a:t>
            </a:r>
            <a:r>
              <a:rPr lang="en-US" sz="1400" dirty="0" smtClean="0"/>
              <a:t>”) </a:t>
            </a:r>
            <a:r>
              <a:rPr lang="en-US" sz="1400" dirty="0" err="1" smtClean="0"/>
              <a:t>Triduum</a:t>
            </a:r>
            <a:r>
              <a:rPr lang="en-US" sz="1400" dirty="0" smtClean="0"/>
              <a:t>—the holiest days of the Church’s year.  </a:t>
            </a:r>
            <a:r>
              <a:rPr lang="en-US" sz="1400" dirty="0" err="1" smtClean="0"/>
              <a:t>Triduum</a:t>
            </a:r>
            <a:r>
              <a:rPr lang="en-US" sz="1400" dirty="0" smtClean="0"/>
              <a:t> means </a:t>
            </a:r>
            <a:r>
              <a:rPr lang="en-US" sz="1400" b="1" dirty="0" smtClean="0"/>
              <a:t>“three days” </a:t>
            </a:r>
            <a:r>
              <a:rPr lang="en-US" sz="1400" dirty="0" smtClean="0"/>
              <a:t>and, while it begins on Holy Thursday, the Church follows the Jewish custom of beginning the day the evening before (the reason why the Jewish Sabbath begins on Friday night and why Christmas Eve is so popular in the Christian tradition).  Thus, the Paschal </a:t>
            </a:r>
            <a:r>
              <a:rPr lang="en-US" sz="1400" dirty="0" err="1" smtClean="0"/>
              <a:t>Triduum</a:t>
            </a:r>
            <a:r>
              <a:rPr lang="en-US" sz="1400" dirty="0" smtClean="0"/>
              <a:t> actually refers to Good Friday, Holy Saturday, and Easter Sunday. </a:t>
            </a:r>
            <a:r>
              <a:rPr lang="en-US" sz="1400" dirty="0" smtClean="0">
                <a:solidFill>
                  <a:srgbClr val="FF0000"/>
                </a:solidFill>
                <a:latin typeface="Franklin Gothic Book" pitchFamily="34" charset="0"/>
                <a:sym typeface="Wingdings"/>
              </a:rPr>
              <a:t>()</a:t>
            </a:r>
            <a:r>
              <a:rPr lang="en-US" sz="1400" dirty="0" smtClean="0"/>
              <a:t> </a:t>
            </a:r>
          </a:p>
          <a:p>
            <a:endParaRPr lang="en-US" sz="1400" dirty="0" smtClean="0"/>
          </a:p>
          <a:p>
            <a:r>
              <a:rPr lang="en-US" sz="1400" dirty="0" smtClean="0"/>
              <a:t>On </a:t>
            </a:r>
            <a:r>
              <a:rPr lang="en-US" sz="1400" dirty="0" smtClean="0"/>
              <a:t>the evening of </a:t>
            </a:r>
            <a:r>
              <a:rPr lang="en-US" sz="1400" b="1" dirty="0" smtClean="0"/>
              <a:t>Holy Thursday</a:t>
            </a:r>
            <a:r>
              <a:rPr lang="en-US" sz="1400" dirty="0" smtClean="0"/>
              <a:t>, the Church celebrates the Evening Mass of the Lord’s Supper and remembers Christ’s institution of the priesthood and the Eucharist</a:t>
            </a:r>
            <a:r>
              <a:rPr lang="en-US" sz="1400" dirty="0" smtClean="0"/>
              <a:t>.</a:t>
            </a:r>
            <a:r>
              <a:rPr lang="en-US" sz="1400" dirty="0" smtClean="0">
                <a:solidFill>
                  <a:srgbClr val="FF0000"/>
                </a:solidFill>
                <a:latin typeface="Franklin Gothic Book" pitchFamily="34" charset="0"/>
                <a:sym typeface="Wingdings"/>
              </a:rPr>
              <a:t> ()</a:t>
            </a:r>
            <a:r>
              <a:rPr lang="en-US" sz="1400" dirty="0" smtClean="0"/>
              <a:t> On </a:t>
            </a:r>
            <a:r>
              <a:rPr lang="en-US" sz="1400" b="1" dirty="0" smtClean="0"/>
              <a:t>Good Friday</a:t>
            </a:r>
            <a:r>
              <a:rPr lang="en-US" sz="1400" dirty="0" smtClean="0"/>
              <a:t>, the Church gathers for the Commemoration of the Lord’s Passion and Death, and this is the only day out of the entire Church year where the sacrifice of the Mass is not offered. </a:t>
            </a:r>
            <a:r>
              <a:rPr lang="en-US" sz="1400" dirty="0" smtClean="0">
                <a:solidFill>
                  <a:srgbClr val="FF0000"/>
                </a:solidFill>
                <a:latin typeface="Franklin Gothic Book" pitchFamily="34" charset="0"/>
                <a:sym typeface="Wingdings"/>
              </a:rPr>
              <a:t>()</a:t>
            </a:r>
            <a:r>
              <a:rPr lang="en-US" sz="1400" dirty="0" smtClean="0"/>
              <a:t> </a:t>
            </a:r>
            <a:r>
              <a:rPr lang="en-US" sz="1400" dirty="0" smtClean="0"/>
              <a:t>On </a:t>
            </a:r>
            <a:r>
              <a:rPr lang="en-US" sz="1400" b="1" dirty="0" smtClean="0"/>
              <a:t>Holy Saturday</a:t>
            </a:r>
            <a:r>
              <a:rPr lang="en-US" sz="1400" dirty="0" smtClean="0"/>
              <a:t>, the Church fasts and prays “keeping watch at the Lord’s tomb.”  The Easter season begins with </a:t>
            </a:r>
            <a:r>
              <a:rPr lang="en-US" sz="1400" b="1" dirty="0" smtClean="0"/>
              <a:t>the Easter Vigil </a:t>
            </a:r>
            <a:r>
              <a:rPr lang="en-US" sz="1400" dirty="0" smtClean="0"/>
              <a:t>on Holy Saturday.  This special night is considered the “mother of all vigils” in which the Easter fire is lit, the Lord’s resurrection is proclaimed, the story of salvation history in Christ is retold, Alleluias are sung once again, the Good News of the Christ’s Resurrection is announced, new Christians are made, and promises are renewed—all within the context of Eucharist.  Not bad for one night’s work</a:t>
            </a:r>
            <a:r>
              <a:rPr lang="en-US" sz="1400" dirty="0" smtClean="0"/>
              <a:t>! </a:t>
            </a:r>
            <a:r>
              <a:rPr lang="en-US" sz="1400" dirty="0" smtClean="0">
                <a:solidFill>
                  <a:srgbClr val="FF0000"/>
                </a:solidFill>
                <a:latin typeface="Franklin Gothic Book" pitchFamily="34" charset="0"/>
                <a:sym typeface="Wingdings"/>
              </a:rPr>
              <a:t>()</a:t>
            </a:r>
            <a:r>
              <a:rPr lang="en-US" sz="1400" dirty="0" smtClean="0"/>
              <a:t> The Paschal </a:t>
            </a:r>
            <a:r>
              <a:rPr lang="en-US" sz="1400" dirty="0" err="1" smtClean="0"/>
              <a:t>Triduum</a:t>
            </a:r>
            <a:r>
              <a:rPr lang="en-US" sz="1400" dirty="0" smtClean="0"/>
              <a:t> concludes with Evening Prayer on Easter Sunday.</a:t>
            </a:r>
            <a:r>
              <a:rPr lang="en-US" sz="1400" dirty="0" smtClean="0">
                <a:solidFill>
                  <a:srgbClr val="FF0000"/>
                </a:solidFill>
                <a:latin typeface="Franklin Gothic Book" pitchFamily="34" charset="0"/>
                <a:sym typeface="Wingdings"/>
              </a:rPr>
              <a:t> ()</a:t>
            </a:r>
            <a:r>
              <a:rPr lang="en-US" sz="1400" dirty="0" smtClean="0"/>
              <a:t>  </a:t>
            </a:r>
            <a:endParaRPr lang="en-US" sz="1400" dirty="0" smtClean="0">
              <a:latin typeface="Franklin Gothic Book" pitchFamily="34" charset="0"/>
              <a:sym typeface="Wingdings"/>
            </a:endParaRPr>
          </a:p>
          <a:p>
            <a:pPr lvl="0"/>
            <a:endParaRPr lang="en-US" sz="1400" dirty="0" smtClean="0"/>
          </a:p>
        </p:txBody>
      </p:sp>
      <p:sp>
        <p:nvSpPr>
          <p:cNvPr id="4" name="Slide Number Placeholder 3"/>
          <p:cNvSpPr>
            <a:spLocks noGrp="1"/>
          </p:cNvSpPr>
          <p:nvPr>
            <p:ph type="sldNum" sz="quarter" idx="10"/>
          </p:nvPr>
        </p:nvSpPr>
        <p:spPr/>
        <p:txBody>
          <a:bodyPr/>
          <a:lstStyle/>
          <a:p>
            <a:fld id="{348F2FE7-9136-4846-9B73-0EE6960CF42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400" b="1" dirty="0" smtClean="0"/>
              <a:t>Easter</a:t>
            </a:r>
            <a:r>
              <a:rPr lang="en-US" sz="1400" dirty="0" smtClean="0"/>
              <a:t>—the Easter season concentrates on </a:t>
            </a:r>
            <a:r>
              <a:rPr lang="en-US" sz="1400" b="1" dirty="0" smtClean="0"/>
              <a:t>all of creation made </a:t>
            </a:r>
            <a:r>
              <a:rPr lang="en-US" sz="1400" dirty="0" smtClean="0"/>
              <a:t>new through the resurrection of Christ. The Church turns to the Acts of the Apostles for the First Reading, to listen to the actions of the Apostles following the Resurrection of Jesus.  The gospels during the Sundays of this season also recall the various post-Resurrection appearances by Jesus to his disciples as well as Jesus’ commandment to love one another and his promise of the Holy Spirit.  The Easter reaches a high point in the celebration of the Lord’s </a:t>
            </a:r>
            <a:r>
              <a:rPr lang="en-US" sz="1400" b="1" dirty="0" smtClean="0"/>
              <a:t>Ascension</a:t>
            </a:r>
            <a:r>
              <a:rPr lang="en-US" sz="1400" dirty="0" smtClean="0"/>
              <a:t> and then its completion with the celebration of </a:t>
            </a:r>
            <a:r>
              <a:rPr lang="en-US" sz="1400" b="1" dirty="0" smtClean="0"/>
              <a:t>Pentecost</a:t>
            </a:r>
            <a:r>
              <a:rPr lang="en-US" sz="1400" dirty="0" smtClean="0"/>
              <a:t> on the fiftieth day of Easter.  Pentecost, considered the “birthday” of the Church, is one of the highest ranking feasts of the liturgical year (up there with Easter and the Paschal </a:t>
            </a:r>
            <a:r>
              <a:rPr lang="en-US" sz="1400" dirty="0" err="1" smtClean="0"/>
              <a:t>Triduum</a:t>
            </a:r>
            <a:r>
              <a:rPr lang="en-US" sz="1400" dirty="0" smtClean="0"/>
              <a:t>), however the Church and society have a long way to go in observing it with the same solemnity as Easter or even Christmas.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r>
              <a:rPr lang="en-US" sz="1400" dirty="0" smtClean="0"/>
              <a:t> </a:t>
            </a:r>
          </a:p>
          <a:p>
            <a:pPr lvl="0"/>
            <a:r>
              <a:rPr lang="en-US" sz="1400" b="1" dirty="0" smtClean="0"/>
              <a:t>Summer/Fall Ordinary Time</a:t>
            </a:r>
            <a:r>
              <a:rPr lang="en-US" sz="1400" dirty="0" smtClean="0"/>
              <a:t>--returning to Ordinary Time again in the summer and continuing until the end of November with the solemnity of Christ the King, we celebrate the </a:t>
            </a:r>
            <a:r>
              <a:rPr lang="en-US" sz="1400" b="1" dirty="0" smtClean="0"/>
              <a:t>growth of the Kingdom of God </a:t>
            </a:r>
            <a:r>
              <a:rPr lang="en-US" sz="1400" dirty="0" smtClean="0"/>
              <a:t>and learn what it means to be Christ’s disciples in that Kingdom.  These Sundays are not called “ordinary” because there is “nothing” going on, but its name comes from “ordinal” referring to the “counted” Sundays. Again, green is the liturgical color for Ordinary Time. </a:t>
            </a:r>
            <a:r>
              <a:rPr lang="en-US" sz="1400" dirty="0" smtClean="0">
                <a:solidFill>
                  <a:srgbClr val="FF0000"/>
                </a:solidFill>
                <a:latin typeface="Franklin Gothic Book" pitchFamily="34" charset="0"/>
                <a:sym typeface="Wingdings"/>
              </a:rPr>
              <a:t>()</a:t>
            </a:r>
            <a:endParaRPr lang="en-US" sz="1400" dirty="0" smtClean="0"/>
          </a:p>
          <a:p>
            <a:r>
              <a:rPr lang="en-US" sz="1400" dirty="0" smtClean="0"/>
              <a:t> </a:t>
            </a:r>
          </a:p>
          <a:p>
            <a:pPr lvl="0"/>
            <a:r>
              <a:rPr lang="en-US" sz="1400" b="1" dirty="0" smtClean="0"/>
              <a:t>Sundays</a:t>
            </a:r>
            <a:r>
              <a:rPr lang="en-US" sz="1400" dirty="0" smtClean="0"/>
              <a:t>—throughout the Liturgical Year though, Sunday is the </a:t>
            </a:r>
            <a:r>
              <a:rPr lang="en-US" sz="1400" b="1" dirty="0" smtClean="0"/>
              <a:t>primary</a:t>
            </a:r>
            <a:r>
              <a:rPr lang="en-US" sz="1400" dirty="0" smtClean="0"/>
              <a:t> </a:t>
            </a:r>
            <a:r>
              <a:rPr lang="en-US" sz="1400" b="1" dirty="0" smtClean="0"/>
              <a:t>day</a:t>
            </a:r>
            <a:r>
              <a:rPr lang="en-US" sz="1400" dirty="0" smtClean="0"/>
              <a:t> for worship, since it is the day of the Lord’s Resurrection.  Thus, every Sunday is a “</a:t>
            </a:r>
            <a:r>
              <a:rPr lang="en-US" sz="1400" b="1" dirty="0" smtClean="0"/>
              <a:t>mini Easter</a:t>
            </a:r>
            <a:r>
              <a:rPr lang="en-US" sz="1400" dirty="0" smtClean="0"/>
              <a:t>” for on this day we gather to recall the Paschal Mystery, the death and resurrection of Christ. </a:t>
            </a:r>
            <a:r>
              <a:rPr lang="en-US" sz="1400" dirty="0" smtClean="0">
                <a:solidFill>
                  <a:srgbClr val="FF0000"/>
                </a:solidFill>
                <a:latin typeface="Franklin Gothic Book" pitchFamily="34" charset="0"/>
                <a:sym typeface="Wingdings"/>
              </a:rPr>
              <a:t>()</a:t>
            </a:r>
            <a:r>
              <a:rPr lang="en-US" sz="1400" dirty="0" smtClean="0"/>
              <a:t> </a:t>
            </a:r>
            <a:endParaRPr lang="en-US" sz="1400" dirty="0" smtClean="0"/>
          </a:p>
          <a:p>
            <a:pPr lvl="0"/>
            <a:endParaRPr lang="en-US" sz="1400" dirty="0" smtClean="0"/>
          </a:p>
        </p:txBody>
      </p:sp>
      <p:sp>
        <p:nvSpPr>
          <p:cNvPr id="4" name="Slide Number Placeholder 3"/>
          <p:cNvSpPr>
            <a:spLocks noGrp="1"/>
          </p:cNvSpPr>
          <p:nvPr>
            <p:ph type="sldNum" sz="quarter" idx="10"/>
          </p:nvPr>
        </p:nvSpPr>
        <p:spPr/>
        <p:txBody>
          <a:bodyPr/>
          <a:lstStyle/>
          <a:p>
            <a:fld id="{348F2FE7-9136-4846-9B73-0EE6960CF429}"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There are many concepts, ideas, and principles that cannot be covered in this resource, but can be learned through experience and shared experiences of others.  Here are some </a:t>
            </a:r>
            <a:r>
              <a:rPr lang="en-US" sz="1400" b="1" dirty="0" smtClean="0"/>
              <a:t>basic principles </a:t>
            </a:r>
            <a:r>
              <a:rPr lang="en-US" sz="1400" dirty="0" smtClean="0"/>
              <a:t>to guide ministers of art and environment</a:t>
            </a:r>
            <a:r>
              <a:rPr lang="en-US" sz="1400" dirty="0" smtClean="0"/>
              <a:t>:</a:t>
            </a:r>
            <a:r>
              <a:rPr lang="en-US" sz="1400" dirty="0" smtClean="0">
                <a:solidFill>
                  <a:srgbClr val="FF0000"/>
                </a:solidFill>
                <a:latin typeface="Franklin Gothic Book" pitchFamily="34" charset="0"/>
                <a:sym typeface="Wingdings"/>
              </a:rPr>
              <a:t> ()</a:t>
            </a:r>
            <a:endParaRPr lang="en-US" sz="1400" dirty="0" smtClean="0"/>
          </a:p>
          <a:p>
            <a:endParaRPr lang="en-US" sz="1400" dirty="0" smtClean="0"/>
          </a:p>
          <a:p>
            <a:pPr lvl="0"/>
            <a:r>
              <a:rPr lang="en-US" sz="1400" b="1" dirty="0" smtClean="0"/>
              <a:t>Offering our best to God</a:t>
            </a:r>
            <a:r>
              <a:rPr lang="en-US" sz="1400" dirty="0" smtClean="0"/>
              <a:t>—most of the beauty we find in Christian art, music and architecture comes from individuals who believed (and still believe) in giving our best to God.  Opponents of the Catholic Church point to the extravagance of magnificent church buildings, chalices, altars, stained-glass windows and claim that it should all be sold off and given to the poor.  The reality is most of these items were donated, built, and crafted by artisans who believed in using their talents and gifts for the greater glory of God.  In a similar way, your participation in this ministry is an offering of your best to God.  That does not mean that your offering needs to be expensive, nor should it be the latest trend in decorating or design, but it does require a certain level of quality from the minister.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400" b="1" dirty="0" smtClean="0"/>
              <a:t>Less is more</a:t>
            </a:r>
            <a:r>
              <a:rPr lang="en-US" sz="1400" dirty="0" smtClean="0"/>
              <a:t>—as mentioned early, one of the guiding principles for the rites set forth by the Second Vatican Council in the Constitution on the Sacred Liturgy was that of “</a:t>
            </a:r>
            <a:r>
              <a:rPr lang="en-US" sz="1400" b="1" dirty="0" smtClean="0"/>
              <a:t>noble simplicity</a:t>
            </a:r>
            <a:r>
              <a:rPr lang="en-US" sz="1400" dirty="0" smtClean="0"/>
              <a:t>.”  It involved stripping away needless repetitions and those elements that were no longer valuable to the celebration.  The same concept can be applied to the liturgical environment.  What needless repetitions in our environment can be stripped away?  What elements of the environment no longer serve the liturgical prayer of the community?  Options that facilitate this idea of noble simplicity are the grouping of several small foil-wrapped pots of flowers into one large beautiful ceramic pot or urn.  Another idea is to fill open areas in the sanctuary or other areas of the church with a cluster of flowers, so that all the flowers are not jammed right next to the altar or ambo. </a:t>
            </a:r>
            <a:r>
              <a:rPr lang="en-US" sz="1400" dirty="0" smtClean="0">
                <a:solidFill>
                  <a:srgbClr val="FF0000"/>
                </a:solidFill>
                <a:latin typeface="Franklin Gothic Book" pitchFamily="34" charset="0"/>
                <a:sym typeface="Wingdings"/>
              </a:rPr>
              <a:t>()</a:t>
            </a:r>
            <a:endParaRPr lang="en-US" sz="1400" dirty="0" smtClean="0"/>
          </a:p>
          <a:p>
            <a:pPr lvl="0"/>
            <a:endParaRPr lang="en-US" sz="1400" dirty="0" smtClean="0"/>
          </a:p>
          <a:p>
            <a:pPr lvl="0"/>
            <a:r>
              <a:rPr lang="en-US" sz="1400" b="1" dirty="0" smtClean="0"/>
              <a:t>Liturgical verses devotional</a:t>
            </a:r>
            <a:r>
              <a:rPr lang="en-US" sz="1400" dirty="0" smtClean="0"/>
              <a:t>— the liturgical environment should draw the faithful to God and the sacred mysteries being celebrated.  Devotions to the Blessed Virgin Mary and other saints are important and encouraged by the Church, however, these </a:t>
            </a:r>
            <a:r>
              <a:rPr lang="en-US" sz="1400" b="1" dirty="0" smtClean="0"/>
              <a:t>devotions should flow from the liturgy </a:t>
            </a:r>
            <a:r>
              <a:rPr lang="en-US" sz="1400" dirty="0" smtClean="0"/>
              <a:t>and not compete with it.  Care must be taken that shrines, statuary or the decoration of devotional areas do not compete the altar of Christ’s sacrifice or ambo of God’s word. </a:t>
            </a:r>
            <a:r>
              <a:rPr lang="en-US" sz="1400" dirty="0" smtClean="0">
                <a:solidFill>
                  <a:srgbClr val="FF0000"/>
                </a:solidFill>
                <a:latin typeface="Franklin Gothic Book" pitchFamily="34" charset="0"/>
                <a:sym typeface="Wingdings"/>
              </a:rPr>
              <a:t>()</a:t>
            </a:r>
            <a:endParaRPr lang="en-US" sz="1400" dirty="0" smtClean="0"/>
          </a:p>
          <a:p>
            <a:endParaRPr lang="en-US" sz="1400" dirty="0" smtClean="0">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b="1" dirty="0" smtClean="0"/>
              <a:t>Continuity through the seasons</a:t>
            </a:r>
            <a:r>
              <a:rPr lang="en-US" sz="1400" dirty="0" smtClean="0"/>
              <a:t>—it is very easy for ministers of art and environment to become passionate about decorating for the “high points” of Christmas and Easter.  The Church wants us to celebrate these seasons with great joy and festivity and to </a:t>
            </a:r>
            <a:r>
              <a:rPr lang="en-US" sz="1400" b="1" dirty="0" smtClean="0"/>
              <a:t>carry that joy through the entire season</a:t>
            </a:r>
            <a:r>
              <a:rPr lang="en-US" sz="1400" dirty="0" smtClean="0"/>
              <a:t>.  Unfortunately, our joy and festivity runs out of gas after one week into the Christmas and Easter seasons, and the liturgical environment is left with drooping poinsettias and plucked lilies.  Because these great seasons last for several weeks, planning must be done to sustain the festive environment throughout the entire season, whether that means providing proper watering or the gradual replacement of flowers.  With careful planning and budgeting, the proper liturgical environment can be carried out throughout the season. </a:t>
            </a:r>
            <a:r>
              <a:rPr lang="en-US" sz="1400" dirty="0" smtClean="0">
                <a:solidFill>
                  <a:srgbClr val="FF0000"/>
                </a:solidFill>
                <a:latin typeface="Franklin Gothic Book" pitchFamily="34" charset="0"/>
                <a:sym typeface="Wingdings"/>
              </a:rPr>
              <a:t>()</a:t>
            </a:r>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8210"/>
          </a:xfrm>
        </p:spPr>
        <p:txBody>
          <a:bodyPr>
            <a:normAutofit/>
          </a:bodyPr>
          <a:lstStyle/>
          <a:p>
            <a:pPr lvl="0"/>
            <a:r>
              <a:rPr lang="en-US" sz="1400" b="1" dirty="0" smtClean="0"/>
              <a:t>Organization and preparation is key</a:t>
            </a:r>
            <a:r>
              <a:rPr lang="en-US" sz="1400" dirty="0" smtClean="0"/>
              <a:t>—one of the most significant challenges of serving as a minister of art and environment is that the liturgical year does not give you much time to make the transitions into the new liturgical season: Christmas can’t begin until after the Fourth Sunday of Advent or after the last Advent weekday Mass, Easter decorations can’t be done until Holy Saturday, Lenten environment can’t be done until after Mass on Tuesday etc.  Because of the </a:t>
            </a:r>
            <a:r>
              <a:rPr lang="en-US" sz="1400" b="1" dirty="0" smtClean="0"/>
              <a:t>quick transitions</a:t>
            </a:r>
            <a:r>
              <a:rPr lang="en-US" sz="1400" dirty="0" smtClean="0"/>
              <a:t>, planning ahead for necessary materials is crucial.  </a:t>
            </a:r>
            <a:r>
              <a:rPr lang="en-US" sz="1400" b="1" dirty="0" smtClean="0"/>
              <a:t>Taking the time to organize</a:t>
            </a:r>
            <a:r>
              <a:rPr lang="en-US" sz="1400" dirty="0" smtClean="0"/>
              <a:t> and properly store materials from the previous year saves a great deal of time, frustration and money.  If there are a number of volunteers to assist with the preparation of liturgical environment, delegating specific responsibilities, no matter how minor, saves time and makes everyone feel useful.  Consider collaborating with the director of art and environment in making a “task list” so that volunteers can access it and take initiative.  If volunteers don’t know what needs to be done, it won’t get done</a:t>
            </a:r>
            <a:r>
              <a:rPr lang="en-US" sz="1400" dirty="0" smtClean="0"/>
              <a:t>!</a:t>
            </a:r>
            <a:r>
              <a:rPr lang="en-US" sz="1400" dirty="0" smtClean="0">
                <a:solidFill>
                  <a:srgbClr val="FF0000"/>
                </a:solidFill>
                <a:latin typeface="Franklin Gothic Book" pitchFamily="34" charset="0"/>
                <a:sym typeface="Wingdings"/>
              </a:rPr>
              <a:t> ()</a:t>
            </a:r>
            <a:endParaRPr lang="en-US" sz="1400" dirty="0" smtClean="0"/>
          </a:p>
          <a:p>
            <a:pPr lvl="0"/>
            <a:endParaRPr lang="en-US" sz="1400" dirty="0" smtClean="0"/>
          </a:p>
          <a:p>
            <a:r>
              <a:rPr lang="en-US" sz="1400" dirty="0" smtClean="0"/>
              <a:t> </a:t>
            </a:r>
          </a:p>
          <a:p>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0"/>
            <a:ext cx="5842000" cy="4183380"/>
          </a:xfrm>
        </p:spPr>
        <p:txBody>
          <a:bodyPr>
            <a:normAutofit/>
          </a:bodyPr>
          <a:lstStyle/>
          <a:p>
            <a:r>
              <a:rPr lang="en-US" sz="1400" dirty="0" smtClean="0">
                <a:latin typeface="Franklin Gothic Book" pitchFamily="34" charset="0"/>
              </a:rPr>
              <a:t>Where does this understanding of </a:t>
            </a:r>
            <a:r>
              <a:rPr lang="en-US" sz="1400" b="1" dirty="0" smtClean="0">
                <a:latin typeface="Franklin Gothic Book" pitchFamily="34" charset="0"/>
              </a:rPr>
              <a:t>ministry</a:t>
            </a:r>
            <a:r>
              <a:rPr lang="en-US" sz="1400" dirty="0" smtClean="0">
                <a:latin typeface="Franklin Gothic Book" pitchFamily="34" charset="0"/>
              </a:rPr>
              <a:t> come from? </a:t>
            </a:r>
            <a:r>
              <a:rPr lang="en-US" sz="1400" dirty="0" smtClean="0">
                <a:solidFill>
                  <a:srgbClr val="FF0000"/>
                </a:solidFill>
                <a:latin typeface="Franklin Gothic Book" pitchFamily="34" charset="0"/>
                <a:sym typeface="Wingdings"/>
              </a:rPr>
              <a:t>() </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It comes, first and foremost, from our </a:t>
            </a:r>
            <a:r>
              <a:rPr lang="en-US" sz="1400" b="1" dirty="0" smtClean="0">
                <a:latin typeface="Franklin Gothic Book" pitchFamily="34" charset="0"/>
                <a:sym typeface="Wingdings"/>
              </a:rPr>
              <a:t>Baptism</a:t>
            </a:r>
            <a:r>
              <a:rPr lang="en-US" sz="1400" dirty="0" smtClean="0">
                <a:latin typeface="Franklin Gothic Book" pitchFamily="34" charset="0"/>
                <a:sym typeface="Wingdings"/>
              </a:rPr>
              <a:t>.  Through Baptism, we are first </a:t>
            </a:r>
            <a:r>
              <a:rPr lang="en-US" sz="1400" b="1" dirty="0" smtClean="0">
                <a:latin typeface="Franklin Gothic Book" pitchFamily="34" charset="0"/>
                <a:sym typeface="Wingdings"/>
              </a:rPr>
              <a:t>called to serve others</a:t>
            </a:r>
            <a:r>
              <a:rPr lang="en-US" sz="1400" dirty="0" smtClean="0">
                <a:latin typeface="Franklin Gothic Book" pitchFamily="34" charset="0"/>
                <a:sym typeface="Wingdings"/>
              </a:rPr>
              <a:t>.  According to the </a:t>
            </a:r>
            <a:r>
              <a:rPr lang="en-US" sz="1400" i="1" dirty="0" smtClean="0">
                <a:latin typeface="Franklin Gothic Book" pitchFamily="34" charset="0"/>
                <a:sym typeface="Wingdings"/>
              </a:rPr>
              <a:t>Catechism of the Catholic Church</a:t>
            </a:r>
            <a:r>
              <a:rPr lang="en-US" sz="1400" dirty="0" smtClean="0">
                <a:latin typeface="Franklin Gothic Book" pitchFamily="34" charset="0"/>
                <a:sym typeface="Wingdings"/>
              </a:rPr>
              <a:t>, “Reborn as sons of God, the baptized must participate in the apostolic and missionary activity of the People of God” (</a:t>
            </a:r>
            <a:r>
              <a:rPr lang="en-US" sz="1400" i="1" dirty="0" smtClean="0">
                <a:latin typeface="Franklin Gothic Book" pitchFamily="34" charset="0"/>
                <a:sym typeface="Wingdings"/>
              </a:rPr>
              <a:t>CCC</a:t>
            </a:r>
            <a:r>
              <a:rPr lang="en-US" sz="1400" dirty="0" smtClean="0">
                <a:latin typeface="Franklin Gothic Book" pitchFamily="34" charset="0"/>
                <a:sym typeface="Wingdings"/>
              </a:rPr>
              <a:t> 1270).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We also have an obligation </a:t>
            </a:r>
            <a:r>
              <a:rPr lang="en-US" sz="1400" b="1" dirty="0" smtClean="0">
                <a:latin typeface="Franklin Gothic Book" pitchFamily="34" charset="0"/>
                <a:sym typeface="Wingdings"/>
              </a:rPr>
              <a:t>to participate in the liturgy</a:t>
            </a:r>
            <a:r>
              <a:rPr lang="en-US" sz="1400" dirty="0" smtClean="0">
                <a:latin typeface="Franklin Gothic Book" pitchFamily="34" charset="0"/>
                <a:sym typeface="Wingdings"/>
              </a:rPr>
              <a:t> of the Church, for the Catechism goes on to say that “The baptismal seal enables and commits Christians to serve God by a vital participation in the holy liturgy of the Church” (</a:t>
            </a:r>
            <a:r>
              <a:rPr lang="en-US" sz="1400" i="1" dirty="0" smtClean="0">
                <a:latin typeface="Franklin Gothic Book" pitchFamily="34" charset="0"/>
                <a:sym typeface="Wingdings"/>
              </a:rPr>
              <a:t>CCC</a:t>
            </a:r>
            <a:r>
              <a:rPr lang="en-US" sz="1400" dirty="0" smtClean="0">
                <a:latin typeface="Franklin Gothic Book" pitchFamily="34" charset="0"/>
                <a:sym typeface="Wingdings"/>
              </a:rPr>
              <a:t> 1273).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8210"/>
          </a:xfrm>
        </p:spPr>
        <p:txBody>
          <a:bodyPr>
            <a:normAutofit/>
          </a:bodyPr>
          <a:lstStyle/>
          <a:p>
            <a:pPr lvl="0"/>
            <a:r>
              <a:rPr lang="en-US" sz="1400" b="1" dirty="0" smtClean="0"/>
              <a:t>Liturgy is life</a:t>
            </a:r>
            <a:r>
              <a:rPr lang="en-US" sz="1400" dirty="0" smtClean="0"/>
              <a:t>—in planning the liturgical environment, consider the </a:t>
            </a:r>
            <a:r>
              <a:rPr lang="en-US" sz="1400" b="1" dirty="0" smtClean="0"/>
              <a:t>created world around us</a:t>
            </a:r>
            <a:r>
              <a:rPr lang="en-US" sz="1400" dirty="0" smtClean="0"/>
              <a:t>, especially in our local community.  A change in seasons outside of the church should be reflected inside of the church as well.  Does our fall Ordinary Time environment differ from the summer Ordinary Time?  Is the “summer” green of altar cloths and vestments changed to an “autumn” green?  Do worn out poinsettias continue to decorate our churches during winter Ordinary Time?  Are there “winter” arrangements of bare branches or plain evergreen branches that would be better suited for the season?   Also, it is important to remember that just as life is messy, so </a:t>
            </a:r>
            <a:r>
              <a:rPr lang="en-US" sz="1400" b="1" dirty="0" smtClean="0"/>
              <a:t>liturgy is messy</a:t>
            </a:r>
            <a:r>
              <a:rPr lang="en-US" sz="1400" dirty="0" smtClean="0"/>
              <a:t>, and liturgical environment is even messier!  Much patience is required when things go wrong, wrinkles go unnoticed, messes are made by huge crowds, and dead flowers are laying on the floor: it’s all for the glory of God</a:t>
            </a:r>
            <a:r>
              <a:rPr lang="en-US" sz="1400" dirty="0" smtClean="0"/>
              <a:t>.</a:t>
            </a:r>
            <a:r>
              <a:rPr lang="en-US" sz="1400" dirty="0" smtClean="0">
                <a:solidFill>
                  <a:srgbClr val="FF0000"/>
                </a:solidFill>
                <a:latin typeface="Franklin Gothic Book" pitchFamily="34" charset="0"/>
                <a:sym typeface="Wingdings"/>
              </a:rPr>
              <a:t> ()</a:t>
            </a:r>
            <a:endParaRPr lang="en-US" sz="1400" dirty="0" smtClean="0"/>
          </a:p>
        </p:txBody>
      </p:sp>
      <p:sp>
        <p:nvSpPr>
          <p:cNvPr id="4" name="Slide Number Placeholder 3"/>
          <p:cNvSpPr>
            <a:spLocks noGrp="1"/>
          </p:cNvSpPr>
          <p:nvPr>
            <p:ph type="sldNum" sz="quarter" idx="10"/>
          </p:nvPr>
        </p:nvSpPr>
        <p:spPr/>
        <p:txBody>
          <a:bodyPr/>
          <a:lstStyle/>
          <a:p>
            <a:fld id="{348F2FE7-9136-4846-9B73-0EE6960CF429}" type="slidenum">
              <a:rPr lang="en-US" smtClean="0"/>
              <a:pPr/>
              <a:t>60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Franklin Gothic Book" pitchFamily="34" charset="0"/>
              </a:rPr>
              <a:t>St. Paul</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in his first letter to the Corinthians, tells us that “There are </a:t>
            </a:r>
            <a:r>
              <a:rPr lang="en-US" sz="1400" b="1" dirty="0" smtClean="0">
                <a:latin typeface="Franklin Gothic Book" pitchFamily="34" charset="0"/>
              </a:rPr>
              <a:t>different kinds of spiritual gifts</a:t>
            </a:r>
            <a:r>
              <a:rPr lang="en-US" sz="1400" dirty="0" smtClean="0">
                <a:latin typeface="Franklin Gothic Book" pitchFamily="34" charset="0"/>
              </a:rPr>
              <a:t>, but the same Spirit; there are different forms of service but the same Lord; there are different workings but the same God who produces all of them in everyone.  To each individual the manifestation of the Spirit is given for some benefit” (I Cor. 12;4-7).</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Just as there are different gifts among the members of the Body of Christ, so there are </a:t>
            </a:r>
            <a:r>
              <a:rPr lang="en-US" sz="1400" b="1" dirty="0" smtClean="0">
                <a:latin typeface="Franklin Gothic Book" pitchFamily="34" charset="0"/>
              </a:rPr>
              <a:t>various ministries </a:t>
            </a:r>
            <a:r>
              <a:rPr lang="en-US" sz="1400" dirty="0" smtClean="0">
                <a:latin typeface="Franklin Gothic Book" pitchFamily="34" charset="0"/>
              </a:rPr>
              <a:t>in the liturgy of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b="1" dirty="0" smtClean="0">
              <a:latin typeface="Franklin Gothic Book" pitchFamily="34" charset="0"/>
            </a:endParaRPr>
          </a:p>
          <a:p>
            <a:r>
              <a:rPr lang="en-US" sz="1400" b="1" dirty="0" smtClean="0">
                <a:latin typeface="Franklin Gothic Book" pitchFamily="34" charset="0"/>
              </a:rPr>
              <a:t>Each member is called to play a role </a:t>
            </a:r>
            <a:r>
              <a:rPr lang="en-US" sz="1400" dirty="0" smtClean="0">
                <a:latin typeface="Franklin Gothic Book" pitchFamily="34" charset="0"/>
              </a:rPr>
              <a:t>in the liturgy based on his or her gifts, whether it be as the </a:t>
            </a:r>
            <a:r>
              <a:rPr lang="en-US" sz="1400" dirty="0" err="1" smtClean="0">
                <a:latin typeface="Franklin Gothic Book" pitchFamily="34" charset="0"/>
              </a:rPr>
              <a:t>Presider</a:t>
            </a:r>
            <a:r>
              <a:rPr lang="en-US" sz="1400" dirty="0" smtClean="0">
                <a:latin typeface="Franklin Gothic Book" pitchFamily="34" charset="0"/>
              </a:rPr>
              <a:t>, a Lector, an Extraordinary Minister of Communion, Cantor, Altar Server, Usher, Minister of Hospitality or as a member of the faithful who worship.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Through prayer and reflection though, we must </a:t>
            </a:r>
            <a:r>
              <a:rPr lang="en-US" sz="1400" b="1" dirty="0" smtClean="0">
                <a:latin typeface="Franklin Gothic Book" pitchFamily="34" charset="0"/>
              </a:rPr>
              <a:t>discern the gifts we have</a:t>
            </a:r>
            <a:r>
              <a:rPr lang="en-US" sz="1400" dirty="0" smtClean="0">
                <a:latin typeface="Franklin Gothic Book" pitchFamily="34" charset="0"/>
              </a:rPr>
              <a:t> and the call by God to share those gifts with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Thus,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can see that ministry in the Church comes from the belief that each person has been given a</a:t>
            </a:r>
            <a:r>
              <a:rPr lang="en-US" sz="1400" b="1" dirty="0" smtClean="0">
                <a:latin typeface="Franklin Gothic Book" pitchFamily="34" charset="0"/>
              </a:rPr>
              <a:t> GIFT</a:t>
            </a:r>
            <a:r>
              <a:rPr lang="en-US" sz="1400" dirty="0" smtClean="0">
                <a:latin typeface="Franklin Gothic Book" pitchFamily="34" charset="0"/>
              </a:rPr>
              <a:t> by God.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Each person is called to share his or her gifts with the rest of the Body of Christ because there is a genuine </a:t>
            </a:r>
            <a:r>
              <a:rPr lang="en-US" sz="1400" b="1" dirty="0" smtClean="0">
                <a:latin typeface="Franklin Gothic Book" pitchFamily="34" charset="0"/>
              </a:rPr>
              <a:t>NEED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What is essential to ministry is the realization that our gifts come from God and that we must share them with great </a:t>
            </a:r>
            <a:r>
              <a:rPr lang="en-US" sz="1400" b="1" dirty="0" smtClean="0">
                <a:latin typeface="Franklin Gothic Book" pitchFamily="34" charset="0"/>
              </a:rPr>
              <a:t>HUMILITY.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Fr. William Bauman, a priest from Kansas City, offered an excellent definition of ministry in his book, </a:t>
            </a:r>
            <a:r>
              <a:rPr lang="en-US" sz="1400" i="1" dirty="0" smtClean="0">
                <a:latin typeface="Franklin Gothic Book" pitchFamily="34" charset="0"/>
              </a:rPr>
              <a:t>The Ministry of Music</a:t>
            </a:r>
            <a:r>
              <a:rPr lang="en-US" sz="1400" dirty="0" smtClean="0">
                <a:latin typeface="Franklin Gothic Book" pitchFamily="34" charset="0"/>
              </a:rPr>
              <a:t>.  While written in the context of music ministry, this definition captures the essence of ministry in all areas of parish life.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He writes, “Ministry is service rendered out of love, and with a deep respect of the person served, after the model of Jesus.  Ministry is never self-seeking; ministry is giving, and it is the kind of giving in which one loves the person one gives to.”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BF63F-936A-4AAE-82A6-8E8FD71CC682}"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7BF63F-936A-4AAE-82A6-8E8FD71CC682}"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7BF63F-936A-4AAE-82A6-8E8FD71CC682}" type="datetimeFigureOut">
              <a:rPr lang="en-US" smtClean="0"/>
              <a:pPr/>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7BF63F-936A-4AAE-82A6-8E8FD71CC682}" type="datetimeFigureOut">
              <a:rPr lang="en-US" smtClean="0"/>
              <a:pPr/>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BF63F-936A-4AAE-82A6-8E8FD71CC682}" type="datetimeFigureOut">
              <a:rPr lang="en-US" smtClean="0"/>
              <a:pPr/>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BF63F-936A-4AAE-82A6-8E8FD71CC682}"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BF63F-936A-4AAE-82A6-8E8FD71CC682}"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BF63F-936A-4AAE-82A6-8E8FD71CC682}"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3BC89-519F-453D-902D-2ABB8D8D8C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8/26/2015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CF4ED-0D73-46E8-AFB2-7231E8C02E89}" type="datetimeFigureOut">
              <a:rPr lang="en-US" smtClean="0"/>
              <a:pPr/>
              <a:t>8/26/2015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C7E05-F355-4303-8D4A-A81217EEBC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BF63F-936A-4AAE-82A6-8E8FD71CC682}" type="datetimeFigureOut">
              <a:rPr lang="en-US" smtClean="0"/>
              <a:pPr/>
              <a:t>8/26/2015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3BC89-519F-453D-902D-2ABB8D8D8C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2000" r="-22000"/>
          </a:stretch>
        </a:blipFill>
        <a:effectLst/>
      </p:bgPr>
    </p:bg>
    <p:spTree>
      <p:nvGrpSpPr>
        <p:cNvPr id="1" name=""/>
        <p:cNvGrpSpPr/>
        <p:nvPr/>
      </p:nvGrpSpPr>
      <p:grpSpPr>
        <a:xfrm>
          <a:off x="0" y="0"/>
          <a:ext cx="0" cy="0"/>
          <a:chOff x="0" y="0"/>
          <a:chExt cx="0" cy="0"/>
        </a:xfrm>
      </p:grpSpPr>
      <p:pic>
        <p:nvPicPr>
          <p:cNvPr id="4" name="Picture 3" descr="Brown background 2.jpg"/>
          <p:cNvPicPr>
            <a:picLocks noChangeAspect="1"/>
          </p:cNvPicPr>
          <p:nvPr/>
        </p:nvPicPr>
        <p:blipFill rotWithShape="1">
          <a:blip r:embed="rId4" cstate="print">
            <a:extLst>
              <a:ext uri="{28A0092B-C50C-407E-A947-70E740481C1C}">
                <a14:useLocalDpi xmlns="" xmlns:a14="http://schemas.microsoft.com/office/drawing/2010/main" val="0"/>
              </a:ext>
            </a:extLst>
          </a:blip>
          <a:srcRect l="3120" r="3272"/>
          <a:stretch/>
        </p:blipFill>
        <p:spPr>
          <a:xfrm>
            <a:off x="0" y="0"/>
            <a:ext cx="9144000" cy="6858000"/>
          </a:xfrm>
          <a:prstGeom prst="rect">
            <a:avLst/>
          </a:prstGeom>
        </p:spPr>
      </p:pic>
      <p:sp>
        <p:nvSpPr>
          <p:cNvPr id="15" name="TextBox 14"/>
          <p:cNvSpPr txBox="1"/>
          <p:nvPr/>
        </p:nvSpPr>
        <p:spPr>
          <a:xfrm>
            <a:off x="4876800" y="1676400"/>
            <a:ext cx="3657600" cy="3170099"/>
          </a:xfrm>
          <a:prstGeom prst="rect">
            <a:avLst/>
          </a:prstGeom>
          <a:noFill/>
        </p:spPr>
        <p:txBody>
          <a:bodyPr wrap="square" rtlCol="0">
            <a:spAutoFit/>
          </a:bodyPr>
          <a:lstStyle/>
          <a:p>
            <a:pPr algn="ctr"/>
            <a:r>
              <a:rPr lang="en-US" sz="4000" cap="all" dirty="0" smtClean="0">
                <a:solidFill>
                  <a:srgbClr val="FFFDE2"/>
                </a:solidFill>
                <a:effectLst>
                  <a:outerShdw blurRad="38100" dist="38100" dir="2700000" algn="tl">
                    <a:srgbClr val="000000">
                      <a:alpha val="43137"/>
                    </a:srgbClr>
                  </a:outerShdw>
                </a:effectLst>
                <a:latin typeface="Cambria" pitchFamily="18" charset="0"/>
              </a:rPr>
              <a:t>The </a:t>
            </a:r>
          </a:p>
          <a:p>
            <a:pPr algn="ctr"/>
            <a:r>
              <a:rPr lang="en-US" sz="4000" cap="all" dirty="0" smtClean="0">
                <a:solidFill>
                  <a:srgbClr val="FFFDE2"/>
                </a:solidFill>
                <a:effectLst>
                  <a:outerShdw blurRad="38100" dist="38100" dir="2700000" algn="tl">
                    <a:srgbClr val="000000">
                      <a:alpha val="43137"/>
                    </a:srgbClr>
                  </a:outerShdw>
                </a:effectLst>
                <a:latin typeface="Cambria" pitchFamily="18" charset="0"/>
              </a:rPr>
              <a:t>minister </a:t>
            </a:r>
          </a:p>
          <a:p>
            <a:pPr algn="ctr"/>
            <a:r>
              <a:rPr lang="en-US" sz="4000" cap="all" dirty="0" smtClean="0">
                <a:solidFill>
                  <a:srgbClr val="FFFDE2"/>
                </a:solidFill>
                <a:effectLst>
                  <a:outerShdw blurRad="38100" dist="38100" dir="2700000" algn="tl">
                    <a:srgbClr val="000000">
                      <a:alpha val="43137"/>
                    </a:srgbClr>
                  </a:outerShdw>
                </a:effectLst>
                <a:latin typeface="Cambria" pitchFamily="18" charset="0"/>
              </a:rPr>
              <a:t>Of </a:t>
            </a:r>
          </a:p>
          <a:p>
            <a:pPr algn="ctr"/>
            <a:r>
              <a:rPr lang="en-US" sz="4000" cap="all" dirty="0" smtClean="0">
                <a:solidFill>
                  <a:srgbClr val="FFFDE2"/>
                </a:solidFill>
                <a:effectLst>
                  <a:outerShdw blurRad="38100" dist="38100" dir="2700000" algn="tl">
                    <a:srgbClr val="000000">
                      <a:alpha val="43137"/>
                    </a:srgbClr>
                  </a:outerShdw>
                </a:effectLst>
                <a:latin typeface="Cambria" pitchFamily="18" charset="0"/>
              </a:rPr>
              <a:t>Liturgical</a:t>
            </a:r>
          </a:p>
          <a:p>
            <a:pPr algn="ctr"/>
            <a:r>
              <a:rPr lang="en-US" sz="4000" cap="all" dirty="0" smtClean="0">
                <a:solidFill>
                  <a:srgbClr val="FFFDE2"/>
                </a:solidFill>
                <a:effectLst>
                  <a:outerShdw blurRad="38100" dist="38100" dir="2700000" algn="tl">
                    <a:srgbClr val="000000">
                      <a:alpha val="43137"/>
                    </a:srgbClr>
                  </a:outerShdw>
                </a:effectLst>
                <a:latin typeface="Cambria" pitchFamily="18" charset="0"/>
              </a:rPr>
              <a:t>Environment</a:t>
            </a:r>
            <a:endParaRPr lang="en-US" sz="4000" cap="all" dirty="0">
              <a:solidFill>
                <a:srgbClr val="FFFDE2"/>
              </a:solidFill>
              <a:effectLst>
                <a:outerShdw blurRad="38100" dist="38100" dir="2700000" algn="tl">
                  <a:srgbClr val="000000">
                    <a:alpha val="43137"/>
                  </a:srgbClr>
                </a:outerShdw>
              </a:effectLst>
              <a:latin typeface="Cambria" pitchFamily="18" charset="0"/>
            </a:endParaRPr>
          </a:p>
        </p:txBody>
      </p:sp>
      <p:pic>
        <p:nvPicPr>
          <p:cNvPr id="5" name="Picture 4" descr="52b9dddb06d0e_image.jpg"/>
          <p:cNvPicPr>
            <a:picLocks noChangeAspect="1"/>
          </p:cNvPicPr>
          <p:nvPr/>
        </p:nvPicPr>
        <p:blipFill>
          <a:blip r:embed="rId5" cstate="print"/>
          <a:srcRect l="43747" t="3727" r="6563" b="38511"/>
          <a:stretch>
            <a:fillRect/>
          </a:stretch>
        </p:blipFill>
        <p:spPr>
          <a:xfrm>
            <a:off x="838200" y="1447800"/>
            <a:ext cx="4081818" cy="3581400"/>
          </a:xfrm>
          <a:prstGeom prst="rect">
            <a:avLst/>
          </a:prstGeom>
          <a:ln>
            <a:noFill/>
          </a:ln>
          <a:effectLst>
            <a:outerShdw blurRad="76200" dir="13500000" sy="23000" kx="1200000" algn="br" rotWithShape="0">
              <a:prstClr val="black">
                <a:alpha val="2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p:cNvSpPr txBox="1"/>
          <p:nvPr/>
        </p:nvSpPr>
        <p:spPr>
          <a:xfrm>
            <a:off x="1905000" y="540603"/>
            <a:ext cx="5410200" cy="830997"/>
          </a:xfrm>
          <a:prstGeom prst="rect">
            <a:avLst/>
          </a:prstGeom>
          <a:noFill/>
        </p:spPr>
        <p:txBody>
          <a:bodyPr wrap="square" rtlCol="0">
            <a:spAutoFit/>
          </a:bodyPr>
          <a:lstStyle/>
          <a:p>
            <a:pPr algn="ctr"/>
            <a:r>
              <a:rPr lang="en-US" sz="2400" i="1" dirty="0" smtClean="0">
                <a:solidFill>
                  <a:srgbClr val="E1E5BB"/>
                </a:solidFill>
                <a:effectLst>
                  <a:outerShdw blurRad="38100" dist="38100" dir="2700000" algn="tl">
                    <a:srgbClr val="000000">
                      <a:alpha val="43137"/>
                    </a:srgbClr>
                  </a:outerShdw>
                </a:effectLst>
                <a:latin typeface="Garamond" pitchFamily="18" charset="0"/>
              </a:rPr>
              <a:t>How lovely your dwelling</a:t>
            </a:r>
            <a:r>
              <a:rPr lang="en-US" sz="2400" i="1" dirty="0" smtClean="0">
                <a:solidFill>
                  <a:srgbClr val="E1E5BB"/>
                </a:solidFill>
                <a:effectLst>
                  <a:outerShdw blurRad="38100" dist="38100" dir="2700000" algn="tl">
                    <a:srgbClr val="000000">
                      <a:alpha val="43137"/>
                    </a:srgbClr>
                  </a:outerShdw>
                </a:effectLst>
                <a:latin typeface="Garamond" pitchFamily="18" charset="0"/>
              </a:rPr>
              <a:t>, O </a:t>
            </a:r>
            <a:r>
              <a:rPr lang="en-US" sz="2400" i="1" dirty="0" smtClean="0">
                <a:solidFill>
                  <a:srgbClr val="E1E5BB"/>
                </a:solidFill>
                <a:effectLst>
                  <a:outerShdw blurRad="38100" dist="38100" dir="2700000" algn="tl">
                    <a:srgbClr val="000000">
                      <a:alpha val="43137"/>
                    </a:srgbClr>
                  </a:outerShdw>
                </a:effectLst>
                <a:latin typeface="Garamond" pitchFamily="18" charset="0"/>
              </a:rPr>
              <a:t>Lord of Hosts!  </a:t>
            </a:r>
          </a:p>
          <a:p>
            <a:pPr algn="ctr"/>
            <a:r>
              <a:rPr lang="en-US" sz="2400" i="1" dirty="0" smtClean="0">
                <a:solidFill>
                  <a:srgbClr val="E1E5BB"/>
                </a:solidFill>
                <a:effectLst>
                  <a:outerShdw blurRad="38100" dist="38100" dir="2700000" algn="tl">
                    <a:srgbClr val="000000">
                      <a:alpha val="43137"/>
                    </a:srgbClr>
                  </a:outerShdw>
                </a:effectLst>
                <a:latin typeface="Garamond" pitchFamily="18" charset="0"/>
              </a:rPr>
              <a:t>Ps. 84: 2  </a:t>
            </a:r>
            <a:endParaRPr lang="en-US" sz="2400" i="1" dirty="0">
              <a:solidFill>
                <a:srgbClr val="E1E5BB"/>
              </a:solidFill>
              <a:effectLst>
                <a:outerShdw blurRad="38100" dist="38100" dir="2700000" algn="tl">
                  <a:srgbClr val="000000">
                    <a:alpha val="43137"/>
                  </a:srgbClr>
                </a:outerShdw>
              </a:effectLst>
              <a:latin typeface="Garamond"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500"/>
                                        <p:tgtEl>
                                          <p:spTgt spid="15">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animEffect transition="in" filter="fade">
                                      <p:cBhvr>
                                        <p:cTn id="29" dur="500"/>
                                        <p:tgtEl>
                                          <p:spTgt spid="15">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rPr>
              <a:t>Ministry in the Church</a:t>
            </a:r>
            <a:endParaRPr lang="en-US" dirty="0">
              <a:solidFill>
                <a:schemeClr val="bg1"/>
              </a:solidFill>
            </a:endParaRPr>
          </a:p>
        </p:txBody>
      </p:sp>
      <p:sp>
        <p:nvSpPr>
          <p:cNvPr id="5" name="Subtitle 4"/>
          <p:cNvSpPr>
            <a:spLocks noGrp="1"/>
          </p:cNvSpPr>
          <p:nvPr>
            <p:ph type="subTitle" idx="1"/>
          </p:nvPr>
        </p:nvSpPr>
        <p:spPr>
          <a:xfrm>
            <a:off x="685800" y="1600200"/>
            <a:ext cx="7772400" cy="4800600"/>
          </a:xfrm>
        </p:spPr>
        <p:txBody>
          <a:bodyPr/>
          <a:lstStyle/>
          <a:p>
            <a:pPr lvl="2" algn="l"/>
            <a:r>
              <a:rPr lang="en-US" dirty="0" smtClean="0">
                <a:solidFill>
                  <a:srgbClr val="E1E5BB"/>
                </a:solidFill>
                <a:effectLst>
                  <a:outerShdw blurRad="38100" dist="38100" dir="2700000" algn="tl">
                    <a:srgbClr val="000000">
                      <a:alpha val="43137"/>
                    </a:srgbClr>
                  </a:outerShdw>
                </a:effectLst>
                <a:latin typeface="Book Antiqua" pitchFamily="18" charset="0"/>
              </a:rPr>
              <a:t>Ministry is not:	</a:t>
            </a:r>
          </a:p>
          <a:p>
            <a:pPr marL="1714500" lvl="3" indent="-342900" algn="l">
              <a:buFont typeface="Arial" panose="020B0604020202020204" pitchFamily="34" charset="0"/>
              <a:buChar char="•"/>
            </a:pPr>
            <a:r>
              <a:rPr lang="en-US" sz="2400" dirty="0" smtClean="0">
                <a:solidFill>
                  <a:srgbClr val="E1E5BB"/>
                </a:solidFill>
                <a:effectLst>
                  <a:outerShdw blurRad="38100" dist="38100" dir="2700000" algn="tl">
                    <a:srgbClr val="000000">
                      <a:alpha val="43137"/>
                    </a:srgbClr>
                  </a:outerShdw>
                </a:effectLst>
                <a:latin typeface="Book Antiqua" pitchFamily="18" charset="0"/>
              </a:rPr>
              <a:t>Acting better or holier than another</a:t>
            </a:r>
          </a:p>
          <a:p>
            <a:pPr marL="1714500" lvl="3" indent="-342900" algn="l">
              <a:buFont typeface="Arial" panose="020B0604020202020204" pitchFamily="34" charset="0"/>
              <a:buChar char="•"/>
            </a:pPr>
            <a:r>
              <a:rPr lang="en-US" sz="2400" dirty="0" smtClean="0">
                <a:solidFill>
                  <a:srgbClr val="E1E5BB"/>
                </a:solidFill>
                <a:effectLst>
                  <a:outerShdw blurRad="38100" dist="38100" dir="2700000" algn="tl">
                    <a:srgbClr val="000000">
                      <a:alpha val="43137"/>
                    </a:srgbClr>
                  </a:outerShdw>
                </a:effectLst>
                <a:latin typeface="Book Antiqua" pitchFamily="18" charset="0"/>
              </a:rPr>
              <a:t>Creating an elite in the parish</a:t>
            </a:r>
          </a:p>
          <a:p>
            <a:pPr marL="1714500" lvl="3" indent="-342900" algn="l">
              <a:buFont typeface="Arial" panose="020B0604020202020204" pitchFamily="34" charset="0"/>
              <a:buChar char="•"/>
            </a:pPr>
            <a:r>
              <a:rPr lang="en-US" sz="2400" dirty="0" smtClean="0">
                <a:solidFill>
                  <a:srgbClr val="E1E5BB"/>
                </a:solidFill>
                <a:effectLst>
                  <a:outerShdw blurRad="38100" dist="38100" dir="2700000" algn="tl">
                    <a:srgbClr val="000000">
                      <a:alpha val="43137"/>
                    </a:srgbClr>
                  </a:outerShdw>
                </a:effectLst>
                <a:latin typeface="Book Antiqua" pitchFamily="18" charset="0"/>
              </a:rPr>
              <a:t>Rewarding someone</a:t>
            </a:r>
          </a:p>
          <a:p>
            <a:pPr marL="1714500" lvl="3" indent="-342900" algn="l">
              <a:buFont typeface="Arial" panose="020B0604020202020204" pitchFamily="34" charset="0"/>
              <a:buChar char="•"/>
            </a:pPr>
            <a:r>
              <a:rPr lang="en-US" sz="2400" dirty="0" smtClean="0">
                <a:solidFill>
                  <a:srgbClr val="E1E5BB"/>
                </a:solidFill>
                <a:effectLst>
                  <a:outerShdw blurRad="38100" dist="38100" dir="2700000" algn="tl">
                    <a:srgbClr val="000000">
                      <a:alpha val="43137"/>
                    </a:srgbClr>
                  </a:outerShdw>
                </a:effectLst>
                <a:latin typeface="Book Antiqua" pitchFamily="18" charset="0"/>
              </a:rPr>
              <a:t>Self-gratifying performance </a:t>
            </a:r>
          </a:p>
          <a:p>
            <a:pPr lvl="2" algn="l"/>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lvl="2" algn="l"/>
            <a:r>
              <a:rPr lang="en-US" dirty="0" smtClean="0">
                <a:solidFill>
                  <a:srgbClr val="E1E5BB"/>
                </a:solidFill>
                <a:effectLst>
                  <a:outerShdw blurRad="38100" dist="38100" dir="2700000" algn="tl">
                    <a:srgbClr val="000000">
                      <a:alpha val="43137"/>
                    </a:srgbClr>
                  </a:outerShdw>
                </a:effectLst>
                <a:latin typeface="Book Antiqua" pitchFamily="18" charset="0"/>
              </a:rPr>
              <a:t>Ministry is:</a:t>
            </a:r>
          </a:p>
          <a:p>
            <a:pPr marL="1714500" lvl="3" indent="-342900" algn="l">
              <a:buFont typeface="Arial" panose="020B0604020202020204" pitchFamily="34" charset="0"/>
              <a:buChar char="•"/>
            </a:pPr>
            <a:r>
              <a:rPr lang="en-US" sz="2400" dirty="0" smtClean="0">
                <a:solidFill>
                  <a:srgbClr val="E1E5BB"/>
                </a:solidFill>
                <a:effectLst>
                  <a:outerShdw blurRad="38100" dist="38100" dir="2700000" algn="tl">
                    <a:srgbClr val="000000">
                      <a:alpha val="43137"/>
                    </a:srgbClr>
                  </a:outerShdw>
                </a:effectLst>
                <a:latin typeface="Book Antiqua" pitchFamily="18" charset="0"/>
              </a:rPr>
              <a:t>Humility</a:t>
            </a:r>
          </a:p>
          <a:p>
            <a:pPr marL="1714500" lvl="3" indent="-342900" algn="l">
              <a:buFont typeface="Arial" panose="020B0604020202020204" pitchFamily="34" charset="0"/>
              <a:buChar char="•"/>
            </a:pPr>
            <a:r>
              <a:rPr lang="en-US" sz="2400" dirty="0" smtClean="0">
                <a:solidFill>
                  <a:srgbClr val="E1E5BB"/>
                </a:solidFill>
                <a:effectLst>
                  <a:outerShdw blurRad="38100" dist="38100" dir="2700000" algn="tl">
                    <a:srgbClr val="000000">
                      <a:alpha val="43137"/>
                    </a:srgbClr>
                  </a:outerShdw>
                </a:effectLst>
                <a:latin typeface="Book Antiqua" pitchFamily="18" charset="0"/>
              </a:rPr>
              <a:t>A way of achieving our own salvation </a:t>
            </a:r>
          </a:p>
          <a:p>
            <a:pPr marL="1714500" lvl="3" indent="-342900" algn="l">
              <a:buFont typeface="Arial" panose="020B0604020202020204" pitchFamily="34" charset="0"/>
              <a:buChar char="•"/>
            </a:pPr>
            <a:r>
              <a:rPr lang="en-US" sz="2400" dirty="0" smtClean="0">
                <a:solidFill>
                  <a:srgbClr val="E1E5BB"/>
                </a:solidFill>
                <a:effectLst>
                  <a:outerShdw blurRad="38100" dist="38100" dir="2700000" algn="tl">
                    <a:srgbClr val="000000">
                      <a:alpha val="43137"/>
                    </a:srgbClr>
                  </a:outerShdw>
                </a:effectLst>
                <a:latin typeface="Book Antiqua" pitchFamily="18" charset="0"/>
              </a:rPr>
              <a:t>Helping others move toward the Lord.</a:t>
            </a:r>
          </a:p>
          <a:p>
            <a:pPr algn="l"/>
            <a:endParaRPr lang="en-US"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 xmlns:p14="http://schemas.microsoft.com/office/powerpoint/2010/main" val="38717138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anim calcmode="lin" valueType="num">
                                      <p:cBhvr>
                                        <p:cTn id="2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1000"/>
                                        <p:tgtEl>
                                          <p:spTgt spid="5">
                                            <p:txEl>
                                              <p:pRg st="9" end="9"/>
                                            </p:txEl>
                                          </p:spTgt>
                                        </p:tgtEl>
                                      </p:cBhvr>
                                    </p:animEffect>
                                    <p:anim calcmode="lin" valueType="num">
                                      <p:cBhvr>
                                        <p:cTn id="4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267200"/>
          </a:xfrm>
        </p:spPr>
        <p:txBody>
          <a:bodyPr>
            <a:normAutofit fontScale="92500" lnSpcReduction="20000"/>
          </a:bodyPr>
          <a:lstStyle/>
          <a:p>
            <a:pPr lvl="1">
              <a:spcBef>
                <a:spcPts val="1200"/>
              </a:spcBef>
              <a:buFont typeface="Wingdings" pitchFamily="2" charset="2"/>
              <a:buChar char="§"/>
            </a:pPr>
            <a:r>
              <a:rPr lang="en-US" dirty="0" err="1" smtClean="0">
                <a:solidFill>
                  <a:srgbClr val="E1E5BB"/>
                </a:solidFill>
                <a:effectLst>
                  <a:outerShdw blurRad="38100" dist="38100" dir="2700000" algn="tl">
                    <a:srgbClr val="000000">
                      <a:alpha val="43137"/>
                    </a:srgbClr>
                  </a:outerShdw>
                </a:effectLst>
                <a:latin typeface="Book Antiqua" pitchFamily="18" charset="0"/>
              </a:rPr>
              <a:t>Footwashing</a:t>
            </a:r>
            <a:r>
              <a:rPr lang="en-US" dirty="0" smtClean="0">
                <a:solidFill>
                  <a:srgbClr val="E1E5BB"/>
                </a:solidFill>
                <a:effectLst>
                  <a:outerShdw blurRad="38100" dist="38100" dir="2700000" algn="tl">
                    <a:srgbClr val="000000">
                      <a:alpha val="43137"/>
                    </a:srgbClr>
                  </a:outerShdw>
                </a:effectLst>
                <a:latin typeface="Book Antiqua" pitchFamily="18" charset="0"/>
              </a:rPr>
              <a:t> at the Last Supper—John 13: 1-15</a:t>
            </a:r>
          </a:p>
          <a:p>
            <a:pPr lvl="1">
              <a:spcBef>
                <a:spcPts val="1200"/>
              </a:spcBef>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“We are called to lead lives deeply rooted in service—service to our God, neighbor, self, and creation” (6).</a:t>
            </a:r>
          </a:p>
          <a:p>
            <a:pPr lvl="1">
              <a:spcBef>
                <a:spcPts val="1200"/>
              </a:spcBef>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“Serving, one comes to realize that service to God and neighbor is also an act of leadership that differs in kind and orientation from what normally counts as leadership.  Christian disciples lead as a result of faith, not because of personal success or institutional commitment” (6).</a:t>
            </a:r>
          </a:p>
          <a:p>
            <a:pPr lvl="1"/>
            <a:endParaRPr lang="en-US" dirty="0"/>
          </a:p>
        </p:txBody>
      </p:sp>
      <p:pic>
        <p:nvPicPr>
          <p:cNvPr id="4" name="Picture 3" descr="the_washing_of_feet.jpg"/>
          <p:cNvPicPr>
            <a:picLocks noChangeAspect="1"/>
          </p:cNvPicPr>
          <p:nvPr/>
        </p:nvPicPr>
        <p:blipFill>
          <a:blip r:embed="rId3" cstate="print"/>
          <a:stretch>
            <a:fillRect/>
          </a:stretch>
        </p:blipFill>
        <p:spPr>
          <a:xfrm>
            <a:off x="304800" y="304800"/>
            <a:ext cx="1447800" cy="1997964"/>
          </a:xfrm>
          <a:prstGeom prst="rect">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spPr>
      </p:pic>
      <p:sp>
        <p:nvSpPr>
          <p:cNvPr id="2" name="Title 1"/>
          <p:cNvSpPr>
            <a:spLocks noGrp="1"/>
          </p:cNvSpPr>
          <p:nvPr>
            <p:ph type="title"/>
          </p:nvPr>
        </p:nvSpPr>
        <p:spPr>
          <a:xfrm>
            <a:off x="1828800" y="304800"/>
            <a:ext cx="7010400" cy="914400"/>
          </a:xfr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Ministry as Servant Leadership</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981200" y="1317248"/>
            <a:ext cx="7086600" cy="830997"/>
          </a:xfrm>
          <a:prstGeom prst="rect">
            <a:avLst/>
          </a:prstGeom>
        </p:spPr>
        <p:txBody>
          <a:bodyPr wrap="square">
            <a:spAutoFit/>
          </a:bodyPr>
          <a:lstStyle/>
          <a:p>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2800" i="1" dirty="0" smtClean="0">
                <a:solidFill>
                  <a:schemeClr val="bg1"/>
                </a:solidFill>
                <a:effectLst>
                  <a:outerShdw blurRad="38100" dist="38100" dir="2700000" algn="tl">
                    <a:srgbClr val="000000">
                      <a:alpha val="43137"/>
                    </a:srgbClr>
                  </a:outerShdw>
                </a:effectLst>
                <a:latin typeface="Book Antiqua" pitchFamily="18" charset="0"/>
              </a:rPr>
              <a:t>Wounded and Loved, </a:t>
            </a:r>
            <a:r>
              <a:rPr lang="en-US" sz="2800" i="1" dirty="0" err="1" smtClean="0">
                <a:solidFill>
                  <a:schemeClr val="bg1"/>
                </a:solidFill>
                <a:effectLst>
                  <a:outerShdw blurRad="38100" dist="38100" dir="2700000" algn="tl">
                    <a:srgbClr val="000000">
                      <a:alpha val="43137"/>
                    </a:srgbClr>
                  </a:outerShdw>
                </a:effectLst>
                <a:latin typeface="Book Antiqua" pitchFamily="18" charset="0"/>
              </a:rPr>
              <a:t>Regathering</a:t>
            </a:r>
            <a:r>
              <a:rPr lang="en-US" sz="2800" i="1" dirty="0" smtClean="0">
                <a:solidFill>
                  <a:schemeClr val="bg1"/>
                </a:solidFill>
                <a:effectLst>
                  <a:outerShdw blurRad="38100" dist="38100" dir="2700000" algn="tl">
                    <a:srgbClr val="000000">
                      <a:alpha val="43137"/>
                    </a:srgbClr>
                  </a:outerShdw>
                </a:effectLst>
                <a:latin typeface="Book Antiqua" pitchFamily="18" charset="0"/>
              </a:rPr>
              <a:t> the Scattered</a:t>
            </a:r>
            <a:r>
              <a:rPr lang="en-US" sz="2400" i="1" dirty="0" smtClean="0">
                <a:solidFill>
                  <a:schemeClr val="bg1"/>
                </a:solidFill>
                <a:effectLst>
                  <a:outerShdw blurRad="38100" dist="38100" dir="2700000" algn="tl">
                    <a:srgbClr val="000000">
                      <a:alpha val="43137"/>
                    </a:srgbClr>
                  </a:outerShdw>
                </a:effectLst>
                <a:latin typeface="Book Antiqua" pitchFamily="18" charset="0"/>
              </a:rPr>
              <a:t/>
            </a:r>
            <a:br>
              <a:rPr lang="en-US" sz="2400" i="1" dirty="0" smtClean="0">
                <a:solidFill>
                  <a:schemeClr val="bg1"/>
                </a:solidFill>
                <a:effectLst>
                  <a:outerShdw blurRad="38100" dist="38100" dir="2700000" algn="tl">
                    <a:srgbClr val="000000">
                      <a:alpha val="43137"/>
                    </a:srgbClr>
                  </a:outerShdw>
                </a:effectLst>
                <a:latin typeface="Book Antiqua" pitchFamily="18" charset="0"/>
              </a:rPr>
            </a:br>
            <a:r>
              <a:rPr lang="en-US" dirty="0" smtClean="0">
                <a:solidFill>
                  <a:schemeClr val="bg1"/>
                </a:solidFill>
                <a:effectLst>
                  <a:outerShdw blurRad="38100" dist="38100" dir="2700000" algn="tl">
                    <a:srgbClr val="000000">
                      <a:alpha val="43137"/>
                    </a:srgbClr>
                  </a:outerShdw>
                </a:effectLst>
                <a:latin typeface="Book Antiqua" pitchFamily="18" charset="0"/>
              </a:rPr>
              <a:t>Bishop </a:t>
            </a:r>
            <a:r>
              <a:rPr lang="en-US" dirty="0" err="1" smtClean="0">
                <a:solidFill>
                  <a:schemeClr val="bg1"/>
                </a:solidFill>
                <a:effectLst>
                  <a:outerShdw blurRad="38100" dist="38100" dir="2700000" algn="tl">
                    <a:srgbClr val="000000">
                      <a:alpha val="43137"/>
                    </a:srgbClr>
                  </a:outerShdw>
                </a:effectLst>
                <a:latin typeface="Book Antiqua" pitchFamily="18" charset="0"/>
              </a:rPr>
              <a:t>Bambera’s</a:t>
            </a:r>
            <a:r>
              <a:rPr lang="en-US" dirty="0" smtClean="0">
                <a:solidFill>
                  <a:schemeClr val="bg1"/>
                </a:solidFill>
                <a:effectLst>
                  <a:outerShdw blurRad="38100" dist="38100" dir="2700000" algn="tl">
                    <a:srgbClr val="000000">
                      <a:alpha val="43137"/>
                    </a:srgbClr>
                  </a:outerShdw>
                </a:effectLst>
                <a:latin typeface="Book Antiqua" pitchFamily="18" charset="0"/>
              </a:rPr>
              <a:t> Pastoral Vision for the Church of Scranton</a:t>
            </a:r>
            <a:endParaRPr lang="en-US" dirty="0">
              <a:latin typeface="Book Antiqua" pitchFamily="18" charset="0"/>
            </a:endParaRPr>
          </a:p>
        </p:txBody>
      </p:sp>
    </p:spTree>
    <p:extLst>
      <p:ext uri="{BB962C8B-B14F-4D97-AF65-F5344CB8AC3E}">
        <p14:creationId xmlns="" xmlns:p14="http://schemas.microsoft.com/office/powerpoint/2010/main" val="33845794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4" presetClass="entr" presetSubtype="0" ac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05"/>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 calcmode="lin" valueType="num">
                                      <p:cBhvr>
                                        <p:cTn id="13" dur="500" fill="hold"/>
                                        <p:tgtEl>
                                          <p:spTgt spid="4"/>
                                        </p:tgtEl>
                                        <p:attrNameLst>
                                          <p:attrName>ppt_x</p:attrName>
                                        </p:attrNameLst>
                                      </p:cBhvr>
                                      <p:tavLst>
                                        <p:tav tm="0">
                                          <p:val>
                                            <p:strVal val="#ppt_x-.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267200"/>
          </a:xfrm>
        </p:spPr>
        <p:txBody>
          <a:bodyPr>
            <a:normAutofit fontScale="92500"/>
          </a:bodyPr>
          <a:lstStyle/>
          <a:p>
            <a:pPr lvl="1">
              <a:spcBef>
                <a:spcPts val="1200"/>
              </a:spcBef>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One of Bishop </a:t>
            </a:r>
            <a:r>
              <a:rPr lang="en-US" dirty="0" err="1" smtClean="0">
                <a:solidFill>
                  <a:srgbClr val="E1E5BB"/>
                </a:solidFill>
                <a:effectLst>
                  <a:outerShdw blurRad="38100" dist="38100" dir="2700000" algn="tl">
                    <a:srgbClr val="000000">
                      <a:alpha val="43137"/>
                    </a:srgbClr>
                  </a:outerShdw>
                </a:effectLst>
                <a:latin typeface="Book Antiqua" pitchFamily="18" charset="0"/>
              </a:rPr>
              <a:t>Bambera’s</a:t>
            </a:r>
            <a:r>
              <a:rPr lang="en-US" dirty="0" smtClean="0">
                <a:solidFill>
                  <a:srgbClr val="E1E5BB"/>
                </a:solidFill>
                <a:effectLst>
                  <a:outerShdw blurRad="38100" dist="38100" dir="2700000" algn="tl">
                    <a:srgbClr val="000000">
                      <a:alpha val="43137"/>
                    </a:srgbClr>
                  </a:outerShdw>
                </a:effectLst>
                <a:latin typeface="Book Antiqua" pitchFamily="18" charset="0"/>
              </a:rPr>
              <a:t> goals for servant leaders who worship is “Find ways to promote: liturgical catechesis in the parish, and improved quality of participation by parishioners of all ages in Sunday Mass, the calling of men and women to liturgical ministries, the training of liturgical ministers, both spiritually and functionally, and improved use of music and art to enhance liturgical celebrations in a way that the world can comprehend” (10).</a:t>
            </a:r>
          </a:p>
          <a:p>
            <a:pPr lvl="1"/>
            <a:endParaRPr lang="en-US" dirty="0">
              <a:solidFill>
                <a:srgbClr val="E1E5BB"/>
              </a:solidFill>
            </a:endParaRPr>
          </a:p>
        </p:txBody>
      </p:sp>
      <p:pic>
        <p:nvPicPr>
          <p:cNvPr id="4" name="Picture 3" descr="the_washing_of_feet.jpg"/>
          <p:cNvPicPr>
            <a:picLocks noChangeAspect="1"/>
          </p:cNvPicPr>
          <p:nvPr/>
        </p:nvPicPr>
        <p:blipFill>
          <a:blip r:embed="rId3" cstate="print"/>
          <a:stretch>
            <a:fillRect/>
          </a:stretch>
        </p:blipFill>
        <p:spPr>
          <a:xfrm>
            <a:off x="304800" y="304800"/>
            <a:ext cx="1447800" cy="1997964"/>
          </a:xfrm>
          <a:prstGeom prst="rect">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spPr>
      </p:pic>
      <p:sp>
        <p:nvSpPr>
          <p:cNvPr id="2" name="Title 1"/>
          <p:cNvSpPr>
            <a:spLocks noGrp="1"/>
          </p:cNvSpPr>
          <p:nvPr>
            <p:ph type="title"/>
          </p:nvPr>
        </p:nvSpPr>
        <p:spPr>
          <a:xfrm>
            <a:off x="1828800" y="304800"/>
            <a:ext cx="7010400" cy="914400"/>
          </a:xfr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Ministry as Servant Leadership</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981200" y="1317248"/>
            <a:ext cx="7086600" cy="830997"/>
          </a:xfrm>
          <a:prstGeom prst="rect">
            <a:avLst/>
          </a:prstGeom>
        </p:spPr>
        <p:txBody>
          <a:bodyPr wrap="square">
            <a:spAutoFit/>
          </a:bodyPr>
          <a:lstStyle/>
          <a:p>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2800" i="1" dirty="0" smtClean="0">
                <a:solidFill>
                  <a:schemeClr val="bg1"/>
                </a:solidFill>
                <a:effectLst>
                  <a:outerShdw blurRad="38100" dist="38100" dir="2700000" algn="tl">
                    <a:srgbClr val="000000">
                      <a:alpha val="43137"/>
                    </a:srgbClr>
                  </a:outerShdw>
                </a:effectLst>
                <a:latin typeface="Book Antiqua" pitchFamily="18" charset="0"/>
              </a:rPr>
              <a:t>Wounded and Loved, </a:t>
            </a:r>
            <a:r>
              <a:rPr lang="en-US" sz="2800" i="1" dirty="0" err="1" smtClean="0">
                <a:solidFill>
                  <a:schemeClr val="bg1"/>
                </a:solidFill>
                <a:effectLst>
                  <a:outerShdw blurRad="38100" dist="38100" dir="2700000" algn="tl">
                    <a:srgbClr val="000000">
                      <a:alpha val="43137"/>
                    </a:srgbClr>
                  </a:outerShdw>
                </a:effectLst>
                <a:latin typeface="Book Antiqua" pitchFamily="18" charset="0"/>
              </a:rPr>
              <a:t>Regathering</a:t>
            </a:r>
            <a:r>
              <a:rPr lang="en-US" sz="2800" i="1" dirty="0" smtClean="0">
                <a:solidFill>
                  <a:schemeClr val="bg1"/>
                </a:solidFill>
                <a:effectLst>
                  <a:outerShdw blurRad="38100" dist="38100" dir="2700000" algn="tl">
                    <a:srgbClr val="000000">
                      <a:alpha val="43137"/>
                    </a:srgbClr>
                  </a:outerShdw>
                </a:effectLst>
                <a:latin typeface="Book Antiqua" pitchFamily="18" charset="0"/>
              </a:rPr>
              <a:t> the Scattered</a:t>
            </a:r>
            <a:r>
              <a:rPr lang="en-US" sz="2400" i="1" dirty="0" smtClean="0">
                <a:solidFill>
                  <a:schemeClr val="bg1"/>
                </a:solidFill>
                <a:effectLst>
                  <a:outerShdw blurRad="38100" dist="38100" dir="2700000" algn="tl">
                    <a:srgbClr val="000000">
                      <a:alpha val="43137"/>
                    </a:srgbClr>
                  </a:outerShdw>
                </a:effectLst>
                <a:latin typeface="Book Antiqua" pitchFamily="18" charset="0"/>
              </a:rPr>
              <a:t/>
            </a:r>
            <a:br>
              <a:rPr lang="en-US" sz="2400" i="1" dirty="0" smtClean="0">
                <a:solidFill>
                  <a:schemeClr val="bg1"/>
                </a:solidFill>
                <a:effectLst>
                  <a:outerShdw blurRad="38100" dist="38100" dir="2700000" algn="tl">
                    <a:srgbClr val="000000">
                      <a:alpha val="43137"/>
                    </a:srgbClr>
                  </a:outerShdw>
                </a:effectLst>
                <a:latin typeface="Book Antiqua" pitchFamily="18" charset="0"/>
              </a:rPr>
            </a:br>
            <a:r>
              <a:rPr lang="en-US" dirty="0" smtClean="0">
                <a:solidFill>
                  <a:schemeClr val="bg1"/>
                </a:solidFill>
                <a:effectLst>
                  <a:outerShdw blurRad="38100" dist="38100" dir="2700000" algn="tl">
                    <a:srgbClr val="000000">
                      <a:alpha val="43137"/>
                    </a:srgbClr>
                  </a:outerShdw>
                </a:effectLst>
                <a:latin typeface="Book Antiqua" pitchFamily="18" charset="0"/>
              </a:rPr>
              <a:t>Bishop </a:t>
            </a:r>
            <a:r>
              <a:rPr lang="en-US" dirty="0" err="1" smtClean="0">
                <a:solidFill>
                  <a:schemeClr val="bg1"/>
                </a:solidFill>
                <a:effectLst>
                  <a:outerShdw blurRad="38100" dist="38100" dir="2700000" algn="tl">
                    <a:srgbClr val="000000">
                      <a:alpha val="43137"/>
                    </a:srgbClr>
                  </a:outerShdw>
                </a:effectLst>
                <a:latin typeface="Book Antiqua" pitchFamily="18" charset="0"/>
              </a:rPr>
              <a:t>Bambera’s</a:t>
            </a:r>
            <a:r>
              <a:rPr lang="en-US" dirty="0" smtClean="0">
                <a:solidFill>
                  <a:schemeClr val="bg1"/>
                </a:solidFill>
                <a:effectLst>
                  <a:outerShdw blurRad="38100" dist="38100" dir="2700000" algn="tl">
                    <a:srgbClr val="000000">
                      <a:alpha val="43137"/>
                    </a:srgbClr>
                  </a:outerShdw>
                </a:effectLst>
                <a:latin typeface="Book Antiqua" pitchFamily="18" charset="0"/>
              </a:rPr>
              <a:t> Pastoral Vision for the Church of Scranton</a:t>
            </a:r>
            <a:endParaRPr lang="en-US" dirty="0">
              <a:latin typeface="Book Antiqua" pitchFamily="18" charset="0"/>
            </a:endParaRPr>
          </a:p>
        </p:txBody>
      </p:sp>
    </p:spTree>
    <p:extLst>
      <p:ext uri="{BB962C8B-B14F-4D97-AF65-F5344CB8AC3E}">
        <p14:creationId xmlns="" xmlns:p14="http://schemas.microsoft.com/office/powerpoint/2010/main" val="21741445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Beginning Your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257800"/>
          </a:xfrm>
        </p:spPr>
        <p:txBody>
          <a:bodyPr>
            <a:normAutofit fontScale="77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latin typeface="Book Antiqua" pitchFamily="18" charset="0"/>
              </a:rPr>
              <a:t>Examine how your gifts can best be shared</a:t>
            </a:r>
          </a:p>
          <a:p>
            <a:pPr>
              <a:spcBef>
                <a:spcPts val="1200"/>
              </a:spcBef>
            </a:pPr>
            <a:r>
              <a:rPr lang="en-US" dirty="0" smtClean="0">
                <a:solidFill>
                  <a:srgbClr val="E1E5BB"/>
                </a:solidFill>
                <a:effectLst>
                  <a:outerShdw blurRad="38100" dist="38100" dir="2700000" algn="tl">
                    <a:srgbClr val="000000">
                      <a:alpha val="43137"/>
                    </a:srgbClr>
                  </a:outerShdw>
                </a:effectLst>
                <a:latin typeface="Book Antiqua" pitchFamily="18" charset="0"/>
              </a:rPr>
              <a:t>Take into consideration the preparation and time required</a:t>
            </a:r>
          </a:p>
          <a:p>
            <a:pPr>
              <a:spcBef>
                <a:spcPts val="1200"/>
              </a:spcBef>
            </a:pPr>
            <a:r>
              <a:rPr lang="en-US" dirty="0" smtClean="0">
                <a:solidFill>
                  <a:srgbClr val="E1E5BB"/>
                </a:solidFill>
                <a:effectLst>
                  <a:outerShdw blurRad="38100" dist="38100" dir="2700000" algn="tl">
                    <a:srgbClr val="000000">
                      <a:alpha val="43137"/>
                    </a:srgbClr>
                  </a:outerShdw>
                </a:effectLst>
                <a:latin typeface="Book Antiqua" pitchFamily="18" charset="0"/>
              </a:rPr>
              <a:t>Attend theological and practical training necessary for this ministry</a:t>
            </a:r>
          </a:p>
          <a:p>
            <a:pPr>
              <a:spcBef>
                <a:spcPts val="1200"/>
              </a:spcBef>
            </a:pPr>
            <a:r>
              <a:rPr lang="en-US" dirty="0" smtClean="0">
                <a:solidFill>
                  <a:srgbClr val="E1E5BB"/>
                </a:solidFill>
                <a:effectLst>
                  <a:outerShdw blurRad="38100" dist="38100" dir="2700000" algn="tl">
                    <a:srgbClr val="000000">
                      <a:alpha val="43137"/>
                    </a:srgbClr>
                  </a:outerShdw>
                </a:effectLst>
                <a:latin typeface="Book Antiqua" pitchFamily="18" charset="0"/>
              </a:rPr>
              <a:t>Be commissioned by the pastor for that particular ministry</a:t>
            </a:r>
          </a:p>
          <a:p>
            <a:pPr>
              <a:spcBef>
                <a:spcPts val="1200"/>
              </a:spcBef>
            </a:pPr>
            <a:r>
              <a:rPr lang="en-US" dirty="0" smtClean="0">
                <a:solidFill>
                  <a:srgbClr val="E1E5BB"/>
                </a:solidFill>
                <a:effectLst>
                  <a:outerShdw blurRad="38100" dist="38100" dir="2700000" algn="tl">
                    <a:srgbClr val="000000">
                      <a:alpha val="43137"/>
                    </a:srgbClr>
                  </a:outerShdw>
                </a:effectLst>
                <a:latin typeface="Book Antiqua" pitchFamily="18" charset="0"/>
              </a:rPr>
              <a:t>Embrace forms of personal prayer that connect you to your particular area of service</a:t>
            </a:r>
          </a:p>
          <a:p>
            <a:pPr>
              <a:spcBef>
                <a:spcPts val="1200"/>
              </a:spcBef>
            </a:pPr>
            <a:r>
              <a:rPr lang="en-US" dirty="0" smtClean="0">
                <a:solidFill>
                  <a:srgbClr val="E1E5BB"/>
                </a:solidFill>
                <a:effectLst>
                  <a:outerShdw blurRad="38100" dist="38100" dir="2700000" algn="tl">
                    <a:srgbClr val="000000">
                      <a:alpha val="43137"/>
                    </a:srgbClr>
                  </a:outerShdw>
                </a:effectLst>
                <a:latin typeface="Book Antiqua" pitchFamily="18" charset="0"/>
              </a:rPr>
              <a:t>Receive ongoing formation in that ministry</a:t>
            </a:r>
          </a:p>
          <a:p>
            <a:pPr lvl="1">
              <a:spcBef>
                <a:spcPts val="1200"/>
              </a:spcBef>
            </a:pPr>
            <a:r>
              <a:rPr lang="en-US" dirty="0" smtClean="0">
                <a:solidFill>
                  <a:srgbClr val="E1E5BB"/>
                </a:solidFill>
                <a:effectLst>
                  <a:outerShdw blurRad="38100" dist="38100" dir="2700000" algn="tl">
                    <a:srgbClr val="000000">
                      <a:alpha val="43137"/>
                    </a:srgbClr>
                  </a:outerShdw>
                </a:effectLst>
                <a:latin typeface="Book Antiqua" pitchFamily="18" charset="0"/>
              </a:rPr>
              <a:t>Prayer</a:t>
            </a:r>
          </a:p>
          <a:p>
            <a:pPr lvl="1">
              <a:spcBef>
                <a:spcPts val="1200"/>
              </a:spcBef>
            </a:pPr>
            <a:r>
              <a:rPr lang="en-US" dirty="0" smtClean="0">
                <a:solidFill>
                  <a:srgbClr val="E1E5BB"/>
                </a:solidFill>
                <a:effectLst>
                  <a:outerShdw blurRad="38100" dist="38100" dir="2700000" algn="tl">
                    <a:srgbClr val="000000">
                      <a:alpha val="43137"/>
                    </a:srgbClr>
                  </a:outerShdw>
                </a:effectLst>
                <a:latin typeface="Book Antiqua" pitchFamily="18" charset="0"/>
              </a:rPr>
              <a:t>Study</a:t>
            </a:r>
          </a:p>
          <a:p>
            <a:pPr lvl="1">
              <a:spcBef>
                <a:spcPts val="1200"/>
              </a:spcBef>
            </a:pPr>
            <a:r>
              <a:rPr lang="en-US" dirty="0" smtClean="0">
                <a:solidFill>
                  <a:srgbClr val="E1E5BB"/>
                </a:solidFill>
                <a:effectLst>
                  <a:outerShdw blurRad="38100" dist="38100" dir="2700000" algn="tl">
                    <a:srgbClr val="000000">
                      <a:alpha val="43137"/>
                    </a:srgbClr>
                  </a:outerShdw>
                </a:effectLst>
                <a:latin typeface="Book Antiqua" pitchFamily="18" charset="0"/>
              </a:rPr>
              <a:t>Attendance at parish or diocesan periods of reflection </a:t>
            </a:r>
          </a:p>
        </p:txBody>
      </p:sp>
    </p:spTree>
    <p:extLst>
      <p:ext uri="{BB962C8B-B14F-4D97-AF65-F5344CB8AC3E}">
        <p14:creationId xmlns="" xmlns:p14="http://schemas.microsoft.com/office/powerpoint/2010/main" val="26184663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par>
                          <p:cTn id="33" fill="hold">
                            <p:stCondLst>
                              <p:cond delay="500"/>
                            </p:stCondLst>
                            <p:childTnLst>
                              <p:par>
                                <p:cTn id="34" presetID="3" presetClass="entr" presetSubtype="10" fill="hold" nodeType="afterEffect">
                                  <p:stCondLst>
                                    <p:cond delay="10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1000"/>
                                        <p:tgtEl>
                                          <p:spTgt spid="3">
                                            <p:txEl>
                                              <p:pRg st="6" end="6"/>
                                            </p:txEl>
                                          </p:spTgt>
                                        </p:tgtEl>
                                      </p:cBhvr>
                                    </p:animEffect>
                                  </p:childTnLst>
                                </p:cTn>
                              </p:par>
                            </p:childTnLst>
                          </p:cTn>
                        </p:par>
                        <p:par>
                          <p:cTn id="37" fill="hold">
                            <p:stCondLst>
                              <p:cond delay="2500"/>
                            </p:stCondLst>
                            <p:childTnLst>
                              <p:par>
                                <p:cTn id="38" presetID="3" presetClass="entr" presetSubtype="1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1000"/>
                                        <p:tgtEl>
                                          <p:spTgt spid="3">
                                            <p:txEl>
                                              <p:pRg st="7" end="7"/>
                                            </p:txEl>
                                          </p:spTgt>
                                        </p:tgtEl>
                                      </p:cBhvr>
                                    </p:animEffect>
                                  </p:childTnLst>
                                </p:cTn>
                              </p:par>
                            </p:childTnLst>
                          </p:cTn>
                        </p:par>
                        <p:par>
                          <p:cTn id="41" fill="hold">
                            <p:stCondLst>
                              <p:cond delay="3500"/>
                            </p:stCondLst>
                            <p:childTnLst>
                              <p:par>
                                <p:cTn id="42" presetID="3" presetClass="entr" presetSubtype="1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linds(horizontal)">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4572000"/>
          </a:xfrm>
        </p:spPr>
        <p:txBody>
          <a:bodyPr>
            <a:normAutofit/>
          </a:bodyPr>
          <a:lstStyle/>
          <a:p>
            <a:pPr marL="0" indent="0" algn="ctr">
              <a:spcBef>
                <a:spcPts val="0"/>
              </a:spcBef>
              <a:buNone/>
            </a:pPr>
            <a:endParaRPr lang="en-US" sz="3600" dirty="0" smtClean="0">
              <a:solidFill>
                <a:srgbClr val="FFFDE2"/>
              </a:solidFill>
              <a:effectLst>
                <a:outerShdw blurRad="38100" dist="38100" dir="2700000" algn="tl">
                  <a:srgbClr val="000000">
                    <a:alpha val="43137"/>
                  </a:srgbClr>
                </a:outerShdw>
              </a:effectLst>
            </a:endParaRPr>
          </a:p>
          <a:p>
            <a:pPr marL="0" indent="0" algn="ctr">
              <a:spcBef>
                <a:spcPts val="0"/>
              </a:spcBef>
              <a:buNone/>
            </a:pPr>
            <a:r>
              <a:rPr lang="en-US" sz="3600" dirty="0" smtClean="0">
                <a:solidFill>
                  <a:srgbClr val="E1E5BB"/>
                </a:solidFill>
                <a:effectLst>
                  <a:outerShdw blurRad="38100" dist="38100" dir="2700000" algn="tl">
                    <a:srgbClr val="000000">
                      <a:alpha val="43137"/>
                    </a:srgbClr>
                  </a:outerShdw>
                </a:effectLst>
                <a:latin typeface="Book Antiqua" pitchFamily="18" charset="0"/>
              </a:rPr>
              <a:t>Why have you agreed to serve </a:t>
            </a:r>
          </a:p>
          <a:p>
            <a:pPr marL="0" indent="0" algn="ctr">
              <a:spcBef>
                <a:spcPts val="0"/>
              </a:spcBef>
              <a:buNone/>
            </a:pPr>
            <a:r>
              <a:rPr lang="en-US" sz="3600" dirty="0" smtClean="0">
                <a:solidFill>
                  <a:srgbClr val="E1E5BB"/>
                </a:solidFill>
                <a:effectLst>
                  <a:outerShdw blurRad="38100" dist="38100" dir="2700000" algn="tl">
                    <a:srgbClr val="000000">
                      <a:alpha val="43137"/>
                    </a:srgbClr>
                  </a:outerShdw>
                </a:effectLst>
                <a:latin typeface="Book Antiqua" pitchFamily="18" charset="0"/>
              </a:rPr>
              <a:t>as a Minister </a:t>
            </a:r>
            <a:r>
              <a:rPr lang="en-US" sz="3600" dirty="0" smtClean="0">
                <a:solidFill>
                  <a:srgbClr val="E1E5BB"/>
                </a:solidFill>
                <a:effectLst>
                  <a:outerShdw blurRad="38100" dist="38100" dir="2700000" algn="tl">
                    <a:srgbClr val="000000">
                      <a:alpha val="43137"/>
                    </a:srgbClr>
                  </a:outerShdw>
                </a:effectLst>
                <a:latin typeface="Book Antiqua" pitchFamily="18" charset="0"/>
              </a:rPr>
              <a:t>of Liturgical Environment in </a:t>
            </a:r>
            <a:r>
              <a:rPr lang="en-US" sz="3600" dirty="0" smtClean="0">
                <a:solidFill>
                  <a:srgbClr val="E1E5BB"/>
                </a:solidFill>
                <a:effectLst>
                  <a:outerShdw blurRad="38100" dist="38100" dir="2700000" algn="tl">
                    <a:srgbClr val="000000">
                      <a:alpha val="43137"/>
                    </a:srgbClr>
                  </a:outerShdw>
                </a:effectLst>
                <a:latin typeface="Book Antiqua" pitchFamily="18" charset="0"/>
              </a:rPr>
              <a:t>your parish or community?</a:t>
            </a:r>
          </a:p>
        </p:txBody>
      </p:sp>
    </p:spTree>
    <p:extLst>
      <p:ext uri="{BB962C8B-B14F-4D97-AF65-F5344CB8AC3E}">
        <p14:creationId xmlns="" xmlns:p14="http://schemas.microsoft.com/office/powerpoint/2010/main" val="4115450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524000"/>
          </a:xfrm>
        </p:spPr>
        <p:txBody>
          <a:bodyPr>
            <a:normAutofit/>
          </a:bodyPr>
          <a:lstStyle/>
          <a:p>
            <a:r>
              <a:rPr lang="en-US" dirty="0" smtClean="0">
                <a:solidFill>
                  <a:srgbClr val="FFFFFF"/>
                </a:solidFill>
                <a:effectLst>
                  <a:outerShdw blurRad="38100" dist="38100" dir="2700000" algn="tl">
                    <a:srgbClr val="000000">
                      <a:alpha val="43137"/>
                    </a:srgbClr>
                  </a:outerShdw>
                </a:effectLst>
                <a:latin typeface="Cambria"/>
                <a:cs typeface="Cambria"/>
              </a:rPr>
              <a:t>Role of the Minister of </a:t>
            </a:r>
            <a:br>
              <a:rPr lang="en-US" dirty="0" smtClean="0">
                <a:solidFill>
                  <a:srgbClr val="FFFFFF"/>
                </a:solidFill>
                <a:effectLst>
                  <a:outerShdw blurRad="38100" dist="38100" dir="2700000" algn="tl">
                    <a:srgbClr val="000000">
                      <a:alpha val="43137"/>
                    </a:srgbClr>
                  </a:outerShdw>
                </a:effectLst>
                <a:latin typeface="Cambria"/>
                <a:cs typeface="Cambria"/>
              </a:rPr>
            </a:br>
            <a:r>
              <a:rPr lang="en-US" dirty="0" smtClean="0">
                <a:solidFill>
                  <a:srgbClr val="FFFFFF"/>
                </a:solidFill>
                <a:effectLst>
                  <a:outerShdw blurRad="38100" dist="38100" dir="2700000" algn="tl">
                    <a:srgbClr val="000000">
                      <a:alpha val="43137"/>
                    </a:srgbClr>
                  </a:outerShdw>
                </a:effectLst>
                <a:latin typeface="Cambria"/>
                <a:cs typeface="Cambria"/>
              </a:rPr>
              <a:t>Liturgical Environment</a:t>
            </a:r>
            <a:endParaRPr lang="en-US" dirty="0">
              <a:solidFill>
                <a:srgbClr val="FFFFFF"/>
              </a:solidFill>
              <a:effectLst>
                <a:outerShdw blurRad="38100" dist="38100" dir="2700000" algn="tl">
                  <a:srgbClr val="000000">
                    <a:alpha val="43137"/>
                  </a:srgbClr>
                </a:outerShdw>
              </a:effectLst>
              <a:latin typeface="Cambria"/>
              <a:cs typeface="Cambria"/>
            </a:endParaRPr>
          </a:p>
        </p:txBody>
      </p:sp>
      <p:pic>
        <p:nvPicPr>
          <p:cNvPr id="4" name="Content Placeholder 3" descr="lenten-vases-21.jpg"/>
          <p:cNvPicPr>
            <a:picLocks noGrp="1" noChangeAspect="1"/>
          </p:cNvPicPr>
          <p:nvPr>
            <p:ph idx="1"/>
          </p:nvPr>
        </p:nvPicPr>
        <p:blipFill>
          <a:blip r:embed="rId4" cstate="print">
            <a:extLst>
              <a:ext uri="{28A0092B-C50C-407E-A947-70E740481C1C}">
                <a14:useLocalDpi xmlns="" xmlns:a14="http://schemas.microsoft.com/office/drawing/2010/main" val="0"/>
              </a:ext>
            </a:extLst>
          </a:blip>
          <a:srcRect t="8598" b="8598"/>
          <a:stretch>
            <a:fillRect/>
          </a:stretch>
        </p:blipFill>
        <p:spPr>
          <a:xfrm>
            <a:off x="1447800" y="1066800"/>
            <a:ext cx="6234984"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8904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DE2"/>
                </a:solidFill>
                <a:effectLst>
                  <a:outerShdw blurRad="38100" dist="38100" dir="2700000" algn="tl">
                    <a:srgbClr val="000000">
                      <a:alpha val="43137"/>
                    </a:srgbClr>
                  </a:outerShdw>
                </a:effectLst>
              </a:rPr>
              <a:t>Role of the Minister </a:t>
            </a:r>
            <a:r>
              <a:rPr lang="en-US" dirty="0" smtClean="0">
                <a:solidFill>
                  <a:srgbClr val="FFFDE2"/>
                </a:solidFill>
                <a:effectLst>
                  <a:outerShdw blurRad="38100" dist="38100" dir="2700000" algn="tl">
                    <a:srgbClr val="000000">
                      <a:alpha val="43137"/>
                    </a:srgbClr>
                  </a:outerShdw>
                </a:effectLst>
              </a:rPr>
              <a:t>of </a:t>
            </a:r>
            <a:br>
              <a:rPr lang="en-US" dirty="0" smtClean="0">
                <a:solidFill>
                  <a:srgbClr val="FFFDE2"/>
                </a:solidFill>
                <a:effectLst>
                  <a:outerShdw blurRad="38100" dist="38100" dir="2700000" algn="tl">
                    <a:srgbClr val="000000">
                      <a:alpha val="43137"/>
                    </a:srgbClr>
                  </a:outerShdw>
                </a:effectLst>
              </a:rPr>
            </a:br>
            <a:r>
              <a:rPr lang="en-US" dirty="0" smtClean="0">
                <a:solidFill>
                  <a:srgbClr val="FFFDE2"/>
                </a:solidFill>
                <a:effectLst>
                  <a:outerShdw blurRad="38100" dist="38100" dir="2700000" algn="tl">
                    <a:srgbClr val="000000">
                      <a:alpha val="43137"/>
                    </a:srgbClr>
                  </a:outerShdw>
                </a:effectLst>
              </a:rPr>
              <a:t>Liturgical Environment</a:t>
            </a:r>
            <a:endParaRPr lang="en-US" dirty="0">
              <a:solidFill>
                <a:srgbClr val="FFFDE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8768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latin typeface="Book Antiqua" pitchFamily="18" charset="0"/>
              </a:rPr>
              <a:t>Particular Functions</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Decorating the worship space for seasons and Sundays</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Maintenance of environment and preparation for Sundays</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Evaluation of parish liturgical furnishings and materials</a:t>
            </a:r>
          </a:p>
          <a:p>
            <a:pPr marL="628650" lvl="1" indent="-457200">
              <a:spcBef>
                <a:spcPts val="1200"/>
              </a:spcBef>
              <a:buFont typeface="Wingdings" pitchFamily="2" charset="2"/>
              <a:buChar char="§"/>
            </a:pPr>
            <a:endParaRPr lang="en-US" sz="2800" dirty="0" smtClean="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 xmlns:p14="http://schemas.microsoft.com/office/powerpoint/2010/main" val="2955991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FFF"/>
                </a:solidFill>
                <a:effectLst>
                  <a:outerShdw blurRad="38100" dist="38100" dir="2700000" algn="tl">
                    <a:srgbClr val="000000">
                      <a:alpha val="43137"/>
                    </a:srgbClr>
                  </a:outerShdw>
                </a:effectLst>
              </a:rPr>
              <a:t>Role of the Minister of </a:t>
            </a:r>
            <a:br>
              <a:rPr lang="en-US" dirty="0" smtClean="0">
                <a:solidFill>
                  <a:srgbClr val="FFFFFF"/>
                </a:solidFill>
                <a:effectLst>
                  <a:outerShdw blurRad="38100" dist="38100" dir="2700000" algn="tl">
                    <a:srgbClr val="000000">
                      <a:alpha val="43137"/>
                    </a:srgbClr>
                  </a:outerShdw>
                </a:effectLst>
              </a:rPr>
            </a:br>
            <a:r>
              <a:rPr lang="en-US" dirty="0" smtClean="0">
                <a:solidFill>
                  <a:srgbClr val="FFFFFF"/>
                </a:solidFill>
                <a:effectLst>
                  <a:outerShdw blurRad="38100" dist="38100" dir="2700000" algn="tl">
                    <a:srgbClr val="000000">
                      <a:alpha val="43137"/>
                    </a:srgbClr>
                  </a:outerShdw>
                </a:effectLst>
              </a:rPr>
              <a:t>Liturgical Environment</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sz="3200" dirty="0" smtClean="0">
                <a:solidFill>
                  <a:srgbClr val="E1E5BB"/>
                </a:solidFill>
                <a:effectLst>
                  <a:outerShdw blurRad="38100" dist="38100" dir="2700000" algn="tl">
                    <a:srgbClr val="000000">
                      <a:alpha val="43137"/>
                    </a:srgbClr>
                  </a:outerShdw>
                </a:effectLst>
                <a:latin typeface="Book Antiqua" pitchFamily="18" charset="0"/>
              </a:rPr>
              <a:t>Basic requirements—necessary or be willing to develop</a:t>
            </a:r>
          </a:p>
          <a:p>
            <a:pPr lvl="2"/>
            <a:r>
              <a:rPr lang="en-US" sz="2800" dirty="0" smtClean="0">
                <a:solidFill>
                  <a:srgbClr val="E1E5BB"/>
                </a:solidFill>
                <a:effectLst>
                  <a:outerShdw blurRad="38100" dist="38100" dir="2700000" algn="tl">
                    <a:srgbClr val="000000">
                      <a:alpha val="43137"/>
                    </a:srgbClr>
                  </a:outerShdw>
                </a:effectLst>
                <a:latin typeface="Book Antiqua" pitchFamily="18" charset="0"/>
              </a:rPr>
              <a:t>Basic understanding of liturgy</a:t>
            </a:r>
          </a:p>
          <a:p>
            <a:pPr lvl="2"/>
            <a:r>
              <a:rPr lang="en-US" sz="2800" dirty="0" smtClean="0">
                <a:solidFill>
                  <a:srgbClr val="E1E5BB"/>
                </a:solidFill>
                <a:effectLst>
                  <a:outerShdw blurRad="38100" dist="38100" dir="2700000" algn="tl">
                    <a:srgbClr val="000000">
                      <a:alpha val="43137"/>
                    </a:srgbClr>
                  </a:outerShdw>
                </a:effectLst>
                <a:latin typeface="Book Antiqua" pitchFamily="18" charset="0"/>
              </a:rPr>
              <a:t>Creativity or other unique skills</a:t>
            </a:r>
          </a:p>
          <a:p>
            <a:pPr lvl="2"/>
            <a:r>
              <a:rPr lang="en-US" sz="2800" dirty="0" smtClean="0">
                <a:solidFill>
                  <a:srgbClr val="E1E5BB"/>
                </a:solidFill>
                <a:effectLst>
                  <a:outerShdw blurRad="38100" dist="38100" dir="2700000" algn="tl">
                    <a:srgbClr val="000000">
                      <a:alpha val="43137"/>
                    </a:srgbClr>
                  </a:outerShdw>
                </a:effectLst>
                <a:latin typeface="Book Antiqua" pitchFamily="18" charset="0"/>
              </a:rPr>
              <a:t>Ability to handle criticism</a:t>
            </a:r>
          </a:p>
          <a:p>
            <a:pPr lvl="2"/>
            <a:r>
              <a:rPr lang="en-US" sz="2800" dirty="0" smtClean="0">
                <a:solidFill>
                  <a:srgbClr val="E1E5BB"/>
                </a:solidFill>
                <a:effectLst>
                  <a:outerShdw blurRad="38100" dist="38100" dir="2700000" algn="tl">
                    <a:srgbClr val="000000">
                      <a:alpha val="43137"/>
                    </a:srgbClr>
                  </a:outerShdw>
                </a:effectLst>
                <a:latin typeface="Book Antiqua" pitchFamily="18" charset="0"/>
              </a:rPr>
              <a:t>Dedication and patience</a:t>
            </a:r>
            <a:endParaRPr lang="en-US" sz="2800" dirty="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DE2"/>
                </a:solidFill>
                <a:effectLst>
                  <a:outerShdw blurRad="38100" dist="38100" dir="2700000" algn="tl">
                    <a:srgbClr val="000000">
                      <a:alpha val="43137"/>
                    </a:srgbClr>
                  </a:outerShdw>
                </a:effectLst>
              </a:rPr>
              <a:t>Role of the Minister of </a:t>
            </a:r>
            <a:br>
              <a:rPr lang="en-US" dirty="0" smtClean="0">
                <a:solidFill>
                  <a:srgbClr val="FFFDE2"/>
                </a:solidFill>
                <a:effectLst>
                  <a:outerShdw blurRad="38100" dist="38100" dir="2700000" algn="tl">
                    <a:srgbClr val="000000">
                      <a:alpha val="43137"/>
                    </a:srgbClr>
                  </a:outerShdw>
                </a:effectLst>
              </a:rPr>
            </a:br>
            <a:r>
              <a:rPr lang="en-US" dirty="0" smtClean="0">
                <a:solidFill>
                  <a:srgbClr val="FFFDE2"/>
                </a:solidFill>
                <a:effectLst>
                  <a:outerShdw blurRad="38100" dist="38100" dir="2700000" algn="tl">
                    <a:srgbClr val="000000">
                      <a:alpha val="43137"/>
                    </a:srgbClr>
                  </a:outerShdw>
                </a:effectLst>
              </a:rPr>
              <a:t>Liturgical Environment</a:t>
            </a:r>
            <a:endParaRPr lang="en-US" dirty="0">
              <a:solidFill>
                <a:srgbClr val="FFFDE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latin typeface="Book Antiqua" pitchFamily="18" charset="0"/>
              </a:rPr>
              <a:t>Scripture Reflection: Psalm 84</a:t>
            </a:r>
          </a:p>
          <a:p>
            <a:pPr algn="ctr">
              <a:buNone/>
            </a:pPr>
            <a:endParaRPr lang="en-US" sz="1400" i="1" dirty="0" smtClean="0">
              <a:solidFill>
                <a:srgbClr val="E1E5BB"/>
              </a:solidFill>
              <a:effectLst>
                <a:outerShdw blurRad="38100" dist="38100" dir="2700000" algn="tl">
                  <a:srgbClr val="000000">
                    <a:alpha val="43137"/>
                  </a:srgbClr>
                </a:outerShdw>
              </a:effectLst>
              <a:latin typeface="Book Antiqua" pitchFamily="18" charset="0"/>
            </a:endParaRPr>
          </a:p>
          <a:p>
            <a:pPr algn="ctr">
              <a:buNone/>
            </a:pPr>
            <a:r>
              <a:rPr lang="en-US" sz="2400" i="1" dirty="0" smtClean="0">
                <a:solidFill>
                  <a:srgbClr val="E1E5BB"/>
                </a:solidFill>
                <a:effectLst>
                  <a:outerShdw blurRad="38100" dist="38100" dir="2700000" algn="tl">
                    <a:srgbClr val="000000">
                      <a:alpha val="43137"/>
                    </a:srgbClr>
                  </a:outerShdw>
                </a:effectLst>
                <a:latin typeface="Book Antiqua" pitchFamily="18" charset="0"/>
              </a:rPr>
              <a:t>How lovely your dwelling, O Lord of hosts!  </a:t>
            </a:r>
            <a:endParaRPr lang="en-US" sz="2400" dirty="0" smtClean="0">
              <a:solidFill>
                <a:srgbClr val="E1E5BB"/>
              </a:solidFill>
              <a:effectLst>
                <a:outerShdw blurRad="38100" dist="38100" dir="2700000" algn="tl">
                  <a:srgbClr val="000000">
                    <a:alpha val="43137"/>
                  </a:srgbClr>
                </a:outerShdw>
              </a:effectLst>
              <a:latin typeface="Book Antiqua" pitchFamily="18" charset="0"/>
            </a:endParaRPr>
          </a:p>
          <a:p>
            <a:pPr algn="ctr">
              <a:buNone/>
            </a:pPr>
            <a:r>
              <a:rPr lang="en-US" sz="2400" i="1" dirty="0" smtClean="0">
                <a:solidFill>
                  <a:srgbClr val="E1E5BB"/>
                </a:solidFill>
                <a:effectLst>
                  <a:outerShdw blurRad="38100" dist="38100" dir="2700000" algn="tl">
                    <a:srgbClr val="000000">
                      <a:alpha val="43137"/>
                    </a:srgbClr>
                  </a:outerShdw>
                </a:effectLst>
                <a:latin typeface="Book Antiqua" pitchFamily="18" charset="0"/>
              </a:rPr>
              <a:t>My soul yearns and pines for the courts of the Lord.  </a:t>
            </a:r>
            <a:endParaRPr lang="en-US" sz="2400" dirty="0" smtClean="0">
              <a:solidFill>
                <a:srgbClr val="E1E5BB"/>
              </a:solidFill>
              <a:effectLst>
                <a:outerShdw blurRad="38100" dist="38100" dir="2700000" algn="tl">
                  <a:srgbClr val="000000">
                    <a:alpha val="43137"/>
                  </a:srgbClr>
                </a:outerShdw>
              </a:effectLst>
              <a:latin typeface="Book Antiqua" pitchFamily="18" charset="0"/>
            </a:endParaRPr>
          </a:p>
          <a:p>
            <a:pPr algn="ctr">
              <a:buNone/>
            </a:pPr>
            <a:r>
              <a:rPr lang="en-US" sz="2400" i="1" dirty="0" smtClean="0">
                <a:solidFill>
                  <a:srgbClr val="E1E5BB"/>
                </a:solidFill>
                <a:effectLst>
                  <a:outerShdw blurRad="38100" dist="38100" dir="2700000" algn="tl">
                    <a:srgbClr val="000000">
                      <a:alpha val="43137"/>
                    </a:srgbClr>
                  </a:outerShdw>
                </a:effectLst>
                <a:latin typeface="Book Antiqua" pitchFamily="18" charset="0"/>
              </a:rPr>
              <a:t>My heart and flesh cry out for the living God.  </a:t>
            </a:r>
            <a:endParaRPr lang="en-US" sz="2400" dirty="0" smtClean="0">
              <a:solidFill>
                <a:srgbClr val="E1E5BB"/>
              </a:solidFill>
              <a:effectLst>
                <a:outerShdw blurRad="38100" dist="38100" dir="2700000" algn="tl">
                  <a:srgbClr val="000000">
                    <a:alpha val="43137"/>
                  </a:srgbClr>
                </a:outerShdw>
              </a:effectLst>
              <a:latin typeface="Book Antiqua" pitchFamily="18" charset="0"/>
            </a:endParaRPr>
          </a:p>
          <a:p>
            <a:pPr algn="ctr">
              <a:buNone/>
            </a:pPr>
            <a:r>
              <a:rPr lang="en-US" sz="2400" i="1" dirty="0" smtClean="0">
                <a:solidFill>
                  <a:srgbClr val="E1E5BB"/>
                </a:solidFill>
                <a:effectLst>
                  <a:outerShdw blurRad="38100" dist="38100" dir="2700000" algn="tl">
                    <a:srgbClr val="000000">
                      <a:alpha val="43137"/>
                    </a:srgbClr>
                  </a:outerShdw>
                </a:effectLst>
                <a:latin typeface="Book Antiqua" pitchFamily="18" charset="0"/>
              </a:rPr>
              <a:t>As the sparrow finds a home </a:t>
            </a:r>
            <a:endParaRPr lang="en-US" sz="2400" dirty="0" smtClean="0">
              <a:solidFill>
                <a:srgbClr val="E1E5BB"/>
              </a:solidFill>
              <a:effectLst>
                <a:outerShdw blurRad="38100" dist="38100" dir="2700000" algn="tl">
                  <a:srgbClr val="000000">
                    <a:alpha val="43137"/>
                  </a:srgbClr>
                </a:outerShdw>
              </a:effectLst>
              <a:latin typeface="Book Antiqua" pitchFamily="18" charset="0"/>
            </a:endParaRPr>
          </a:p>
          <a:p>
            <a:pPr algn="ctr">
              <a:buNone/>
            </a:pPr>
            <a:r>
              <a:rPr lang="en-US" sz="2400" i="1" dirty="0" smtClean="0">
                <a:solidFill>
                  <a:srgbClr val="E1E5BB"/>
                </a:solidFill>
                <a:effectLst>
                  <a:outerShdw blurRad="38100" dist="38100" dir="2700000" algn="tl">
                    <a:srgbClr val="000000">
                      <a:alpha val="43137"/>
                    </a:srgbClr>
                  </a:outerShdw>
                </a:effectLst>
                <a:latin typeface="Book Antiqua" pitchFamily="18" charset="0"/>
              </a:rPr>
              <a:t>and the swallow a nest to settle her young, </a:t>
            </a:r>
            <a:endParaRPr lang="en-US" sz="2400" dirty="0" smtClean="0">
              <a:solidFill>
                <a:srgbClr val="E1E5BB"/>
              </a:solidFill>
              <a:effectLst>
                <a:outerShdw blurRad="38100" dist="38100" dir="2700000" algn="tl">
                  <a:srgbClr val="000000">
                    <a:alpha val="43137"/>
                  </a:srgbClr>
                </a:outerShdw>
              </a:effectLst>
              <a:latin typeface="Book Antiqua" pitchFamily="18" charset="0"/>
            </a:endParaRPr>
          </a:p>
          <a:p>
            <a:pPr algn="ctr">
              <a:buNone/>
            </a:pPr>
            <a:r>
              <a:rPr lang="en-US" sz="2400" i="1" dirty="0" smtClean="0">
                <a:solidFill>
                  <a:srgbClr val="E1E5BB"/>
                </a:solidFill>
                <a:effectLst>
                  <a:outerShdw blurRad="38100" dist="38100" dir="2700000" algn="tl">
                    <a:srgbClr val="000000">
                      <a:alpha val="43137"/>
                    </a:srgbClr>
                  </a:outerShdw>
                </a:effectLst>
                <a:latin typeface="Book Antiqua" pitchFamily="18" charset="0"/>
              </a:rPr>
              <a:t>My home is by your altars, </a:t>
            </a:r>
            <a:endParaRPr lang="en-US" sz="2400" dirty="0" smtClean="0">
              <a:solidFill>
                <a:srgbClr val="E1E5BB"/>
              </a:solidFill>
              <a:effectLst>
                <a:outerShdw blurRad="38100" dist="38100" dir="2700000" algn="tl">
                  <a:srgbClr val="000000">
                    <a:alpha val="43137"/>
                  </a:srgbClr>
                </a:outerShdw>
              </a:effectLst>
              <a:latin typeface="Book Antiqua" pitchFamily="18" charset="0"/>
            </a:endParaRPr>
          </a:p>
          <a:p>
            <a:pPr algn="ctr">
              <a:buNone/>
            </a:pPr>
            <a:r>
              <a:rPr lang="en-US" sz="2400" i="1" dirty="0" smtClean="0">
                <a:solidFill>
                  <a:srgbClr val="E1E5BB"/>
                </a:solidFill>
                <a:effectLst>
                  <a:outerShdw blurRad="38100" dist="38100" dir="2700000" algn="tl">
                    <a:srgbClr val="000000">
                      <a:alpha val="43137"/>
                    </a:srgbClr>
                  </a:outerShdw>
                </a:effectLst>
                <a:latin typeface="Book Antiqua" pitchFamily="18" charset="0"/>
              </a:rPr>
              <a:t>Lord of hosts, my king and my God!  </a:t>
            </a:r>
            <a:endParaRPr lang="en-US" sz="2400" dirty="0" smtClean="0">
              <a:solidFill>
                <a:srgbClr val="E1E5BB"/>
              </a:solidFill>
              <a:effectLst>
                <a:outerShdw blurRad="38100" dist="38100" dir="2700000" algn="tl">
                  <a:srgbClr val="000000">
                    <a:alpha val="43137"/>
                  </a:srgbClr>
                </a:outerShdw>
              </a:effectLst>
              <a:latin typeface="Book Antiqua" pitchFamily="18" charset="0"/>
            </a:endParaRPr>
          </a:p>
          <a:p>
            <a:pPr algn="ctr">
              <a:buNone/>
            </a:pPr>
            <a:r>
              <a:rPr lang="en-US" sz="2400" i="1" dirty="0" smtClean="0">
                <a:solidFill>
                  <a:srgbClr val="E1E5BB"/>
                </a:solidFill>
                <a:effectLst>
                  <a:outerShdw blurRad="38100" dist="38100" dir="2700000" algn="tl">
                    <a:srgbClr val="000000">
                      <a:alpha val="43137"/>
                    </a:srgbClr>
                  </a:outerShdw>
                </a:effectLst>
                <a:latin typeface="Book Antiqua" pitchFamily="18" charset="0"/>
              </a:rPr>
              <a:t>Blessed are those who dwell in your house!  </a:t>
            </a:r>
            <a:endParaRPr lang="en-US" sz="2400" dirty="0" smtClean="0">
              <a:solidFill>
                <a:srgbClr val="E1E5BB"/>
              </a:solidFill>
              <a:effectLst>
                <a:outerShdw blurRad="38100" dist="38100" dir="2700000" algn="tl">
                  <a:srgbClr val="000000">
                    <a:alpha val="43137"/>
                  </a:srgbClr>
                </a:outerShdw>
              </a:effectLst>
              <a:latin typeface="Book Antiqua" pitchFamily="18" charset="0"/>
            </a:endParaRPr>
          </a:p>
          <a:p>
            <a:pPr algn="ctr">
              <a:buNone/>
            </a:pPr>
            <a:r>
              <a:rPr lang="en-US" sz="2400" i="1" dirty="0" smtClean="0">
                <a:solidFill>
                  <a:srgbClr val="E1E5BB"/>
                </a:solidFill>
                <a:effectLst>
                  <a:outerShdw blurRad="38100" dist="38100" dir="2700000" algn="tl">
                    <a:srgbClr val="000000">
                      <a:alpha val="43137"/>
                    </a:srgbClr>
                  </a:outerShdw>
                </a:effectLst>
                <a:latin typeface="Book Antiqua" pitchFamily="18" charset="0"/>
              </a:rPr>
              <a:t>They never cease to praise you.   </a:t>
            </a:r>
            <a:r>
              <a:rPr lang="en-US" sz="2400" dirty="0" smtClean="0">
                <a:solidFill>
                  <a:srgbClr val="E1E5BB"/>
                </a:solidFill>
                <a:effectLst>
                  <a:outerShdw blurRad="38100" dist="38100" dir="2700000" algn="tl">
                    <a:srgbClr val="000000">
                      <a:alpha val="43137"/>
                    </a:srgbClr>
                  </a:outerShdw>
                </a:effectLst>
                <a:latin typeface="Book Antiqua" pitchFamily="18" charset="0"/>
              </a:rPr>
              <a:t>(Ps. 84: 2-5)</a:t>
            </a:r>
          </a:p>
          <a:p>
            <a:pPr lvl="2"/>
            <a:endParaRPr lang="en-US" sz="2000" dirty="0" smtClean="0">
              <a:solidFill>
                <a:srgbClr val="E1E5BB"/>
              </a:solidFill>
              <a:effectLst>
                <a:outerShdw blurRad="38100" dist="38100" dir="2700000" algn="tl">
                  <a:srgbClr val="000000">
                    <a:alpha val="43137"/>
                  </a:srgbClr>
                </a:outerShdw>
              </a:effectLst>
              <a:latin typeface="Book Antiqua" pitchFamily="18" charset="0"/>
            </a:endParaRPr>
          </a:p>
          <a:p>
            <a:pPr marL="628650" lvl="1" indent="-457200">
              <a:spcBef>
                <a:spcPts val="1200"/>
              </a:spcBef>
              <a:buFont typeface="Wingdings" pitchFamily="2" charset="2"/>
              <a:buChar char="§"/>
            </a:pPr>
            <a:endParaRPr lang="en-US" sz="2000" dirty="0" smtClean="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 xmlns:p14="http://schemas.microsoft.com/office/powerpoint/2010/main" val="2955991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par>
                          <p:cTn id="33" fill="hold">
                            <p:stCondLst>
                              <p:cond delay="12000"/>
                            </p:stCondLst>
                            <p:childTnLst>
                              <p:par>
                                <p:cTn id="34" presetID="10"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000"/>
                                        <p:tgtEl>
                                          <p:spTgt spid="3">
                                            <p:txEl>
                                              <p:pRg st="8" end="8"/>
                                            </p:txEl>
                                          </p:spTgt>
                                        </p:tgtEl>
                                      </p:cBhvr>
                                    </p:animEffect>
                                  </p:childTnLst>
                                </p:cTn>
                              </p:par>
                            </p:childTnLst>
                          </p:cTn>
                        </p:par>
                        <p:par>
                          <p:cTn id="37" fill="hold">
                            <p:stCondLst>
                              <p:cond delay="14000"/>
                            </p:stCondLst>
                            <p:childTnLst>
                              <p:par>
                                <p:cTn id="38" presetID="10" presetClass="entr" presetSubtype="0"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childTnLst>
                          </p:cTn>
                        </p:par>
                        <p:par>
                          <p:cTn id="41" fill="hold">
                            <p:stCondLst>
                              <p:cond delay="16000"/>
                            </p:stCondLst>
                            <p:childTnLst>
                              <p:par>
                                <p:cTn id="42" presetID="10" presetClass="entr" presetSubtype="0" fill="hold"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DE2"/>
                </a:solidFill>
                <a:effectLst>
                  <a:outerShdw blurRad="38100" dist="38100" dir="2700000" algn="tl">
                    <a:srgbClr val="000000">
                      <a:alpha val="43137"/>
                    </a:srgbClr>
                  </a:outerShdw>
                </a:effectLst>
              </a:rPr>
              <a:t>Role of the Minister of </a:t>
            </a:r>
            <a:br>
              <a:rPr lang="en-US" dirty="0" smtClean="0">
                <a:solidFill>
                  <a:srgbClr val="FFFDE2"/>
                </a:solidFill>
                <a:effectLst>
                  <a:outerShdw blurRad="38100" dist="38100" dir="2700000" algn="tl">
                    <a:srgbClr val="000000">
                      <a:alpha val="43137"/>
                    </a:srgbClr>
                  </a:outerShdw>
                </a:effectLst>
              </a:rPr>
            </a:br>
            <a:r>
              <a:rPr lang="en-US" dirty="0" smtClean="0">
                <a:solidFill>
                  <a:srgbClr val="FFFDE2"/>
                </a:solidFill>
                <a:effectLst>
                  <a:outerShdw blurRad="38100" dist="38100" dir="2700000" algn="tl">
                    <a:srgbClr val="000000">
                      <a:alpha val="43137"/>
                    </a:srgbClr>
                  </a:outerShdw>
                </a:effectLst>
              </a:rPr>
              <a:t>Liturgical Environment</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Serving the Community’s worship</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Behind the scenes work</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Creating an environment that helps raise hearts and minds to God</a:t>
            </a:r>
          </a:p>
          <a:p>
            <a:pPr lvl="3"/>
            <a:r>
              <a:rPr lang="en-US" dirty="0" smtClean="0">
                <a:solidFill>
                  <a:srgbClr val="E1E5BB"/>
                </a:solidFill>
                <a:effectLst>
                  <a:outerShdw blurRad="38100" dist="38100" dir="2700000" algn="tl">
                    <a:srgbClr val="000000">
                      <a:alpha val="43137"/>
                    </a:srgbClr>
                  </a:outerShdw>
                </a:effectLst>
              </a:rPr>
              <a:t>“They are dedicated to advancing the God’s praise and glory to the degree that they center on the single aim of turning the human spirit devoutly toward God” (CSL 122</a:t>
            </a:r>
            <a:r>
              <a:rPr lang="en-US" dirty="0" smtClean="0">
                <a:solidFill>
                  <a:srgbClr val="E1E5BB"/>
                </a:solidFill>
                <a:effectLst>
                  <a:outerShdw blurRad="38100" dist="38100" dir="2700000" algn="tl">
                    <a:srgbClr val="000000">
                      <a:alpha val="43137"/>
                    </a:srgbClr>
                  </a:outerShdw>
                </a:effectLst>
              </a:rPr>
              <a:t>)</a:t>
            </a:r>
          </a:p>
          <a:p>
            <a:pPr lvl="2">
              <a:buNone/>
            </a:pPr>
            <a:endParaRPr lang="en-US" dirty="0" smtClean="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Outline</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latin typeface="Book Antiqua" pitchFamily="18" charset="0"/>
              </a:rPr>
              <a:t>PART I</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latin typeface="Book Antiqua" pitchFamily="18" charset="0"/>
              </a:rPr>
              <a:t>Understanding of Ministry</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latin typeface="Book Antiqua" pitchFamily="18" charset="0"/>
              </a:rPr>
              <a:t>Role of the Minister of </a:t>
            </a:r>
            <a:r>
              <a:rPr lang="en-US" sz="3200" dirty="0" smtClean="0">
                <a:solidFill>
                  <a:srgbClr val="E1E5BB"/>
                </a:solidFill>
                <a:effectLst>
                  <a:outerShdw blurRad="38100" dist="38100" dir="2700000" algn="tl">
                    <a:srgbClr val="000000">
                      <a:alpha val="43137"/>
                    </a:srgbClr>
                  </a:outerShdw>
                </a:effectLst>
                <a:latin typeface="Book Antiqua" pitchFamily="18" charset="0"/>
              </a:rPr>
              <a:t>Liturgical Environment </a:t>
            </a:r>
            <a:endParaRPr lang="en-US" sz="3200" dirty="0" smtClean="0">
              <a:solidFill>
                <a:srgbClr val="E1E5BB"/>
              </a:solidFill>
              <a:effectLst>
                <a:outerShdw blurRad="38100" dist="38100" dir="2700000" algn="tl">
                  <a:srgbClr val="000000">
                    <a:alpha val="43137"/>
                  </a:srgbClr>
                </a:outerShdw>
              </a:effectLst>
              <a:latin typeface="Book Antiqua" pitchFamily="18" charset="0"/>
            </a:endParaRPr>
          </a:p>
          <a:p>
            <a:pPr marL="1543050" lvl="4" indent="-457200">
              <a:spcBef>
                <a:spcPts val="1200"/>
              </a:spcBef>
              <a:buFont typeface="Courier New" pitchFamily="49" charset="0"/>
              <a:buChar char="o"/>
            </a:pPr>
            <a:r>
              <a:rPr lang="en-US" sz="2400" dirty="0" smtClean="0">
                <a:solidFill>
                  <a:srgbClr val="E1E5BB"/>
                </a:solidFill>
                <a:effectLst>
                  <a:outerShdw blurRad="38100" dist="38100" dir="2700000" algn="tl">
                    <a:srgbClr val="000000">
                      <a:alpha val="43137"/>
                    </a:srgbClr>
                  </a:outerShdw>
                </a:effectLst>
                <a:latin typeface="Book Antiqua" pitchFamily="18" charset="0"/>
              </a:rPr>
              <a:t>Particular Functions of the Ministry</a:t>
            </a:r>
          </a:p>
          <a:p>
            <a:pPr marL="1543050" lvl="4" indent="-457200">
              <a:spcBef>
                <a:spcPts val="1200"/>
              </a:spcBef>
              <a:buFont typeface="Courier New" pitchFamily="49" charset="0"/>
              <a:buChar char="o"/>
            </a:pPr>
            <a:r>
              <a:rPr lang="en-US" sz="2400" dirty="0" smtClean="0">
                <a:solidFill>
                  <a:srgbClr val="E1E5BB"/>
                </a:solidFill>
                <a:effectLst>
                  <a:outerShdw blurRad="38100" dist="38100" dir="2700000" algn="tl">
                    <a:srgbClr val="000000">
                      <a:alpha val="43137"/>
                    </a:srgbClr>
                  </a:outerShdw>
                </a:effectLst>
                <a:latin typeface="Book Antiqua" pitchFamily="18" charset="0"/>
              </a:rPr>
              <a:t>Theology &amp; Spirituality </a:t>
            </a:r>
          </a:p>
          <a:p>
            <a:pPr marL="1543050" lvl="4" indent="-457200">
              <a:spcBef>
                <a:spcPts val="1200"/>
              </a:spcBef>
              <a:buFont typeface="Courier New" pitchFamily="49" charset="0"/>
              <a:buChar char="o"/>
            </a:pPr>
            <a:r>
              <a:rPr lang="en-US" sz="2400" dirty="0" smtClean="0">
                <a:solidFill>
                  <a:srgbClr val="E1E5BB"/>
                </a:solidFill>
                <a:effectLst>
                  <a:outerShdw blurRad="38100" dist="38100" dir="2700000" algn="tl">
                    <a:srgbClr val="000000">
                      <a:alpha val="43137"/>
                    </a:srgbClr>
                  </a:outerShdw>
                </a:effectLst>
                <a:latin typeface="Book Antiqua" pitchFamily="18" charset="0"/>
              </a:rPr>
              <a:t>History of the Ministry</a:t>
            </a:r>
          </a:p>
          <a:p>
            <a:pPr marL="1085850" lvl="3"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latin typeface="Book Antiqua" pitchFamily="18" charset="0"/>
              </a:rPr>
              <a:t>Requirements of the Ministry</a:t>
            </a:r>
          </a:p>
          <a:p>
            <a:pPr marL="628650" lvl="1" indent="-457200"/>
            <a:endParaRPr lang="en-US" dirty="0">
              <a:solidFill>
                <a:srgbClr val="E1E5BB"/>
              </a:solidFill>
              <a:latin typeface="Book Antiqu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DE2"/>
                </a:solidFill>
                <a:effectLst>
                  <a:outerShdw blurRad="38100" dist="38100" dir="2700000" algn="tl">
                    <a:srgbClr val="000000">
                      <a:alpha val="43137"/>
                    </a:srgbClr>
                  </a:outerShdw>
                </a:effectLst>
              </a:rPr>
              <a:t>Role of the Minister of </a:t>
            </a:r>
            <a:br>
              <a:rPr lang="en-US" dirty="0" smtClean="0">
                <a:solidFill>
                  <a:srgbClr val="FFFDE2"/>
                </a:solidFill>
                <a:effectLst>
                  <a:outerShdw blurRad="38100" dist="38100" dir="2700000" algn="tl">
                    <a:srgbClr val="000000">
                      <a:alpha val="43137"/>
                    </a:srgbClr>
                  </a:outerShdw>
                </a:effectLst>
              </a:rPr>
            </a:br>
            <a:r>
              <a:rPr lang="en-US" dirty="0" smtClean="0">
                <a:solidFill>
                  <a:srgbClr val="FFFDE2"/>
                </a:solidFill>
                <a:effectLst>
                  <a:outerShdw blurRad="38100" dist="38100" dir="2700000" algn="tl">
                    <a:srgbClr val="000000">
                      <a:alpha val="43137"/>
                    </a:srgbClr>
                  </a:outerShdw>
                </a:effectLst>
              </a:rPr>
              <a:t>Liturgical Environment</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Serving the Community’s worship</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Behind the scenes work</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Creating an environment that helps raise hearts and minds to God</a:t>
            </a:r>
          </a:p>
          <a:p>
            <a:pPr lvl="3"/>
            <a:r>
              <a:rPr lang="en-US" dirty="0" smtClean="0">
                <a:solidFill>
                  <a:srgbClr val="E1E5BB"/>
                </a:solidFill>
                <a:effectLst>
                  <a:outerShdw blurRad="38100" dist="38100" dir="2700000" algn="tl">
                    <a:srgbClr val="000000">
                      <a:alpha val="43137"/>
                    </a:srgbClr>
                  </a:outerShdw>
                </a:effectLst>
              </a:rPr>
              <a:t>“They are dedicated to advancing the God’s praise and glory to the degree that they center on the single aim of turning the human spirit devoutly toward God” (CSL 122)</a:t>
            </a: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Honoring what is sacred in the church and liturgy</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Expressing the faith of the </a:t>
            </a:r>
            <a:r>
              <a:rPr lang="en-US" dirty="0" smtClean="0">
                <a:solidFill>
                  <a:srgbClr val="E1E5BB"/>
                </a:solidFill>
                <a:effectLst>
                  <a:outerShdw blurRad="38100" dist="38100" dir="2700000" algn="tl">
                    <a:srgbClr val="000000">
                      <a:alpha val="43137"/>
                    </a:srgbClr>
                  </a:outerShdw>
                </a:effectLst>
                <a:latin typeface="Book Antiqua" pitchFamily="18" charset="0"/>
              </a:rPr>
              <a:t>community</a:t>
            </a:r>
          </a:p>
          <a:p>
            <a:pPr lvl="2"/>
            <a:r>
              <a:rPr lang="en-US" i="1" dirty="0" err="1" smtClean="0">
                <a:solidFill>
                  <a:srgbClr val="E1E5BB"/>
                </a:solidFill>
                <a:effectLst>
                  <a:outerShdw blurRad="38100" dist="38100" dir="2700000" algn="tl">
                    <a:srgbClr val="000000">
                      <a:alpha val="43137"/>
                    </a:srgbClr>
                  </a:outerShdw>
                </a:effectLst>
                <a:latin typeface="Book Antiqua" pitchFamily="18" charset="0"/>
              </a:rPr>
              <a:t>Lex</a:t>
            </a:r>
            <a:r>
              <a:rPr lang="en-US" i="1" dirty="0" smtClean="0">
                <a:solidFill>
                  <a:srgbClr val="E1E5BB"/>
                </a:solidFill>
                <a:effectLst>
                  <a:outerShdw blurRad="38100" dist="38100" dir="2700000" algn="tl">
                    <a:srgbClr val="000000">
                      <a:alpha val="43137"/>
                    </a:srgbClr>
                  </a:outerShdw>
                </a:effectLst>
                <a:latin typeface="Book Antiqua" pitchFamily="18" charset="0"/>
              </a:rPr>
              <a:t> </a:t>
            </a:r>
            <a:r>
              <a:rPr lang="en-US" i="1" dirty="0" err="1" smtClean="0">
                <a:solidFill>
                  <a:srgbClr val="E1E5BB"/>
                </a:solidFill>
                <a:effectLst>
                  <a:outerShdw blurRad="38100" dist="38100" dir="2700000" algn="tl">
                    <a:srgbClr val="000000">
                      <a:alpha val="43137"/>
                    </a:srgbClr>
                  </a:outerShdw>
                </a:effectLst>
                <a:latin typeface="Book Antiqua" pitchFamily="18" charset="0"/>
              </a:rPr>
              <a:t>orandi</a:t>
            </a:r>
            <a:r>
              <a:rPr lang="en-US" i="1" dirty="0" smtClean="0">
                <a:solidFill>
                  <a:srgbClr val="E1E5BB"/>
                </a:solidFill>
                <a:effectLst>
                  <a:outerShdw blurRad="38100" dist="38100" dir="2700000" algn="tl">
                    <a:srgbClr val="000000">
                      <a:alpha val="43137"/>
                    </a:srgbClr>
                  </a:outerShdw>
                </a:effectLst>
                <a:latin typeface="Book Antiqua" pitchFamily="18" charset="0"/>
              </a:rPr>
              <a:t>, </a:t>
            </a:r>
            <a:r>
              <a:rPr lang="en-US" i="1" dirty="0" err="1" smtClean="0">
                <a:solidFill>
                  <a:srgbClr val="E1E5BB"/>
                </a:solidFill>
                <a:effectLst>
                  <a:outerShdw blurRad="38100" dist="38100" dir="2700000" algn="tl">
                    <a:srgbClr val="000000">
                      <a:alpha val="43137"/>
                    </a:srgbClr>
                  </a:outerShdw>
                </a:effectLst>
                <a:latin typeface="Book Antiqua" pitchFamily="18" charset="0"/>
              </a:rPr>
              <a:t>lex</a:t>
            </a:r>
            <a:r>
              <a:rPr lang="en-US" i="1" dirty="0" smtClean="0">
                <a:solidFill>
                  <a:srgbClr val="E1E5BB"/>
                </a:solidFill>
                <a:effectLst>
                  <a:outerShdw blurRad="38100" dist="38100" dir="2700000" algn="tl">
                    <a:srgbClr val="000000">
                      <a:alpha val="43137"/>
                    </a:srgbClr>
                  </a:outerShdw>
                </a:effectLst>
                <a:latin typeface="Book Antiqua" pitchFamily="18" charset="0"/>
              </a:rPr>
              <a:t> </a:t>
            </a:r>
            <a:r>
              <a:rPr lang="en-US" i="1" dirty="0" err="1" smtClean="0">
                <a:solidFill>
                  <a:srgbClr val="E1E5BB"/>
                </a:solidFill>
                <a:effectLst>
                  <a:outerShdw blurRad="38100" dist="38100" dir="2700000" algn="tl">
                    <a:srgbClr val="000000">
                      <a:alpha val="43137"/>
                    </a:srgbClr>
                  </a:outerShdw>
                </a:effectLst>
                <a:latin typeface="Book Antiqua" pitchFamily="18" charset="0"/>
              </a:rPr>
              <a:t>credendi</a:t>
            </a:r>
            <a:r>
              <a:rPr lang="en-US" i="1" dirty="0" smtClean="0">
                <a:solidFill>
                  <a:srgbClr val="E1E5BB"/>
                </a:solidFill>
                <a:effectLst>
                  <a:outerShdw blurRad="38100" dist="38100" dir="2700000" algn="tl">
                    <a:srgbClr val="000000">
                      <a:alpha val="43137"/>
                    </a:srgbClr>
                  </a:outerShdw>
                </a:effectLst>
                <a:latin typeface="Book Antiqua" pitchFamily="18" charset="0"/>
              </a:rPr>
              <a:t>--</a:t>
            </a:r>
            <a:r>
              <a:rPr lang="en-US" dirty="0" smtClean="0">
                <a:solidFill>
                  <a:srgbClr val="E1E5BB"/>
                </a:solidFill>
                <a:effectLst>
                  <a:outerShdw blurRad="38100" dist="38100" dir="2700000" algn="tl">
                    <a:srgbClr val="000000">
                      <a:alpha val="43137"/>
                    </a:srgbClr>
                  </a:outerShdw>
                </a:effectLst>
                <a:latin typeface="Book Antiqua" pitchFamily="18" charset="0"/>
              </a:rPr>
              <a:t>the law of prayer establishing our law of belief</a:t>
            </a:r>
            <a:endParaRPr lang="en-US" i="1" dirty="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DE2"/>
                </a:solidFill>
                <a:effectLst>
                  <a:outerShdw blurRad="38100" dist="38100" dir="2700000" algn="tl">
                    <a:srgbClr val="000000">
                      <a:alpha val="43137"/>
                    </a:srgbClr>
                  </a:outerShdw>
                </a:effectLst>
              </a:rPr>
              <a:t>Role of the Minister of </a:t>
            </a:r>
            <a:br>
              <a:rPr lang="en-US" dirty="0" smtClean="0">
                <a:solidFill>
                  <a:srgbClr val="FFFDE2"/>
                </a:solidFill>
                <a:effectLst>
                  <a:outerShdw blurRad="38100" dist="38100" dir="2700000" algn="tl">
                    <a:srgbClr val="000000">
                      <a:alpha val="43137"/>
                    </a:srgbClr>
                  </a:outerShdw>
                </a:effectLst>
              </a:rPr>
            </a:br>
            <a:r>
              <a:rPr lang="en-US" dirty="0" smtClean="0">
                <a:solidFill>
                  <a:srgbClr val="FFFDE2"/>
                </a:solidFill>
                <a:effectLst>
                  <a:outerShdw blurRad="38100" dist="38100" dir="2700000" algn="tl">
                    <a:srgbClr val="000000">
                      <a:alpha val="43137"/>
                    </a:srgbClr>
                  </a:outerShdw>
                </a:effectLst>
              </a:rPr>
              <a:t>Liturgical Environment</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8768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latin typeface="Book Antiqua" pitchFamily="18" charset="0"/>
              </a:rPr>
              <a:t>Catholics are sacramental people</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Visible signs convey a deeper reality </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Using creation and creativity to express our praise for God and to express our faith</a:t>
            </a:r>
            <a:endParaRPr lang="en-US" dirty="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4572000"/>
          </a:xfrm>
        </p:spPr>
        <p:txBody>
          <a:bodyPr>
            <a:normAutofit/>
          </a:bodyPr>
          <a:lstStyle/>
          <a:p>
            <a:pPr marL="0" indent="0" algn="ctr">
              <a:buNone/>
            </a:pPr>
            <a:r>
              <a:rPr lang="en-US" dirty="0" smtClean="0">
                <a:solidFill>
                  <a:srgbClr val="E1E5BB"/>
                </a:solidFill>
                <a:effectLst>
                  <a:outerShdw blurRad="38100" dist="38100" dir="2700000" algn="tl">
                    <a:srgbClr val="000000">
                      <a:alpha val="43137"/>
                    </a:srgbClr>
                  </a:outerShdw>
                </a:effectLst>
              </a:rPr>
              <a:t>When has a liturgical environment               of a church ever moved you?</a:t>
            </a:r>
          </a:p>
          <a:p>
            <a:pPr marL="0" indent="0" algn="ctr">
              <a:buNone/>
            </a:pPr>
            <a:r>
              <a:rPr lang="en-US" dirty="0" smtClean="0">
                <a:solidFill>
                  <a:srgbClr val="E1E5BB"/>
                </a:solidFill>
                <a:effectLst>
                  <a:outerShdw blurRad="38100" dist="38100" dir="2700000" algn="tl">
                    <a:srgbClr val="000000">
                      <a:alpha val="43137"/>
                    </a:srgbClr>
                  </a:outerShdw>
                </a:effectLst>
              </a:rPr>
              <a:t>Did it express something?  </a:t>
            </a:r>
          </a:p>
          <a:p>
            <a:pPr marL="0" indent="0" algn="ctr">
              <a:buNone/>
            </a:pPr>
            <a:r>
              <a:rPr lang="en-US" dirty="0" smtClean="0">
                <a:solidFill>
                  <a:srgbClr val="E1E5BB"/>
                </a:solidFill>
                <a:effectLst>
                  <a:outerShdw blurRad="38100" dist="38100" dir="2700000" algn="tl">
                    <a:srgbClr val="000000">
                      <a:alpha val="43137"/>
                    </a:srgbClr>
                  </a:outerShdw>
                </a:effectLst>
              </a:rPr>
              <a:t>Did it lead you to the sacred mysteries        of the season being celebrated? </a:t>
            </a:r>
            <a:endParaRPr lang="en-US"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15450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DE2"/>
                </a:solidFill>
                <a:effectLst>
                  <a:outerShdw blurRad="38100" dist="38100" dir="2700000" algn="tl">
                    <a:srgbClr val="000000">
                      <a:alpha val="43137"/>
                    </a:srgbClr>
                  </a:outerShdw>
                </a:effectLst>
              </a:rPr>
              <a:t>Role of the Minister of </a:t>
            </a:r>
            <a:br>
              <a:rPr lang="en-US" dirty="0" smtClean="0">
                <a:solidFill>
                  <a:srgbClr val="FFFDE2"/>
                </a:solidFill>
                <a:effectLst>
                  <a:outerShdw blurRad="38100" dist="38100" dir="2700000" algn="tl">
                    <a:srgbClr val="000000">
                      <a:alpha val="43137"/>
                    </a:srgbClr>
                  </a:outerShdw>
                </a:effectLst>
              </a:rPr>
            </a:br>
            <a:r>
              <a:rPr lang="en-US" dirty="0" smtClean="0">
                <a:solidFill>
                  <a:srgbClr val="FFFDE2"/>
                </a:solidFill>
                <a:effectLst>
                  <a:outerShdw blurRad="38100" dist="38100" dir="2700000" algn="tl">
                    <a:srgbClr val="000000">
                      <a:alpha val="43137"/>
                    </a:srgbClr>
                  </a:outerShdw>
                </a:effectLst>
              </a:rPr>
              <a:t>Liturgical Environment</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8006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latin typeface="Book Antiqua" pitchFamily="18" charset="0"/>
              </a:rPr>
              <a:t>History of Art and Environment</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Early Christianity</a:t>
            </a:r>
          </a:p>
          <a:p>
            <a:pPr lvl="3"/>
            <a:r>
              <a:rPr lang="en-US" dirty="0" smtClean="0">
                <a:solidFill>
                  <a:srgbClr val="E1E5BB"/>
                </a:solidFill>
                <a:effectLst>
                  <a:outerShdw blurRad="38100" dist="38100" dir="2700000" algn="tl">
                    <a:srgbClr val="000000">
                      <a:alpha val="43137"/>
                    </a:srgbClr>
                  </a:outerShdw>
                </a:effectLst>
                <a:latin typeface="Book Antiqua" pitchFamily="18" charset="0"/>
              </a:rPr>
              <a:t>Decorated </a:t>
            </a:r>
            <a:r>
              <a:rPr lang="en-US" dirty="0" err="1" smtClean="0">
                <a:solidFill>
                  <a:srgbClr val="E1E5BB"/>
                </a:solidFill>
                <a:effectLst>
                  <a:outerShdw blurRad="38100" dist="38100" dir="2700000" algn="tl">
                    <a:srgbClr val="000000">
                      <a:alpha val="43137"/>
                    </a:srgbClr>
                  </a:outerShdw>
                </a:effectLst>
                <a:latin typeface="Book Antiqua" pitchFamily="18" charset="0"/>
              </a:rPr>
              <a:t>syngogues</a:t>
            </a:r>
            <a:r>
              <a:rPr lang="en-US" dirty="0" smtClean="0">
                <a:solidFill>
                  <a:srgbClr val="E1E5BB"/>
                </a:solidFill>
                <a:effectLst>
                  <a:outerShdw blurRad="38100" dist="38100" dir="2700000" algn="tl">
                    <a:srgbClr val="000000">
                      <a:alpha val="43137"/>
                    </a:srgbClr>
                  </a:outerShdw>
                </a:effectLst>
                <a:latin typeface="Book Antiqua" pitchFamily="18" charset="0"/>
              </a:rPr>
              <a:t> in ancient Jewish worship</a:t>
            </a:r>
          </a:p>
          <a:p>
            <a:pPr lvl="3"/>
            <a:r>
              <a:rPr lang="en-US" dirty="0" smtClean="0">
                <a:solidFill>
                  <a:srgbClr val="E1E5BB"/>
                </a:solidFill>
                <a:effectLst>
                  <a:outerShdw blurRad="38100" dist="38100" dir="2700000" algn="tl">
                    <a:srgbClr val="000000">
                      <a:alpha val="43137"/>
                    </a:srgbClr>
                  </a:outerShdw>
                </a:effectLst>
                <a:latin typeface="Book Antiqua" pitchFamily="18" charset="0"/>
              </a:rPr>
              <a:t>House </a:t>
            </a:r>
            <a:r>
              <a:rPr lang="en-US" dirty="0" smtClean="0">
                <a:solidFill>
                  <a:srgbClr val="E1E5BB"/>
                </a:solidFill>
                <a:effectLst>
                  <a:outerShdw blurRad="38100" dist="38100" dir="2700000" algn="tl">
                    <a:srgbClr val="000000">
                      <a:alpha val="43137"/>
                    </a:srgbClr>
                  </a:outerShdw>
                </a:effectLst>
                <a:latin typeface="Book Antiqua" pitchFamily="18" charset="0"/>
              </a:rPr>
              <a:t>churches</a:t>
            </a:r>
          </a:p>
          <a:p>
            <a:pPr lvl="4"/>
            <a:r>
              <a:rPr lang="en-US" dirty="0" smtClean="0">
                <a:solidFill>
                  <a:srgbClr val="E1E5BB"/>
                </a:solidFill>
                <a:effectLst>
                  <a:outerShdw blurRad="38100" dist="38100" dir="2700000" algn="tl">
                    <a:srgbClr val="000000">
                      <a:alpha val="43137"/>
                    </a:srgbClr>
                  </a:outerShdw>
                </a:effectLst>
                <a:latin typeface="Book Antiqua" pitchFamily="18" charset="0"/>
              </a:rPr>
              <a:t>celebrated </a:t>
            </a:r>
            <a:r>
              <a:rPr lang="en-US" dirty="0" smtClean="0">
                <a:solidFill>
                  <a:srgbClr val="E1E5BB"/>
                </a:solidFill>
                <a:effectLst>
                  <a:outerShdw blurRad="38100" dist="38100" dir="2700000" algn="tl">
                    <a:srgbClr val="000000">
                      <a:alpha val="43137"/>
                    </a:srgbClr>
                  </a:outerShdw>
                </a:effectLst>
                <a:latin typeface="Book Antiqua" pitchFamily="18" charset="0"/>
              </a:rPr>
              <a:t>in the context of a </a:t>
            </a:r>
            <a:r>
              <a:rPr lang="en-US" dirty="0" smtClean="0">
                <a:solidFill>
                  <a:srgbClr val="E1E5BB"/>
                </a:solidFill>
                <a:effectLst>
                  <a:outerShdw blurRad="38100" dist="38100" dir="2700000" algn="tl">
                    <a:srgbClr val="000000">
                      <a:alpha val="43137"/>
                    </a:srgbClr>
                  </a:outerShdw>
                </a:effectLst>
                <a:latin typeface="Book Antiqua" pitchFamily="18" charset="0"/>
              </a:rPr>
              <a:t>meal</a:t>
            </a:r>
          </a:p>
          <a:p>
            <a:pPr lvl="4"/>
            <a:r>
              <a:rPr lang="en-US" dirty="0" smtClean="0">
                <a:solidFill>
                  <a:srgbClr val="E1E5BB"/>
                </a:solidFill>
                <a:effectLst>
                  <a:outerShdw blurRad="38100" dist="38100" dir="2700000" algn="tl">
                    <a:srgbClr val="000000">
                      <a:alpha val="43137"/>
                    </a:srgbClr>
                  </a:outerShdw>
                </a:effectLst>
                <a:latin typeface="Book Antiqua" pitchFamily="18" charset="0"/>
              </a:rPr>
              <a:t>intimate </a:t>
            </a:r>
            <a:r>
              <a:rPr lang="en-US" dirty="0" smtClean="0">
                <a:solidFill>
                  <a:srgbClr val="E1E5BB"/>
                </a:solidFill>
                <a:effectLst>
                  <a:outerShdw blurRad="38100" dist="38100" dir="2700000" algn="tl">
                    <a:srgbClr val="000000">
                      <a:alpha val="43137"/>
                    </a:srgbClr>
                  </a:outerShdw>
                </a:effectLst>
                <a:latin typeface="Book Antiqua" pitchFamily="18" charset="0"/>
              </a:rPr>
              <a:t>gatherings for </a:t>
            </a:r>
            <a:r>
              <a:rPr lang="en-US" dirty="0" smtClean="0">
                <a:solidFill>
                  <a:srgbClr val="E1E5BB"/>
                </a:solidFill>
                <a:effectLst>
                  <a:outerShdw blurRad="38100" dist="38100" dir="2700000" algn="tl">
                    <a:srgbClr val="000000">
                      <a:alpha val="43137"/>
                    </a:srgbClr>
                  </a:outerShdw>
                </a:effectLst>
                <a:latin typeface="Book Antiqua" pitchFamily="18" charset="0"/>
              </a:rPr>
              <a:t>Eucharist</a:t>
            </a:r>
            <a:r>
              <a:rPr lang="en-US" dirty="0" smtClean="0">
                <a:solidFill>
                  <a:srgbClr val="E1E5BB"/>
                </a:solidFill>
                <a:effectLst>
                  <a:outerShdw blurRad="38100" dist="38100" dir="2700000" algn="tl">
                    <a:srgbClr val="000000">
                      <a:alpha val="43137"/>
                    </a:srgbClr>
                  </a:outerShdw>
                </a:effectLst>
                <a:latin typeface="Book Antiqua" pitchFamily="18" charset="0"/>
              </a:rPr>
              <a:t> </a:t>
            </a: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Post Constantine</a:t>
            </a:r>
          </a:p>
          <a:p>
            <a:pPr lvl="3"/>
            <a:r>
              <a:rPr lang="en-US" dirty="0" smtClean="0">
                <a:solidFill>
                  <a:srgbClr val="E1E5BB"/>
                </a:solidFill>
                <a:effectLst>
                  <a:outerShdw blurRad="38100" dist="38100" dir="2700000" algn="tl">
                    <a:srgbClr val="000000">
                      <a:alpha val="43137"/>
                    </a:srgbClr>
                  </a:outerShdw>
                </a:effectLst>
                <a:latin typeface="Book Antiqua" pitchFamily="18" charset="0"/>
              </a:rPr>
              <a:t>Basilicas—public meeting halls adopted by Christians</a:t>
            </a:r>
          </a:p>
          <a:p>
            <a:pPr lvl="4"/>
            <a:r>
              <a:rPr lang="en-US" dirty="0" smtClean="0">
                <a:solidFill>
                  <a:srgbClr val="E1E5BB"/>
                </a:solidFill>
                <a:effectLst>
                  <a:outerShdw blurRad="38100" dist="38100" dir="2700000" algn="tl">
                    <a:srgbClr val="000000">
                      <a:alpha val="43137"/>
                    </a:srgbClr>
                  </a:outerShdw>
                </a:effectLst>
                <a:latin typeface="Book Antiqua" pitchFamily="18" charset="0"/>
              </a:rPr>
              <a:t>Beginnings of traditional church buildings</a:t>
            </a:r>
          </a:p>
          <a:p>
            <a:pPr lvl="4"/>
            <a:r>
              <a:rPr lang="en-US" dirty="0" smtClean="0">
                <a:solidFill>
                  <a:srgbClr val="E1E5BB"/>
                </a:solidFill>
                <a:effectLst>
                  <a:outerShdw blurRad="38100" dist="38100" dir="2700000" algn="tl">
                    <a:srgbClr val="000000">
                      <a:alpha val="43137"/>
                    </a:srgbClr>
                  </a:outerShdw>
                </a:effectLst>
                <a:latin typeface="Book Antiqua" pitchFamily="18" charset="0"/>
              </a:rPr>
              <a:t>Freestanding table or altar placed in the apse</a:t>
            </a: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DE2"/>
                </a:solidFill>
                <a:effectLst>
                  <a:outerShdw blurRad="38100" dist="38100" dir="2700000" algn="tl">
                    <a:srgbClr val="000000">
                      <a:alpha val="43137"/>
                    </a:srgbClr>
                  </a:outerShdw>
                </a:effectLst>
              </a:rPr>
              <a:t>Role of the Minister of </a:t>
            </a:r>
            <a:br>
              <a:rPr lang="en-US" dirty="0" smtClean="0">
                <a:solidFill>
                  <a:srgbClr val="FFFDE2"/>
                </a:solidFill>
                <a:effectLst>
                  <a:outerShdw blurRad="38100" dist="38100" dir="2700000" algn="tl">
                    <a:srgbClr val="000000">
                      <a:alpha val="43137"/>
                    </a:srgbClr>
                  </a:outerShdw>
                </a:effectLst>
              </a:rPr>
            </a:br>
            <a:r>
              <a:rPr lang="en-US" dirty="0" smtClean="0">
                <a:solidFill>
                  <a:srgbClr val="FFFDE2"/>
                </a:solidFill>
                <a:effectLst>
                  <a:outerShdw blurRad="38100" dist="38100" dir="2700000" algn="tl">
                    <a:srgbClr val="000000">
                      <a:alpha val="43137"/>
                    </a:srgbClr>
                  </a:outerShdw>
                </a:effectLst>
              </a:rPr>
              <a:t>Liturgical Environment</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8006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latin typeface="Book Antiqua" pitchFamily="18" charset="0"/>
              </a:rPr>
              <a:t>History of Art and Environment</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Middle Ages</a:t>
            </a:r>
          </a:p>
          <a:p>
            <a:pPr lvl="3"/>
            <a:r>
              <a:rPr lang="en-US" dirty="0" smtClean="0">
                <a:solidFill>
                  <a:srgbClr val="E1E5BB"/>
                </a:solidFill>
                <a:effectLst>
                  <a:outerShdw blurRad="38100" dist="38100" dir="2700000" algn="tl">
                    <a:srgbClr val="000000">
                      <a:alpha val="43137"/>
                    </a:srgbClr>
                  </a:outerShdw>
                </a:effectLst>
                <a:latin typeface="Book Antiqua" pitchFamily="18" charset="0"/>
              </a:rPr>
              <a:t>Emphasis on God’s </a:t>
            </a:r>
            <a:r>
              <a:rPr lang="en-US" dirty="0" err="1" smtClean="0">
                <a:solidFill>
                  <a:srgbClr val="E1E5BB"/>
                </a:solidFill>
                <a:effectLst>
                  <a:outerShdw blurRad="38100" dist="38100" dir="2700000" algn="tl">
                    <a:srgbClr val="000000">
                      <a:alpha val="43137"/>
                    </a:srgbClr>
                  </a:outerShdw>
                </a:effectLst>
                <a:latin typeface="Book Antiqua" pitchFamily="18" charset="0"/>
              </a:rPr>
              <a:t>transendance</a:t>
            </a:r>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lvl="3"/>
            <a:r>
              <a:rPr lang="en-US" dirty="0" smtClean="0">
                <a:solidFill>
                  <a:srgbClr val="E1E5BB"/>
                </a:solidFill>
                <a:effectLst>
                  <a:outerShdw blurRad="38100" dist="38100" dir="2700000" algn="tl">
                    <a:srgbClr val="000000">
                      <a:alpha val="43137"/>
                    </a:srgbClr>
                  </a:outerShdw>
                </a:effectLst>
                <a:latin typeface="Book Antiqua" pitchFamily="18" charset="0"/>
              </a:rPr>
              <a:t>Devotional focus, participation lost</a:t>
            </a:r>
          </a:p>
          <a:p>
            <a:pPr lvl="3"/>
            <a:r>
              <a:rPr lang="en-US" dirty="0" smtClean="0">
                <a:solidFill>
                  <a:srgbClr val="E1E5BB"/>
                </a:solidFill>
                <a:effectLst>
                  <a:outerShdw blurRad="38100" dist="38100" dir="2700000" algn="tl">
                    <a:srgbClr val="000000">
                      <a:alpha val="43137"/>
                    </a:srgbClr>
                  </a:outerShdw>
                </a:effectLst>
                <a:latin typeface="Book Antiqua" pitchFamily="18" charset="0"/>
              </a:rPr>
              <a:t>Gothic architecture</a:t>
            </a:r>
          </a:p>
          <a:p>
            <a:pPr lvl="3"/>
            <a:r>
              <a:rPr lang="en-US" dirty="0" smtClean="0">
                <a:solidFill>
                  <a:srgbClr val="E1E5BB"/>
                </a:solidFill>
                <a:effectLst>
                  <a:outerShdw blurRad="38100" dist="38100" dir="2700000" algn="tl">
                    <a:srgbClr val="000000">
                      <a:alpha val="43137"/>
                    </a:srgbClr>
                  </a:outerShdw>
                </a:effectLst>
                <a:latin typeface="Book Antiqua" pitchFamily="18" charset="0"/>
              </a:rPr>
              <a:t>Masses influencing church design</a:t>
            </a:r>
          </a:p>
          <a:p>
            <a:pPr lvl="2"/>
            <a:r>
              <a:rPr lang="en-US" dirty="0" smtClean="0">
                <a:solidFill>
                  <a:srgbClr val="E1E5BB"/>
                </a:solidFill>
                <a:effectLst>
                  <a:outerShdw blurRad="38100" dist="38100" dir="2700000" algn="tl">
                    <a:srgbClr val="000000">
                      <a:alpha val="43137"/>
                    </a:srgbClr>
                  </a:outerShdw>
                </a:effectLst>
                <a:latin typeface="Book Antiqua" pitchFamily="18" charset="0"/>
              </a:rPr>
              <a:t>Twentieth Century to present</a:t>
            </a:r>
          </a:p>
          <a:p>
            <a:pPr lvl="3"/>
            <a:r>
              <a:rPr lang="en-US" dirty="0" smtClean="0">
                <a:solidFill>
                  <a:srgbClr val="E1E5BB"/>
                </a:solidFill>
                <a:effectLst>
                  <a:outerShdw blurRad="38100" dist="38100" dir="2700000" algn="tl">
                    <a:srgbClr val="000000">
                      <a:alpha val="43137"/>
                    </a:srgbClr>
                  </a:outerShdw>
                </a:effectLst>
                <a:latin typeface="Book Antiqua" pitchFamily="18" charset="0"/>
              </a:rPr>
              <a:t>Full, conscious and active participation</a:t>
            </a:r>
          </a:p>
          <a:p>
            <a:pPr lvl="3"/>
            <a:r>
              <a:rPr lang="en-US" dirty="0" smtClean="0">
                <a:solidFill>
                  <a:srgbClr val="E1E5BB"/>
                </a:solidFill>
                <a:effectLst>
                  <a:outerShdw blurRad="38100" dist="38100" dir="2700000" algn="tl">
                    <a:srgbClr val="000000">
                      <a:alpha val="43137"/>
                    </a:srgbClr>
                  </a:outerShdw>
                </a:effectLst>
                <a:latin typeface="Book Antiqua" pitchFamily="18" charset="0"/>
              </a:rPr>
              <a:t>Modern churches designed to recover intimacy</a:t>
            </a:r>
          </a:p>
          <a:p>
            <a:pPr lvl="3"/>
            <a:r>
              <a:rPr lang="en-US" dirty="0" smtClean="0">
                <a:solidFill>
                  <a:srgbClr val="E1E5BB"/>
                </a:solidFill>
                <a:effectLst>
                  <a:outerShdw blurRad="38100" dist="38100" dir="2700000" algn="tl">
                    <a:srgbClr val="000000">
                      <a:alpha val="43137"/>
                    </a:srgbClr>
                  </a:outerShdw>
                </a:effectLst>
                <a:latin typeface="Book Antiqua" pitchFamily="18" charset="0"/>
              </a:rPr>
              <a:t>Concept of “noble simplicity” governs the rites</a:t>
            </a:r>
            <a:endParaRPr lang="en-US" dirty="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343400"/>
          </a:xfrm>
        </p:spPr>
        <p:txBody>
          <a:bodyPr>
            <a:normAutofit lnSpcReduction="10000"/>
          </a:bodyPr>
          <a:lstStyle/>
          <a:p>
            <a:pPr marL="0" indent="0" algn="ctr">
              <a:buNone/>
            </a:pPr>
            <a:r>
              <a:rPr lang="en-US" dirty="0" smtClean="0">
                <a:solidFill>
                  <a:srgbClr val="E1E5BB"/>
                </a:solidFill>
                <a:effectLst>
                  <a:outerShdw blurRad="38100" dist="38100" dir="2700000" algn="tl">
                    <a:srgbClr val="000000">
                      <a:alpha val="43137"/>
                    </a:srgbClr>
                  </a:outerShdw>
                </a:effectLst>
              </a:rPr>
              <a:t>How would you classify the design or style of your church building?  </a:t>
            </a:r>
          </a:p>
          <a:p>
            <a:pPr marL="0" indent="0" algn="ctr">
              <a:buNone/>
            </a:pPr>
            <a:r>
              <a:rPr lang="en-US" dirty="0" smtClean="0">
                <a:solidFill>
                  <a:srgbClr val="E1E5BB"/>
                </a:solidFill>
                <a:effectLst>
                  <a:outerShdw blurRad="38100" dist="38100" dir="2700000" algn="tl">
                    <a:srgbClr val="000000">
                      <a:alpha val="43137"/>
                    </a:srgbClr>
                  </a:outerShdw>
                </a:effectLst>
              </a:rPr>
              <a:t>What “style” of worship space                     do you prefer?  Why?  </a:t>
            </a:r>
          </a:p>
          <a:p>
            <a:pPr marL="0" indent="0" algn="ctr">
              <a:buNone/>
            </a:pPr>
            <a:r>
              <a:rPr lang="en-US" dirty="0" smtClean="0">
                <a:solidFill>
                  <a:srgbClr val="E1E5BB"/>
                </a:solidFill>
                <a:effectLst>
                  <a:outerShdw blurRad="38100" dist="38100" dir="2700000" algn="tl">
                    <a:srgbClr val="000000">
                      <a:alpha val="43137"/>
                    </a:srgbClr>
                  </a:outerShdw>
                </a:effectLst>
              </a:rPr>
              <a:t>Is there anything as a                                    minister of art and environment                that you can do to help “bridge the gap” between traditional and modern architecture? </a:t>
            </a:r>
            <a:endParaRPr lang="en-US"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15450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tretch>
            <a:fillRect/>
          </a:stretch>
        </p:blipFill>
        <p:spPr>
          <a:xfrm>
            <a:off x="762000" y="1676400"/>
            <a:ext cx="7644129" cy="201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762000" y="4089737"/>
            <a:ext cx="7620000" cy="1015663"/>
          </a:xfrm>
          <a:prstGeom prst="rect">
            <a:avLst/>
          </a:prstGeom>
          <a:noFill/>
        </p:spPr>
        <p:txBody>
          <a:bodyPr wrap="square" rtlCol="0">
            <a:spAutoFit/>
          </a:bodyPr>
          <a:lstStyle/>
          <a:p>
            <a:pPr algn="ctr"/>
            <a:r>
              <a:rPr lang="en-US" sz="6000" dirty="0" smtClean="0">
                <a:solidFill>
                  <a:srgbClr val="E1E5BB"/>
                </a:solidFill>
                <a:effectLst>
                  <a:outerShdw blurRad="38100" dist="38100" dir="2700000" algn="tl">
                    <a:srgbClr val="000000">
                      <a:alpha val="43137"/>
                    </a:srgbClr>
                  </a:outerShdw>
                </a:effectLst>
                <a:latin typeface="Cambria" pitchFamily="18" charset="0"/>
              </a:rPr>
              <a:t>The Sacred Liturgy</a:t>
            </a:r>
            <a:endParaRPr lang="en-US" sz="6000" dirty="0">
              <a:solidFill>
                <a:srgbClr val="E1E5BB"/>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3000"/>
                            </p:stCondLst>
                            <p:childTnLst>
                              <p:par>
                                <p:cTn id="14" presetID="10" presetClass="exit" presetSubtype="0" fill="hold" grpId="1" nodeType="afterEffect">
                                  <p:stCondLst>
                                    <p:cond delay="200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500"/>
                            </p:stCondLst>
                            <p:childTnLst>
                              <p:par>
                                <p:cTn id="18" presetID="10" presetClass="exit" presetSubtype="0" fill="hold" nodeType="after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The Sacred Liturgy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Catechism definition: “…the participation of the People of God in ‘the work of God.’  Through the liturgy, Christ, our redeemer and high priest, continues the work of our redemption in, with, and through his Church” (</a:t>
            </a:r>
            <a:r>
              <a:rPr lang="en-US" i="1" dirty="0" smtClean="0">
                <a:solidFill>
                  <a:srgbClr val="E1E5BB"/>
                </a:solidFill>
                <a:effectLst>
                  <a:outerShdw blurRad="38100" dist="38100" dir="2700000" algn="tl">
                    <a:srgbClr val="000000">
                      <a:alpha val="43137"/>
                    </a:srgbClr>
                  </a:outerShdw>
                </a:effectLst>
              </a:rPr>
              <a:t>CCC </a:t>
            </a:r>
            <a:r>
              <a:rPr lang="en-US" dirty="0" smtClean="0">
                <a:solidFill>
                  <a:srgbClr val="E1E5BB"/>
                </a:solidFill>
                <a:effectLst>
                  <a:outerShdw blurRad="38100" dist="38100" dir="2700000" algn="tl">
                    <a:srgbClr val="000000">
                      <a:alpha val="43137"/>
                    </a:srgbClr>
                  </a:outerShdw>
                </a:effectLst>
              </a:rPr>
              <a:t>1069).</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Greek word—</a:t>
            </a:r>
            <a:r>
              <a:rPr lang="en-US" i="1" dirty="0" err="1" smtClean="0">
                <a:solidFill>
                  <a:srgbClr val="E1E5BB"/>
                </a:solidFill>
                <a:effectLst>
                  <a:outerShdw blurRad="38100" dist="38100" dir="2700000" algn="tl">
                    <a:srgbClr val="000000">
                      <a:alpha val="43137"/>
                    </a:srgbClr>
                  </a:outerShdw>
                </a:effectLst>
              </a:rPr>
              <a:t>leitourgia</a:t>
            </a:r>
            <a:r>
              <a:rPr lang="en-US" i="1" dirty="0" smtClean="0">
                <a:solidFill>
                  <a:srgbClr val="E1E5BB"/>
                </a:solidFill>
                <a:effectLst>
                  <a:outerShdw blurRad="38100" dist="38100" dir="2700000" algn="tl">
                    <a:srgbClr val="000000">
                      <a:alpha val="43137"/>
                    </a:srgbClr>
                  </a:outerShdw>
                </a:effectLst>
              </a:rPr>
              <a:t>—</a:t>
            </a:r>
            <a:r>
              <a:rPr lang="en-US" dirty="0" smtClean="0">
                <a:solidFill>
                  <a:srgbClr val="E1E5BB"/>
                </a:solidFill>
                <a:effectLst>
                  <a:outerShdw blurRad="38100" dist="38100" dir="2700000" algn="tl">
                    <a:srgbClr val="000000">
                      <a:alpha val="43137"/>
                    </a:srgbClr>
                  </a:outerShdw>
                </a:effectLst>
              </a:rPr>
              <a:t>meaning “work of the people”</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“Work of Christ” in the liturgy that involves our participation through prayer</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Silent</a:t>
            </a: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Spoken</a:t>
            </a:r>
            <a:endParaRPr lang="en-US" dirty="0" smtClean="0">
              <a:solidFill>
                <a:srgbClr val="E1E5BB"/>
              </a:solidFill>
              <a:effectLst>
                <a:outerShdw blurRad="38100" dist="38100" dir="2700000" algn="tl">
                  <a:srgbClr val="000000">
                    <a:alpha val="43137"/>
                  </a:srgbClr>
                </a:outerShdw>
              </a:effectLst>
            </a:endParaRPr>
          </a:p>
          <a:p>
            <a:pPr marL="857250" lvl="3">
              <a:buFont typeface="Wingdings" pitchFamily="2" charset="2"/>
              <a:buChar char="§"/>
            </a:pPr>
            <a:r>
              <a:rPr lang="en-US" dirty="0" smtClean="0">
                <a:solidFill>
                  <a:srgbClr val="E1E5BB"/>
                </a:solidFill>
                <a:effectLst>
                  <a:outerShdw blurRad="38100" dist="38100" dir="2700000" algn="tl">
                    <a:srgbClr val="000000">
                      <a:alpha val="43137"/>
                    </a:srgbClr>
                  </a:outerShdw>
                </a:effectLst>
              </a:rPr>
              <a:t>Sung</a:t>
            </a: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The Sacred Liturgy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General term for the official public worship of the Church</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source and summit of all activity in the Church (</a:t>
            </a:r>
            <a:r>
              <a:rPr lang="en-US" i="1" dirty="0" smtClean="0">
                <a:solidFill>
                  <a:srgbClr val="E1E5BB"/>
                </a:solidFill>
                <a:effectLst>
                  <a:outerShdw blurRad="38100" dist="38100" dir="2700000" algn="tl">
                    <a:srgbClr val="000000">
                      <a:alpha val="43137"/>
                    </a:srgbClr>
                  </a:outerShdw>
                </a:effectLst>
              </a:rPr>
              <a:t>CSL 10</a:t>
            </a:r>
            <a:r>
              <a:rPr lang="en-US" dirty="0" smtClean="0">
                <a:solidFill>
                  <a:srgbClr val="E1E5BB"/>
                </a:solidFill>
                <a:effectLst>
                  <a:outerShdw blurRad="38100" dist="38100" dir="2700000" algn="tl">
                    <a:srgbClr val="000000">
                      <a:alpha val="43137"/>
                    </a:srgbClr>
                  </a:outerShdw>
                </a:effectLst>
              </a:rPr>
              <a:t>)</a:t>
            </a:r>
          </a:p>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Various liturgy in the Church</a:t>
            </a:r>
          </a:p>
          <a:p>
            <a:pPr marL="685800" lvl="2" indent="-285750">
              <a:buFont typeface="Wingdings" pitchFamily="2" charset="2"/>
              <a:buChar char="§"/>
            </a:pPr>
            <a:r>
              <a:rPr lang="en-US" dirty="0" smtClean="0">
                <a:solidFill>
                  <a:srgbClr val="E1E5BB"/>
                </a:solidFill>
                <a:effectLst>
                  <a:outerShdw blurRad="38100" dist="38100" dir="2700000" algn="tl">
                    <a:srgbClr val="000000">
                      <a:alpha val="43137"/>
                    </a:srgbClr>
                  </a:outerShdw>
                </a:effectLst>
              </a:rPr>
              <a:t>Eucharist (the Mass)—first and foremost</a:t>
            </a:r>
          </a:p>
          <a:p>
            <a:pPr marL="685800" lvl="2" indent="-285750">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Sacraments</a:t>
            </a:r>
          </a:p>
          <a:p>
            <a:pPr marL="685800" lvl="2" indent="-285750">
              <a:buFont typeface="Wingdings" pitchFamily="2" charset="2"/>
              <a:buChar char="§"/>
            </a:pPr>
            <a:r>
              <a:rPr lang="en-US" dirty="0" smtClean="0">
                <a:solidFill>
                  <a:srgbClr val="E1E5BB"/>
                </a:solidFill>
                <a:effectLst>
                  <a:outerShdw blurRad="38100" dist="38100" dir="2700000" algn="tl">
                    <a:srgbClr val="000000">
                      <a:alpha val="43137"/>
                    </a:srgbClr>
                  </a:outerShdw>
                </a:effectLst>
              </a:rPr>
              <a:t>Liturgy of the Hours</a:t>
            </a:r>
          </a:p>
          <a:p>
            <a:pPr marL="685800" lvl="2" indent="-285750">
              <a:buFont typeface="Wingdings" pitchFamily="2" charset="2"/>
              <a:buChar char="§"/>
            </a:pPr>
            <a:r>
              <a:rPr lang="en-US" dirty="0" smtClean="0">
                <a:solidFill>
                  <a:srgbClr val="E1E5BB"/>
                </a:solidFill>
                <a:effectLst>
                  <a:outerShdw blurRad="38100" dist="38100" dir="2700000" algn="tl">
                    <a:srgbClr val="000000">
                      <a:alpha val="43137"/>
                    </a:srgbClr>
                  </a:outerShdw>
                </a:effectLst>
              </a:rPr>
              <a:t>Liturgy of the Word</a:t>
            </a: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The Sacred Liturgy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28575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Life of the Church</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work of our redemption accomplished</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Express and manifest to others the Paschal Mystery of Christ</a:t>
            </a:r>
          </a:p>
          <a:p>
            <a:pPr marL="28575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Christ is present in:</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Eucharistic elements (par excellence)</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Person of the minister</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 the Sacraments</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 the Word proclaimed</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 the Church gathered (Mt. 18:20)</a:t>
            </a:r>
          </a:p>
          <a:p>
            <a:pPr marL="685800" lvl="2" indent="-285750">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Outline</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28650" lvl="1" indent="-457200">
              <a:spcBef>
                <a:spcPts val="1200"/>
              </a:spcBef>
              <a:buFont typeface="Wingdings" pitchFamily="2" charset="2"/>
              <a:buChar char="§"/>
            </a:pPr>
            <a:r>
              <a:rPr lang="en-US" sz="3600" dirty="0" smtClean="0">
                <a:solidFill>
                  <a:srgbClr val="E1E5BB"/>
                </a:solidFill>
                <a:effectLst>
                  <a:outerShdw blurRad="38100" dist="38100" dir="2700000" algn="tl">
                    <a:srgbClr val="000000">
                      <a:alpha val="43137"/>
                    </a:srgbClr>
                  </a:outerShdw>
                </a:effectLst>
                <a:latin typeface="Book Antiqua" pitchFamily="18" charset="0"/>
              </a:rPr>
              <a:t>PART II</a:t>
            </a:r>
            <a:endParaRPr lang="en-US" dirty="0">
              <a:solidFill>
                <a:srgbClr val="E1E5BB"/>
              </a:solidFill>
              <a:latin typeface="Book Antiqua" pitchFamily="18" charset="0"/>
            </a:endParaRPr>
          </a:p>
          <a:p>
            <a:pPr marL="1028700" lvl="2"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latin typeface="Book Antiqua" pitchFamily="18" charset="0"/>
              </a:rPr>
              <a:t>Liturgy and the Eucharist</a:t>
            </a:r>
          </a:p>
          <a:p>
            <a:pPr marL="1028700" lvl="2" indent="-457200">
              <a:spcBef>
                <a:spcPts val="1200"/>
              </a:spcBef>
              <a:buFont typeface="Wingdings" pitchFamily="2" charset="2"/>
              <a:buChar char="§"/>
            </a:pPr>
            <a:r>
              <a:rPr lang="en-US" sz="3200" dirty="0" smtClean="0">
                <a:solidFill>
                  <a:srgbClr val="E1E5BB"/>
                </a:solidFill>
                <a:effectLst>
                  <a:outerShdw blurRad="38100" dist="38100" dir="2700000" algn="tl">
                    <a:srgbClr val="000000">
                      <a:alpha val="43137"/>
                    </a:srgbClr>
                  </a:outerShdw>
                </a:effectLst>
                <a:latin typeface="Book Antiqua" pitchFamily="18" charset="0"/>
              </a:rPr>
              <a:t>Serving </a:t>
            </a:r>
            <a:r>
              <a:rPr lang="en-US" sz="3200" dirty="0" smtClean="0">
                <a:solidFill>
                  <a:srgbClr val="E1E5BB"/>
                </a:solidFill>
                <a:effectLst>
                  <a:outerShdw blurRad="38100" dist="38100" dir="2700000" algn="tl">
                    <a:srgbClr val="000000">
                      <a:alpha val="43137"/>
                    </a:srgbClr>
                  </a:outerShdw>
                </a:effectLst>
                <a:latin typeface="Book Antiqua" pitchFamily="18" charset="0"/>
              </a:rPr>
              <a:t>in this Ministry</a:t>
            </a:r>
          </a:p>
          <a:p>
            <a:pPr marL="1485900" lvl="3" indent="-457200">
              <a:spcBef>
                <a:spcPts val="1200"/>
              </a:spcBef>
              <a:buFont typeface="Wingdings" pitchFamily="2" charset="2"/>
              <a:buChar char="§"/>
            </a:pPr>
            <a:r>
              <a:rPr lang="en-US" sz="2800" dirty="0" smtClean="0">
                <a:solidFill>
                  <a:srgbClr val="E1E5BB"/>
                </a:solidFill>
                <a:effectLst>
                  <a:outerShdw blurRad="38100" dist="38100" dir="2700000" algn="tl">
                    <a:srgbClr val="000000">
                      <a:alpha val="43137"/>
                    </a:srgbClr>
                  </a:outerShdw>
                </a:effectLst>
                <a:latin typeface="Book Antiqua" pitchFamily="18" charset="0"/>
              </a:rPr>
              <a:t>Parts of the church</a:t>
            </a:r>
          </a:p>
          <a:p>
            <a:pPr marL="1485900" lvl="3" indent="-457200">
              <a:spcBef>
                <a:spcPts val="1200"/>
              </a:spcBef>
              <a:buFont typeface="Wingdings" pitchFamily="2" charset="2"/>
              <a:buChar char="§"/>
            </a:pPr>
            <a:r>
              <a:rPr lang="en-US" sz="2800" dirty="0" smtClean="0">
                <a:solidFill>
                  <a:srgbClr val="E1E5BB"/>
                </a:solidFill>
                <a:effectLst>
                  <a:outerShdw blurRad="38100" dist="38100" dir="2700000" algn="tl">
                    <a:srgbClr val="000000">
                      <a:alpha val="43137"/>
                    </a:srgbClr>
                  </a:outerShdw>
                </a:effectLst>
                <a:latin typeface="Book Antiqua" pitchFamily="18" charset="0"/>
              </a:rPr>
              <a:t>The Liturgical Year</a:t>
            </a:r>
          </a:p>
          <a:p>
            <a:pPr marL="1485900" lvl="3" indent="-457200">
              <a:spcBef>
                <a:spcPts val="1200"/>
              </a:spcBef>
              <a:buFont typeface="Wingdings" pitchFamily="2" charset="2"/>
              <a:buChar char="§"/>
            </a:pPr>
            <a:r>
              <a:rPr lang="en-US" sz="2800" dirty="0" smtClean="0">
                <a:solidFill>
                  <a:srgbClr val="E1E5BB"/>
                </a:solidFill>
                <a:effectLst>
                  <a:outerShdw blurRad="38100" dist="38100" dir="2700000" algn="tl">
                    <a:srgbClr val="000000">
                      <a:alpha val="43137"/>
                    </a:srgbClr>
                  </a:outerShdw>
                </a:effectLst>
                <a:latin typeface="Book Antiqua" pitchFamily="18" charset="0"/>
              </a:rPr>
              <a:t>General Principles for </a:t>
            </a:r>
            <a:r>
              <a:rPr lang="en-US" sz="2800" dirty="0" smtClean="0">
                <a:solidFill>
                  <a:srgbClr val="E1E5BB"/>
                </a:solidFill>
                <a:effectLst>
                  <a:outerShdw blurRad="38100" dist="38100" dir="2700000" algn="tl">
                    <a:srgbClr val="000000">
                      <a:alpha val="43137"/>
                    </a:srgbClr>
                  </a:outerShdw>
                </a:effectLst>
                <a:latin typeface="Book Antiqua" pitchFamily="18" charset="0"/>
              </a:rPr>
              <a:t>liturgical environment</a:t>
            </a:r>
            <a:endParaRPr lang="en-US" sz="2800" dirty="0" smtClean="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 xmlns:p14="http://schemas.microsoft.com/office/powerpoint/2010/main" val="41500889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t>Discussion</a:t>
            </a:r>
            <a:endParaRPr kumimoji="0" 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7" name="Content Placeholder 2"/>
          <p:cNvSpPr txBox="1">
            <a:spLocks/>
          </p:cNvSpPr>
          <p:nvPr/>
        </p:nvSpPr>
        <p:spPr>
          <a:xfrm>
            <a:off x="457200" y="2209800"/>
            <a:ext cx="8229600" cy="4495800"/>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solidFill>
                <a:srgbClr val="E1E5BB"/>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rgbClr val="E1E5BB"/>
                </a:solidFill>
                <a:effectLst>
                  <a:outerShdw blurRad="38100" dist="38100" dir="2700000" algn="tl">
                    <a:srgbClr val="000000">
                      <a:alpha val="43137"/>
                    </a:srgbClr>
                  </a:outerShdw>
                </a:effectLst>
                <a:uLnTx/>
                <a:uFillTx/>
                <a:latin typeface="+mn-lt"/>
                <a:ea typeface="+mn-ea"/>
                <a:cs typeface="+mn-cs"/>
              </a:rPr>
              <a:t>What does the </a:t>
            </a:r>
            <a:r>
              <a:rPr kumimoji="0" lang="en-US" sz="3600" b="0" i="0" u="none" strike="noStrike" kern="1200" cap="none" spc="0" normalizeH="0" baseline="0" noProof="0" dirty="0" err="1" smtClean="0">
                <a:ln>
                  <a:noFill/>
                </a:ln>
                <a:solidFill>
                  <a:srgbClr val="E1E5BB"/>
                </a:solidFill>
                <a:effectLst>
                  <a:outerShdw blurRad="38100" dist="38100" dir="2700000" algn="tl">
                    <a:srgbClr val="000000">
                      <a:alpha val="43137"/>
                    </a:srgbClr>
                  </a:outerShdw>
                </a:effectLst>
                <a:uLnTx/>
                <a:uFillTx/>
                <a:latin typeface="+mn-lt"/>
                <a:ea typeface="+mn-ea"/>
                <a:cs typeface="+mn-cs"/>
              </a:rPr>
              <a:t>Mas</a:t>
            </a:r>
            <a:r>
              <a:rPr lang="en-US" sz="3600" dirty="0" smtClean="0">
                <a:solidFill>
                  <a:srgbClr val="E1E5BB"/>
                </a:solidFill>
                <a:effectLst>
                  <a:outerShdw blurRad="38100" dist="38100" dir="2700000" algn="tl">
                    <a:srgbClr val="000000">
                      <a:alpha val="43137"/>
                    </a:srgbClr>
                  </a:outerShdw>
                </a:effectLst>
              </a:rPr>
              <a:t>s mean to you?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3600" dirty="0" smtClean="0">
                <a:solidFill>
                  <a:srgbClr val="E1E5BB"/>
                </a:solidFill>
                <a:effectLst>
                  <a:outerShdw blurRad="38100" dist="38100" dir="2700000" algn="tl">
                    <a:srgbClr val="000000">
                      <a:alpha val="43137"/>
                    </a:srgbClr>
                  </a:outerShdw>
                </a:effectLst>
              </a:rPr>
              <a:t>How is it a part of your spiritual life?</a:t>
            </a:r>
            <a:endParaRPr kumimoji="0" lang="en-US" sz="3600" b="0" i="0" u="none" strike="noStrike" kern="1200" cap="none" spc="0" normalizeH="0" baseline="0" noProof="0" dirty="0" smtClean="0">
              <a:ln>
                <a:noFill/>
              </a:ln>
              <a:solidFill>
                <a:srgbClr val="E1E5BB"/>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0" r="-30000"/>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tretch>
            <a:fillRect/>
          </a:stretch>
        </p:blipFill>
        <p:spPr>
          <a:xfrm>
            <a:off x="2895600" y="685800"/>
            <a:ext cx="3733800" cy="4259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371600" y="5156537"/>
            <a:ext cx="6781800" cy="1015663"/>
          </a:xfrm>
          <a:prstGeom prst="rect">
            <a:avLst/>
          </a:prstGeom>
          <a:noFill/>
        </p:spPr>
        <p:txBody>
          <a:bodyPr wrap="square" rtlCol="0">
            <a:spAutoFit/>
          </a:bodyPr>
          <a:lstStyle/>
          <a:p>
            <a:pPr algn="ctr"/>
            <a:r>
              <a:rPr lang="en-US" sz="6000" dirty="0" smtClean="0">
                <a:solidFill>
                  <a:srgbClr val="E1E5BB"/>
                </a:solidFill>
                <a:effectLst>
                  <a:outerShdw blurRad="38100" dist="38100" dir="2700000" algn="tl">
                    <a:srgbClr val="000000">
                      <a:alpha val="43137"/>
                    </a:srgbClr>
                  </a:outerShdw>
                </a:effectLst>
                <a:latin typeface="Cambria" pitchFamily="18" charset="0"/>
              </a:rPr>
              <a:t>The Eucharist</a:t>
            </a:r>
            <a:endParaRPr lang="en-US" sz="6000" dirty="0">
              <a:solidFill>
                <a:srgbClr val="E1E5BB"/>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The Eucharist</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2578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“The Eucharist, the sacrament of our salvation accomplished by Christ on the cross, is also a sacrifice of praise and thanksgiving for the work of creation.  In the Eucharistic sacrifice the whole of creation loved by God is presented to the Father through the death and resurrection of Christ” (</a:t>
            </a:r>
            <a:r>
              <a:rPr lang="en-US" i="1" dirty="0" smtClean="0">
                <a:solidFill>
                  <a:srgbClr val="E1E5BB"/>
                </a:solidFill>
                <a:effectLst>
                  <a:outerShdw blurRad="38100" dist="38100" dir="2700000" algn="tl">
                    <a:srgbClr val="000000">
                      <a:alpha val="43137"/>
                    </a:srgbClr>
                  </a:outerShdw>
                </a:effectLst>
              </a:rPr>
              <a:t>CCC 1359</a:t>
            </a:r>
            <a:r>
              <a:rPr lang="en-US" dirty="0" smtClean="0">
                <a:solidFill>
                  <a:srgbClr val="E1E5BB"/>
                </a:solidFill>
                <a:effectLst>
                  <a:outerShdw blurRad="38100" dist="38100" dir="2700000" algn="tl">
                    <a:srgbClr val="000000">
                      <a:alpha val="43137"/>
                    </a:srgbClr>
                  </a:outerShdw>
                </a:effectLst>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The Eucharist</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257800"/>
          </a:xfrm>
        </p:spPr>
        <p:txBody>
          <a:bodyPr>
            <a:normAutofit fontScale="92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Memorial &amp; Sacrifice</a:t>
            </a:r>
          </a:p>
          <a:p>
            <a:pPr lvl="1">
              <a:spcBef>
                <a:spcPts val="1200"/>
              </a:spcBef>
            </a:pPr>
            <a:r>
              <a:rPr lang="en-US" dirty="0" smtClean="0">
                <a:solidFill>
                  <a:srgbClr val="E1E5BB"/>
                </a:solidFill>
                <a:effectLst>
                  <a:outerShdw blurRad="38100" dist="38100" dir="2700000" algn="tl">
                    <a:srgbClr val="000000">
                      <a:alpha val="43137"/>
                    </a:srgbClr>
                  </a:outerShdw>
                </a:effectLst>
              </a:rPr>
              <a:t>“By giving us his body and blood in the Eucharist, Christ perpetuates his sacrifice on the cross and gives us a memorial of his death and resurrection until he comes again” (</a:t>
            </a:r>
            <a:r>
              <a:rPr lang="en-US" i="1" dirty="0" smtClean="0">
                <a:solidFill>
                  <a:srgbClr val="E1E5BB"/>
                </a:solidFill>
                <a:effectLst>
                  <a:outerShdw blurRad="38100" dist="38100" dir="2700000" algn="tl">
                    <a:srgbClr val="000000">
                      <a:alpha val="43137"/>
                    </a:srgbClr>
                  </a:outerShdw>
                </a:effectLst>
              </a:rPr>
              <a:t>CSL 47</a:t>
            </a:r>
            <a:r>
              <a:rPr lang="en-US" dirty="0" smtClean="0">
                <a:solidFill>
                  <a:srgbClr val="E1E5BB"/>
                </a:solidFill>
                <a:effectLst>
                  <a:outerShdw blurRad="38100" dist="38100" dir="2700000" algn="tl">
                    <a:srgbClr val="000000">
                      <a:alpha val="43137"/>
                    </a:srgbClr>
                  </a:outerShdw>
                </a:effectLst>
              </a:rPr>
              <a:t>).  </a:t>
            </a:r>
          </a:p>
          <a:p>
            <a:pPr lvl="1">
              <a:spcBef>
                <a:spcPts val="1200"/>
              </a:spcBef>
            </a:pPr>
            <a:r>
              <a:rPr lang="en-US" dirty="0" smtClean="0">
                <a:solidFill>
                  <a:srgbClr val="E1E5BB"/>
                </a:solidFill>
                <a:effectLst>
                  <a:outerShdw blurRad="38100" dist="38100" dir="2700000" algn="tl">
                    <a:srgbClr val="000000">
                      <a:alpha val="43137"/>
                    </a:srgbClr>
                  </a:outerShdw>
                </a:effectLst>
              </a:rPr>
              <a:t>Anamnesis (</a:t>
            </a:r>
            <a:r>
              <a:rPr lang="en-US" dirty="0" err="1" smtClean="0">
                <a:solidFill>
                  <a:srgbClr val="E1E5BB"/>
                </a:solidFill>
                <a:effectLst>
                  <a:outerShdw blurRad="38100" dist="38100" dir="2700000" algn="tl">
                    <a:srgbClr val="000000">
                      <a:alpha val="43137"/>
                    </a:srgbClr>
                  </a:outerShdw>
                </a:effectLst>
              </a:rPr>
              <a:t>reactualization</a:t>
            </a:r>
            <a:r>
              <a:rPr lang="en-US" dirty="0" smtClean="0">
                <a:solidFill>
                  <a:srgbClr val="E1E5BB"/>
                </a:solidFill>
                <a:effectLst>
                  <a:outerShdw blurRad="38100" dist="38100" dir="2700000" algn="tl">
                    <a:srgbClr val="000000">
                      <a:alpha val="43137"/>
                    </a:srgbClr>
                  </a:outerShdw>
                </a:effectLst>
              </a:rPr>
              <a:t>): The point of recalling to God the sacrifice of Christ that its benefits may be made present to the faithful here and now.</a:t>
            </a:r>
          </a:p>
          <a:p>
            <a:pPr>
              <a:spcBef>
                <a:spcPts val="1200"/>
              </a:spcBef>
            </a:pPr>
            <a:r>
              <a:rPr lang="en-US" dirty="0" smtClean="0">
                <a:solidFill>
                  <a:srgbClr val="E1E5BB"/>
                </a:solidFill>
                <a:effectLst>
                  <a:outerShdw blurRad="38100" dist="38100" dir="2700000" algn="tl">
                    <a:srgbClr val="000000">
                      <a:alpha val="43137"/>
                    </a:srgbClr>
                  </a:outerShdw>
                </a:effectLst>
              </a:rPr>
              <a:t>Real Presence</a:t>
            </a:r>
          </a:p>
          <a:p>
            <a:pPr lvl="1">
              <a:spcBef>
                <a:spcPts val="1200"/>
              </a:spcBef>
            </a:pPr>
            <a:r>
              <a:rPr lang="en-US" dirty="0" smtClean="0">
                <a:solidFill>
                  <a:srgbClr val="E1E5BB"/>
                </a:solidFill>
                <a:effectLst>
                  <a:outerShdw blurRad="38100" dist="38100" dir="2700000" algn="tl">
                    <a:srgbClr val="000000">
                      <a:alpha val="43137"/>
                    </a:srgbClr>
                  </a:outerShdw>
                </a:effectLst>
              </a:rPr>
              <a:t>Words of Institution: “For this is my body…for this is the chalice of my blood…Do this in memory of me.”</a:t>
            </a: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The Eucharist</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257800"/>
          </a:xfrm>
        </p:spPr>
        <p:txBody>
          <a:bodyPr>
            <a:normAutofit fontScale="92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Thanksgiving and Unity </a:t>
            </a:r>
          </a:p>
          <a:p>
            <a:pPr lvl="1">
              <a:spcBef>
                <a:spcPts val="1200"/>
              </a:spcBef>
            </a:pPr>
            <a:r>
              <a:rPr lang="en-US" dirty="0" smtClean="0">
                <a:solidFill>
                  <a:srgbClr val="E1E5BB"/>
                </a:solidFill>
                <a:effectLst>
                  <a:outerShdw blurRad="38100" dist="38100" dir="2700000" algn="tl">
                    <a:srgbClr val="000000">
                      <a:alpha val="43137"/>
                    </a:srgbClr>
                  </a:outerShdw>
                </a:effectLst>
              </a:rPr>
              <a:t>“They (the faithful) should be instructed by God’s word and be nourished at the table of the Lord’s body; they should give thanks to God; by offering the immaculate Victim…they should be formed day by day into an ever more perfect unity with God and with each other, so that finally God may be all in all” (</a:t>
            </a:r>
            <a:r>
              <a:rPr lang="en-US" i="1" dirty="0" smtClean="0">
                <a:solidFill>
                  <a:srgbClr val="E1E5BB"/>
                </a:solidFill>
                <a:effectLst>
                  <a:outerShdw blurRad="38100" dist="38100" dir="2700000" algn="tl">
                    <a:srgbClr val="000000">
                      <a:alpha val="43137"/>
                    </a:srgbClr>
                  </a:outerShdw>
                </a:effectLst>
              </a:rPr>
              <a:t>CSL </a:t>
            </a:r>
            <a:r>
              <a:rPr lang="en-US" dirty="0" smtClean="0">
                <a:solidFill>
                  <a:srgbClr val="E1E5BB"/>
                </a:solidFill>
                <a:effectLst>
                  <a:outerShdw blurRad="38100" dist="38100" dir="2700000" algn="tl">
                    <a:srgbClr val="000000">
                      <a:alpha val="43137"/>
                    </a:srgbClr>
                  </a:outerShdw>
                </a:effectLst>
              </a:rPr>
              <a:t>48).</a:t>
            </a:r>
          </a:p>
          <a:p>
            <a:pPr>
              <a:spcBef>
                <a:spcPts val="1200"/>
              </a:spcBef>
            </a:pPr>
            <a:r>
              <a:rPr lang="en-US" dirty="0" smtClean="0">
                <a:solidFill>
                  <a:srgbClr val="E1E5BB"/>
                </a:solidFill>
                <a:effectLst>
                  <a:outerShdw blurRad="38100" dist="38100" dir="2700000" algn="tl">
                    <a:srgbClr val="000000">
                      <a:alpha val="43137"/>
                    </a:srgbClr>
                  </a:outerShdw>
                </a:effectLst>
              </a:rPr>
              <a:t> Future Glory</a:t>
            </a:r>
          </a:p>
          <a:p>
            <a:pPr lvl="1">
              <a:spcBef>
                <a:spcPts val="1200"/>
              </a:spcBef>
            </a:pPr>
            <a:r>
              <a:rPr lang="en-US" dirty="0" smtClean="0">
                <a:solidFill>
                  <a:srgbClr val="E1E5BB"/>
                </a:solidFill>
                <a:effectLst>
                  <a:outerShdw blurRad="38100" dist="38100" dir="2700000" algn="tl">
                    <a:srgbClr val="000000">
                      <a:alpha val="43137"/>
                    </a:srgbClr>
                  </a:outerShdw>
                </a:effectLst>
              </a:rPr>
              <a:t>“In the earthly liturgy, we take part in a foretaste of that heavenly liturgy celebrated in the holy city of Jerusalem toward which we journey as pilgrims…” (</a:t>
            </a:r>
            <a:r>
              <a:rPr lang="en-US" i="1" dirty="0" smtClean="0">
                <a:solidFill>
                  <a:srgbClr val="E1E5BB"/>
                </a:solidFill>
                <a:effectLst>
                  <a:outerShdw blurRad="38100" dist="38100" dir="2700000" algn="tl">
                    <a:srgbClr val="000000">
                      <a:alpha val="43137"/>
                    </a:srgbClr>
                  </a:outerShdw>
                </a:effectLst>
              </a:rPr>
              <a:t>CSL </a:t>
            </a:r>
            <a:r>
              <a:rPr lang="en-US" dirty="0" smtClean="0">
                <a:solidFill>
                  <a:srgbClr val="E1E5BB"/>
                </a:solidFill>
                <a:effectLst>
                  <a:outerShdw blurRad="38100" dist="38100" dir="2700000" algn="tl">
                    <a:srgbClr val="000000">
                      <a:alpha val="43137"/>
                    </a:srgbClr>
                  </a:outerShdw>
                </a:effectLst>
              </a:rPr>
              <a:t>8)</a:t>
            </a: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The Eucharist</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2578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As a sacred meal</a:t>
            </a:r>
          </a:p>
          <a:p>
            <a:pPr lvl="1">
              <a:spcBef>
                <a:spcPts val="1200"/>
              </a:spcBef>
            </a:pPr>
            <a:r>
              <a:rPr lang="en-US" dirty="0" smtClean="0">
                <a:solidFill>
                  <a:srgbClr val="E1E5BB"/>
                </a:solidFill>
                <a:effectLst>
                  <a:outerShdw blurRad="38100" dist="38100" dir="2700000" algn="tl">
                    <a:srgbClr val="000000">
                      <a:alpha val="43137"/>
                    </a:srgbClr>
                  </a:outerShdw>
                </a:effectLst>
              </a:rPr>
              <a:t>Jesus extended table fellowship with saints and sinners</a:t>
            </a:r>
          </a:p>
          <a:p>
            <a:pPr lvl="1">
              <a:spcBef>
                <a:spcPts val="1200"/>
              </a:spcBef>
            </a:pPr>
            <a:r>
              <a:rPr lang="en-US" dirty="0" smtClean="0">
                <a:solidFill>
                  <a:srgbClr val="E1E5BB"/>
                </a:solidFill>
                <a:effectLst>
                  <a:outerShdw blurRad="38100" dist="38100" dir="2700000" algn="tl">
                    <a:srgbClr val="000000">
                      <a:alpha val="43137"/>
                    </a:srgbClr>
                  </a:outerShdw>
                </a:effectLst>
              </a:rPr>
              <a:t>Began as a formal meal in the Jewish tradition</a:t>
            </a:r>
          </a:p>
          <a:p>
            <a:pPr lvl="1">
              <a:spcBef>
                <a:spcPts val="1200"/>
              </a:spcBef>
            </a:pPr>
            <a:r>
              <a:rPr lang="en-US" dirty="0" smtClean="0">
                <a:solidFill>
                  <a:srgbClr val="E1E5BB"/>
                </a:solidFill>
                <a:effectLst>
                  <a:outerShdw blurRad="38100" dist="38100" dir="2700000" algn="tl">
                    <a:srgbClr val="000000">
                      <a:alpha val="43137"/>
                    </a:srgbClr>
                  </a:outerShdw>
                </a:effectLst>
              </a:rPr>
              <a:t>Eucharist strongly connected to the community and living the Christian life</a:t>
            </a:r>
          </a:p>
          <a:p>
            <a:pPr lvl="2">
              <a:spcBef>
                <a:spcPts val="1200"/>
              </a:spcBef>
            </a:pPr>
            <a:r>
              <a:rPr lang="en-US" i="1" dirty="0" smtClean="0">
                <a:solidFill>
                  <a:srgbClr val="E1E5BB"/>
                </a:solidFill>
                <a:effectLst>
                  <a:outerShdw blurRad="38100" dist="38100" dir="2700000" algn="tl">
                    <a:srgbClr val="000000">
                      <a:alpha val="43137"/>
                    </a:srgbClr>
                  </a:outerShdw>
                </a:effectLst>
              </a:rPr>
              <a:t>“Become what you see, and receive what you are” </a:t>
            </a:r>
            <a:r>
              <a:rPr lang="en-US" i="1" dirty="0" smtClean="0">
                <a:solidFill>
                  <a:srgbClr val="E1E5BB"/>
                </a:solidFill>
                <a:effectLst>
                  <a:outerShdw blurRad="38100" dist="38100" dir="2700000" algn="tl">
                    <a:srgbClr val="000000">
                      <a:alpha val="43137"/>
                    </a:srgbClr>
                  </a:outerShdw>
                </a:effectLst>
              </a:rPr>
              <a:t>        	</a:t>
            </a:r>
            <a:r>
              <a:rPr lang="en-US" dirty="0" smtClean="0">
                <a:solidFill>
                  <a:srgbClr val="E1E5BB"/>
                </a:solidFill>
                <a:effectLst>
                  <a:outerShdw blurRad="38100" dist="38100" dir="2700000" algn="tl">
                    <a:srgbClr val="000000">
                      <a:alpha val="43137"/>
                    </a:srgbClr>
                  </a:outerShdw>
                </a:effectLst>
              </a:rPr>
              <a:t>–St. Augustine</a:t>
            </a:r>
            <a:r>
              <a:rPr lang="en-US" dirty="0" smtClean="0">
                <a:solidFill>
                  <a:srgbClr val="E1E5BB"/>
                </a:solidFill>
                <a:effectLst>
                  <a:outerShdw blurRad="38100" dist="38100" dir="2700000" algn="tl">
                    <a:srgbClr val="000000">
                      <a:alpha val="43137"/>
                    </a:srgbClr>
                  </a:outerShdw>
                </a:effectLst>
              </a:rPr>
              <a:t>  (Sermon 272)</a:t>
            </a:r>
          </a:p>
          <a:p>
            <a:pPr lvl="2">
              <a:spcBef>
                <a:spcPts val="1200"/>
              </a:spcBef>
            </a:pPr>
            <a:r>
              <a:rPr lang="en-US" dirty="0" smtClean="0">
                <a:solidFill>
                  <a:srgbClr val="E1E5BB"/>
                </a:solidFill>
                <a:effectLst>
                  <a:outerShdw blurRad="38100" dist="38100" dir="2700000" algn="tl">
                    <a:srgbClr val="000000">
                      <a:alpha val="43137"/>
                    </a:srgbClr>
                  </a:outerShdw>
                </a:effectLst>
              </a:rPr>
              <a:t>Be </a:t>
            </a:r>
            <a:r>
              <a:rPr lang="en-US" dirty="0" smtClean="0">
                <a:solidFill>
                  <a:srgbClr val="E1E5BB"/>
                </a:solidFill>
                <a:effectLst>
                  <a:outerShdw blurRad="38100" dist="38100" dir="2700000" algn="tl">
                    <a:srgbClr val="000000">
                      <a:alpha val="43137"/>
                    </a:srgbClr>
                  </a:outerShdw>
                </a:effectLst>
              </a:rPr>
              <a:t>Christ </a:t>
            </a:r>
            <a:r>
              <a:rPr lang="en-US" dirty="0" smtClean="0">
                <a:solidFill>
                  <a:srgbClr val="E1E5BB"/>
                </a:solidFill>
                <a:effectLst>
                  <a:outerShdw blurRad="38100" dist="38100" dir="2700000" algn="tl">
                    <a:srgbClr val="000000">
                      <a:alpha val="43137"/>
                    </a:srgbClr>
                  </a:outerShdw>
                </a:effectLst>
              </a:rPr>
              <a:t>to those in the world</a:t>
            </a: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The Road to Emmaus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62200" y="4419600"/>
            <a:ext cx="4572000" cy="2133600"/>
          </a:xfrm>
        </p:spPr>
        <p:txBody>
          <a:bodyPr>
            <a:normAutofit fontScale="92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Luke 24:13-35</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Best summarizes what we do when we gather for Eucharist</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Take, Bless, Break, Give</a:t>
            </a: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pic>
        <p:nvPicPr>
          <p:cNvPr id="5" name="Picture 4" descr="road-to-emmaus-robert-zc3bcnd.jpg"/>
          <p:cNvPicPr>
            <a:picLocks noChangeAspect="1"/>
          </p:cNvPicPr>
          <p:nvPr/>
        </p:nvPicPr>
        <p:blipFill>
          <a:blip r:embed="rId4" cstate="print"/>
          <a:srcRect l="30952" t="42237" r="16667"/>
          <a:stretch>
            <a:fillRect/>
          </a:stretch>
        </p:blipFill>
        <p:spPr>
          <a:xfrm>
            <a:off x="2362200" y="1143000"/>
            <a:ext cx="4476860" cy="320040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5000" r="-35000"/>
          </a:stretch>
        </a:blipFill>
        <a:effectLst/>
      </p:bgPr>
    </p:bg>
    <p:spTree>
      <p:nvGrpSpPr>
        <p:cNvPr id="1" name=""/>
        <p:cNvGrpSpPr/>
        <p:nvPr/>
      </p:nvGrpSpPr>
      <p:grpSpPr>
        <a:xfrm>
          <a:off x="0" y="0"/>
          <a:ext cx="0" cy="0"/>
          <a:chOff x="0" y="0"/>
          <a:chExt cx="0" cy="0"/>
        </a:xfrm>
      </p:grpSpPr>
      <p:sp>
        <p:nvSpPr>
          <p:cNvPr id="4" name="TextBox 3"/>
          <p:cNvSpPr txBox="1"/>
          <p:nvPr/>
        </p:nvSpPr>
        <p:spPr>
          <a:xfrm>
            <a:off x="5562600" y="1548348"/>
            <a:ext cx="2438400" cy="3785652"/>
          </a:xfrm>
          <a:prstGeom prst="rect">
            <a:avLst/>
          </a:prstGeom>
          <a:noFill/>
        </p:spPr>
        <p:txBody>
          <a:bodyPr wrap="square" rtlCol="0">
            <a:spAutoFit/>
          </a:bodyPr>
          <a:lstStyle/>
          <a:p>
            <a:pPr algn="ctr"/>
            <a:r>
              <a:rPr lang="en-US" sz="4800" dirty="0" smtClean="0">
                <a:solidFill>
                  <a:srgbClr val="E1E5BB"/>
                </a:solidFill>
                <a:effectLst>
                  <a:outerShdw blurRad="38100" dist="38100" dir="2700000" algn="tl">
                    <a:srgbClr val="000000">
                      <a:alpha val="43137"/>
                    </a:srgbClr>
                  </a:outerShdw>
                </a:effectLst>
                <a:latin typeface="Cambria" pitchFamily="18" charset="0"/>
              </a:rPr>
              <a:t>A </a:t>
            </a:r>
          </a:p>
          <a:p>
            <a:pPr algn="ctr"/>
            <a:r>
              <a:rPr lang="en-US" sz="4800" dirty="0" smtClean="0">
                <a:solidFill>
                  <a:srgbClr val="E1E5BB"/>
                </a:solidFill>
                <a:effectLst>
                  <a:outerShdw blurRad="38100" dist="38100" dir="2700000" algn="tl">
                    <a:srgbClr val="000000">
                      <a:alpha val="43137"/>
                    </a:srgbClr>
                  </a:outerShdw>
                </a:effectLst>
                <a:latin typeface="Cambria" pitchFamily="18" charset="0"/>
              </a:rPr>
              <a:t>Walk through the Mass</a:t>
            </a:r>
            <a:endParaRPr lang="en-US" sz="4800" dirty="0">
              <a:solidFill>
                <a:srgbClr val="E1E5BB"/>
              </a:solidFill>
              <a:effectLst>
                <a:outerShdw blurRad="38100" dist="38100" dir="2700000" algn="tl">
                  <a:srgbClr val="000000">
                    <a:alpha val="43137"/>
                  </a:srgbClr>
                </a:outerShdw>
              </a:effectLst>
              <a:latin typeface="Cambria" pitchFamily="18" charset="0"/>
            </a:endParaRPr>
          </a:p>
        </p:txBody>
      </p:sp>
      <p:pic>
        <p:nvPicPr>
          <p:cNvPr id="5" name="Picture 4" descr="imagesFBF8V7DU.jpg"/>
          <p:cNvPicPr>
            <a:picLocks noChangeAspect="1"/>
          </p:cNvPicPr>
          <p:nvPr/>
        </p:nvPicPr>
        <p:blipFill>
          <a:blip r:embed="rId4" cstate="print"/>
          <a:stretch>
            <a:fillRect/>
          </a:stretch>
        </p:blipFill>
        <p:spPr>
          <a:xfrm>
            <a:off x="1424687" y="1295400"/>
            <a:ext cx="3528313" cy="4289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A Walk through the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Introductory Rite</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Entrance Chant</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Sign of the Cross &amp; Greeting</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Penitential Act or Sprinkling Rite</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The Kyrie (omitted if already incorporated into Penitential Act or if the Sprinkling Rite is used)</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Gloria</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The Collect</a:t>
            </a:r>
          </a:p>
          <a:p>
            <a:pPr marL="571500"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A Walk through the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105400"/>
          </a:xfrm>
        </p:spPr>
        <p:txBody>
          <a:bodyPr>
            <a:normAutofit/>
          </a:bodyPr>
          <a:lstStyle/>
          <a:p>
            <a:pPr>
              <a:spcBef>
                <a:spcPts val="1200"/>
              </a:spcBef>
            </a:pPr>
            <a:r>
              <a:rPr lang="en-US" dirty="0" smtClean="0">
                <a:solidFill>
                  <a:srgbClr val="E1E5BB"/>
                </a:solidFill>
                <a:effectLst>
                  <a:outerShdw blurRad="38100" dist="38100" dir="2700000" algn="tl">
                    <a:srgbClr val="000000">
                      <a:alpha val="43137"/>
                    </a:srgbClr>
                  </a:outerShdw>
                </a:effectLst>
              </a:rPr>
              <a:t>The Liturgy of the Word</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First Reading—usually taken from the Old Testament</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Responsorial Psalm</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Second Reading—taken from one of the Epistles (letters)</a:t>
            </a:r>
          </a:p>
          <a:p>
            <a:pPr marL="571500"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marL="571500"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7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Prayer</a:t>
            </a:r>
            <a:endParaRPr lang="en-US" dirty="0">
              <a:solidFill>
                <a:srgbClr val="FFFFFF"/>
              </a:solidFill>
              <a:effectLst>
                <a:outerShdw blurRad="38100" dist="38100" dir="2700000" algn="tl">
                  <a:srgbClr val="000000">
                    <a:alpha val="43137"/>
                  </a:srgbClr>
                </a:outerShdw>
              </a:effectLst>
            </a:endParaRPr>
          </a:p>
        </p:txBody>
      </p:sp>
      <p:pic>
        <p:nvPicPr>
          <p:cNvPr id="6" name="Content Placeholder 5" descr="thumbs_02.jpg"/>
          <p:cNvPicPr>
            <a:picLocks noGrp="1" noChangeAspect="1"/>
          </p:cNvPicPr>
          <p:nvPr>
            <p:ph idx="1"/>
          </p:nvPr>
        </p:nvPicPr>
        <p:blipFill>
          <a:blip r:embed="rId4" cstate="print"/>
          <a:srcRect l="1408" r="2817" b="19697"/>
          <a:stretch>
            <a:fillRect/>
          </a:stretch>
        </p:blipFill>
        <p:spPr>
          <a:xfrm>
            <a:off x="1905000" y="1599045"/>
            <a:ext cx="5181600" cy="434455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810000" y="6019800"/>
            <a:ext cx="3733800" cy="369332"/>
          </a:xfrm>
          <a:prstGeom prst="rect">
            <a:avLst/>
          </a:prstGeom>
          <a:noFill/>
        </p:spPr>
        <p:txBody>
          <a:bodyPr wrap="square" rtlCol="0">
            <a:spAutoFit/>
          </a:bodyPr>
          <a:lstStyle/>
          <a:p>
            <a:r>
              <a:rPr lang="en-US" i="1" dirty="0" smtClean="0">
                <a:solidFill>
                  <a:srgbClr val="E1E5BB"/>
                </a:solidFill>
                <a:effectLst>
                  <a:outerShdw blurRad="38100" dist="38100" dir="2700000" algn="tl">
                    <a:srgbClr val="000000">
                      <a:alpha val="43137"/>
                    </a:srgbClr>
                  </a:outerShdw>
                </a:effectLst>
              </a:rPr>
              <a:t>Cathedral of Saint Peter, Scranton</a:t>
            </a:r>
            <a:endParaRPr lang="en-US" i="1"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6308401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A Walk through the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The Liturgy of the Word</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First Reading—usually taken from the Old Testament</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Responsorial Psalm</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Second Reading—taken from one of the Epistles (letters)</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Acclamation before the Gospel (Alleluia)</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Gospel Reading</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Homily</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Profession of Faith</a:t>
            </a:r>
          </a:p>
          <a:p>
            <a:pPr marL="571500" lvl="1">
              <a:spcBef>
                <a:spcPts val="1200"/>
              </a:spcBef>
            </a:pPr>
            <a:r>
              <a:rPr lang="en-US" dirty="0" smtClean="0">
                <a:solidFill>
                  <a:srgbClr val="E1E5BB"/>
                </a:solidFill>
                <a:effectLst>
                  <a:outerShdw blurRad="38100" dist="38100" dir="2700000" algn="tl">
                    <a:srgbClr val="000000">
                      <a:alpha val="43137"/>
                    </a:srgbClr>
                  </a:outerShdw>
                </a:effectLst>
              </a:rPr>
              <a:t>The Universal Prayer (Prayer of the Faithful)</a:t>
            </a:r>
          </a:p>
          <a:p>
            <a:pPr marL="571500" lvl="1">
              <a:spcBef>
                <a:spcPts val="1200"/>
              </a:spcBef>
            </a:pPr>
            <a:endParaRPr lang="en-US" dirty="0" smtClean="0">
              <a:solidFill>
                <a:srgbClr val="E1E5BB"/>
              </a:solidFill>
              <a:effectLst>
                <a:outerShdw blurRad="38100" dist="38100" dir="2700000" algn="tl">
                  <a:srgbClr val="000000">
                    <a:alpha val="43137"/>
                  </a:srgbClr>
                </a:outerShdw>
              </a:effectLst>
            </a:endParaRPr>
          </a:p>
          <a:p>
            <a:pPr marL="571500"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A Walk through the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Liturgy of the Eucharist</a:t>
            </a:r>
          </a:p>
          <a:p>
            <a:pPr lvl="1">
              <a:spcBef>
                <a:spcPts val="1200"/>
              </a:spcBef>
            </a:pPr>
            <a:r>
              <a:rPr lang="en-US" dirty="0" smtClean="0">
                <a:solidFill>
                  <a:srgbClr val="E1E5BB"/>
                </a:solidFill>
                <a:effectLst>
                  <a:outerShdw blurRad="38100" dist="38100" dir="2700000" algn="tl">
                    <a:srgbClr val="000000">
                      <a:alpha val="43137"/>
                    </a:srgbClr>
                  </a:outerShdw>
                </a:effectLst>
              </a:rPr>
              <a:t>Preparation of the Gifts</a:t>
            </a:r>
          </a:p>
          <a:p>
            <a:pPr lvl="1">
              <a:spcBef>
                <a:spcPts val="1200"/>
              </a:spcBef>
            </a:pPr>
            <a:r>
              <a:rPr lang="en-US" dirty="0" smtClean="0">
                <a:solidFill>
                  <a:srgbClr val="E1E5BB"/>
                </a:solidFill>
                <a:effectLst>
                  <a:outerShdw blurRad="38100" dist="38100" dir="2700000" algn="tl">
                    <a:srgbClr val="000000">
                      <a:alpha val="43137"/>
                    </a:srgbClr>
                  </a:outerShdw>
                </a:effectLst>
              </a:rPr>
              <a:t>Prayer over the Offerings</a:t>
            </a:r>
          </a:p>
          <a:p>
            <a:pPr lvl="1">
              <a:spcBef>
                <a:spcPts val="1200"/>
              </a:spcBef>
            </a:pPr>
            <a:r>
              <a:rPr lang="en-US" dirty="0" smtClean="0">
                <a:solidFill>
                  <a:srgbClr val="E1E5BB"/>
                </a:solidFill>
                <a:effectLst>
                  <a:outerShdw blurRad="38100" dist="38100" dir="2700000" algn="tl">
                    <a:srgbClr val="000000">
                      <a:alpha val="43137"/>
                    </a:srgbClr>
                  </a:outerShdw>
                </a:effectLst>
              </a:rPr>
              <a:t>The Eucharistic Prayer</a:t>
            </a:r>
          </a:p>
          <a:p>
            <a:pPr lvl="2">
              <a:spcBef>
                <a:spcPts val="1200"/>
              </a:spcBef>
            </a:pPr>
            <a:r>
              <a:rPr lang="en-US" dirty="0" smtClean="0">
                <a:solidFill>
                  <a:srgbClr val="E1E5BB"/>
                </a:solidFill>
                <a:effectLst>
                  <a:outerShdw blurRad="38100" dist="38100" dir="2700000" algn="tl">
                    <a:srgbClr val="000000">
                      <a:alpha val="43137"/>
                    </a:srgbClr>
                  </a:outerShdw>
                </a:effectLst>
              </a:rPr>
              <a:t>Preface (Thanksgiving)</a:t>
            </a:r>
          </a:p>
          <a:p>
            <a:pPr lvl="2">
              <a:spcBef>
                <a:spcPts val="1200"/>
              </a:spcBef>
            </a:pPr>
            <a:r>
              <a:rPr lang="en-US" dirty="0" smtClean="0">
                <a:solidFill>
                  <a:srgbClr val="E1E5BB"/>
                </a:solidFill>
                <a:effectLst>
                  <a:outerShdw blurRad="38100" dist="38100" dir="2700000" algn="tl">
                    <a:srgbClr val="000000">
                      <a:alpha val="43137"/>
                    </a:srgbClr>
                  </a:outerShdw>
                </a:effectLst>
              </a:rPr>
              <a:t>Sanctus acclamation</a:t>
            </a:r>
          </a:p>
          <a:p>
            <a:pPr lvl="2">
              <a:spcBef>
                <a:spcPts val="1200"/>
              </a:spcBef>
            </a:pPr>
            <a:r>
              <a:rPr lang="en-US" dirty="0" smtClean="0">
                <a:solidFill>
                  <a:srgbClr val="E1E5BB"/>
                </a:solidFill>
                <a:effectLst>
                  <a:outerShdw blurRad="38100" dist="38100" dir="2700000" algn="tl">
                    <a:srgbClr val="000000">
                      <a:alpha val="43137"/>
                    </a:srgbClr>
                  </a:outerShdw>
                </a:effectLst>
              </a:rPr>
              <a:t>Epiclesis</a:t>
            </a:r>
          </a:p>
          <a:p>
            <a:pPr lvl="2">
              <a:spcBef>
                <a:spcPts val="1200"/>
              </a:spcBef>
            </a:pPr>
            <a:r>
              <a:rPr lang="en-US" dirty="0" smtClean="0">
                <a:solidFill>
                  <a:srgbClr val="E1E5BB"/>
                </a:solidFill>
                <a:effectLst>
                  <a:outerShdw blurRad="38100" dist="38100" dir="2700000" algn="tl">
                    <a:srgbClr val="000000">
                      <a:alpha val="43137"/>
                    </a:srgbClr>
                  </a:outerShdw>
                </a:effectLst>
              </a:rPr>
              <a:t>Institution Narrative</a:t>
            </a:r>
          </a:p>
          <a:p>
            <a:pPr lvl="2">
              <a:spcBef>
                <a:spcPts val="1200"/>
              </a:spcBef>
            </a:pPr>
            <a:r>
              <a:rPr lang="en-US" dirty="0" smtClean="0">
                <a:solidFill>
                  <a:srgbClr val="E1E5BB"/>
                </a:solidFill>
                <a:effectLst>
                  <a:outerShdw blurRad="38100" dist="38100" dir="2700000" algn="tl">
                    <a:srgbClr val="000000">
                      <a:alpha val="43137"/>
                    </a:srgbClr>
                  </a:outerShdw>
                </a:effectLst>
              </a:rPr>
              <a:t>Anamnesis</a:t>
            </a:r>
          </a:p>
          <a:p>
            <a:pPr lvl="2">
              <a:spcBef>
                <a:spcPts val="1200"/>
              </a:spcBef>
            </a:pPr>
            <a:r>
              <a:rPr lang="en-US" dirty="0" smtClean="0">
                <a:solidFill>
                  <a:srgbClr val="E1E5BB"/>
                </a:solidFill>
                <a:effectLst>
                  <a:outerShdw blurRad="38100" dist="38100" dir="2700000" algn="tl">
                    <a:srgbClr val="000000">
                      <a:alpha val="43137"/>
                    </a:srgbClr>
                  </a:outerShdw>
                </a:effectLst>
              </a:rPr>
              <a:t>Oblation</a:t>
            </a:r>
          </a:p>
          <a:p>
            <a:pPr lvl="2">
              <a:spcBef>
                <a:spcPts val="1200"/>
              </a:spcBef>
            </a:pPr>
            <a:r>
              <a:rPr lang="en-US" dirty="0" smtClean="0">
                <a:solidFill>
                  <a:srgbClr val="E1E5BB"/>
                </a:solidFill>
                <a:effectLst>
                  <a:outerShdw blurRad="38100" dist="38100" dir="2700000" algn="tl">
                    <a:srgbClr val="000000">
                      <a:alpha val="43137"/>
                    </a:srgbClr>
                  </a:outerShdw>
                </a:effectLst>
              </a:rPr>
              <a:t>Intercessions</a:t>
            </a:r>
          </a:p>
          <a:p>
            <a:pPr lvl="2">
              <a:spcBef>
                <a:spcPts val="1200"/>
              </a:spcBef>
            </a:pPr>
            <a:r>
              <a:rPr lang="en-US" dirty="0" smtClean="0">
                <a:solidFill>
                  <a:srgbClr val="E1E5BB"/>
                </a:solidFill>
                <a:effectLst>
                  <a:outerShdw blurRad="38100" dist="38100" dir="2700000" algn="tl">
                    <a:srgbClr val="000000">
                      <a:alpha val="43137"/>
                    </a:srgbClr>
                  </a:outerShdw>
                </a:effectLst>
              </a:rPr>
              <a:t>Concluding Doxology and Amen</a:t>
            </a:r>
          </a:p>
          <a:p>
            <a:pPr lvl="2">
              <a:spcBef>
                <a:spcPts val="1200"/>
              </a:spcBef>
              <a:buNone/>
            </a:pPr>
            <a:endParaRPr lang="en-US" dirty="0" smtClean="0">
              <a:solidFill>
                <a:srgbClr val="E1E5BB"/>
              </a:solidFill>
              <a:effectLst>
                <a:outerShdw blurRad="38100" dist="38100" dir="2700000" algn="tl">
                  <a:srgbClr val="000000">
                    <a:alpha val="43137"/>
                  </a:srgbClr>
                </a:outerShdw>
              </a:effectLst>
            </a:endParaRPr>
          </a:p>
          <a:p>
            <a:pPr marL="571500" lvl="1">
              <a:spcBef>
                <a:spcPts val="1200"/>
              </a:spcBef>
            </a:pPr>
            <a:endParaRPr lang="en-US" dirty="0" smtClean="0">
              <a:solidFill>
                <a:srgbClr val="E1E5BB"/>
              </a:solidFill>
              <a:effectLst>
                <a:outerShdw blurRad="38100" dist="38100" dir="2700000" algn="tl">
                  <a:srgbClr val="000000">
                    <a:alpha val="43137"/>
                  </a:srgbClr>
                </a:outerShdw>
              </a:effectLst>
            </a:endParaRPr>
          </a:p>
          <a:p>
            <a:pPr marL="571500"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A Walk through the Mass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pPr>
              <a:spcBef>
                <a:spcPts val="1200"/>
              </a:spcBef>
            </a:pPr>
            <a:r>
              <a:rPr lang="en-US" dirty="0" smtClean="0">
                <a:solidFill>
                  <a:srgbClr val="E1E5BB"/>
                </a:solidFill>
                <a:effectLst>
                  <a:outerShdw blurRad="38100" dist="38100" dir="2700000" algn="tl">
                    <a:srgbClr val="000000">
                      <a:alpha val="43137"/>
                    </a:srgbClr>
                  </a:outerShdw>
                </a:effectLst>
              </a:rPr>
              <a:t>Liturgy of the Eucharist</a:t>
            </a:r>
          </a:p>
          <a:p>
            <a:pPr lvl="1">
              <a:spcBef>
                <a:spcPts val="1200"/>
              </a:spcBef>
            </a:pPr>
            <a:r>
              <a:rPr lang="en-US" dirty="0" smtClean="0">
                <a:solidFill>
                  <a:srgbClr val="E1E5BB"/>
                </a:solidFill>
                <a:effectLst>
                  <a:outerShdw blurRad="38100" dist="38100" dir="2700000" algn="tl">
                    <a:srgbClr val="000000">
                      <a:alpha val="43137"/>
                    </a:srgbClr>
                  </a:outerShdw>
                </a:effectLst>
              </a:rPr>
              <a:t>Communion Rite</a:t>
            </a:r>
          </a:p>
          <a:p>
            <a:pPr lvl="2">
              <a:spcBef>
                <a:spcPts val="1200"/>
              </a:spcBef>
            </a:pPr>
            <a:r>
              <a:rPr lang="en-US" dirty="0" smtClean="0">
                <a:solidFill>
                  <a:srgbClr val="E1E5BB"/>
                </a:solidFill>
                <a:effectLst>
                  <a:outerShdw blurRad="38100" dist="38100" dir="2700000" algn="tl">
                    <a:srgbClr val="000000">
                      <a:alpha val="43137"/>
                    </a:srgbClr>
                  </a:outerShdw>
                </a:effectLst>
              </a:rPr>
              <a:t>The Lord’s Prayer</a:t>
            </a:r>
          </a:p>
          <a:p>
            <a:pPr lvl="2">
              <a:spcBef>
                <a:spcPts val="1200"/>
              </a:spcBef>
            </a:pPr>
            <a:r>
              <a:rPr lang="en-US" dirty="0" smtClean="0">
                <a:solidFill>
                  <a:srgbClr val="E1E5BB"/>
                </a:solidFill>
                <a:effectLst>
                  <a:outerShdw blurRad="38100" dist="38100" dir="2700000" algn="tl">
                    <a:srgbClr val="000000">
                      <a:alpha val="43137"/>
                    </a:srgbClr>
                  </a:outerShdw>
                </a:effectLst>
              </a:rPr>
              <a:t>Rite of Peace</a:t>
            </a:r>
          </a:p>
          <a:p>
            <a:pPr lvl="2">
              <a:spcBef>
                <a:spcPts val="1200"/>
              </a:spcBef>
            </a:pPr>
            <a:r>
              <a:rPr lang="en-US" dirty="0" smtClean="0">
                <a:solidFill>
                  <a:srgbClr val="E1E5BB"/>
                </a:solidFill>
                <a:effectLst>
                  <a:outerShdw blurRad="38100" dist="38100" dir="2700000" algn="tl">
                    <a:srgbClr val="000000">
                      <a:alpha val="43137"/>
                    </a:srgbClr>
                  </a:outerShdw>
                </a:effectLst>
              </a:rPr>
              <a:t>The Fraction of the Bread</a:t>
            </a:r>
          </a:p>
          <a:p>
            <a:pPr lvl="2">
              <a:spcBef>
                <a:spcPts val="1200"/>
              </a:spcBef>
            </a:pPr>
            <a:r>
              <a:rPr lang="en-US" dirty="0" smtClean="0">
                <a:solidFill>
                  <a:srgbClr val="E1E5BB"/>
                </a:solidFill>
                <a:effectLst>
                  <a:outerShdw blurRad="38100" dist="38100" dir="2700000" algn="tl">
                    <a:srgbClr val="000000">
                      <a:alpha val="43137"/>
                    </a:srgbClr>
                  </a:outerShdw>
                </a:effectLst>
              </a:rPr>
              <a:t>Communion (Communion Chant)</a:t>
            </a:r>
          </a:p>
          <a:p>
            <a:pPr lvl="2">
              <a:spcBef>
                <a:spcPts val="1200"/>
              </a:spcBef>
            </a:pPr>
            <a:r>
              <a:rPr lang="en-US" dirty="0" smtClean="0">
                <a:solidFill>
                  <a:srgbClr val="E1E5BB"/>
                </a:solidFill>
                <a:effectLst>
                  <a:outerShdw blurRad="38100" dist="38100" dir="2700000" algn="tl">
                    <a:srgbClr val="000000">
                      <a:alpha val="43137"/>
                    </a:srgbClr>
                  </a:outerShdw>
                </a:effectLst>
              </a:rPr>
              <a:t>Prayer after Communion</a:t>
            </a:r>
          </a:p>
          <a:p>
            <a:pPr lvl="1">
              <a:spcBef>
                <a:spcPts val="1200"/>
              </a:spcBef>
            </a:pPr>
            <a:r>
              <a:rPr lang="en-US" dirty="0" smtClean="0">
                <a:solidFill>
                  <a:srgbClr val="E1E5BB"/>
                </a:solidFill>
                <a:effectLst>
                  <a:outerShdw blurRad="38100" dist="38100" dir="2700000" algn="tl">
                    <a:srgbClr val="000000">
                      <a:alpha val="43137"/>
                    </a:srgbClr>
                  </a:outerShdw>
                </a:effectLst>
              </a:rPr>
              <a:t>Concluding Rite</a:t>
            </a:r>
          </a:p>
          <a:p>
            <a:pPr lvl="2">
              <a:spcBef>
                <a:spcPts val="1200"/>
              </a:spcBef>
            </a:pPr>
            <a:r>
              <a:rPr lang="en-US" dirty="0" smtClean="0">
                <a:solidFill>
                  <a:srgbClr val="E1E5BB"/>
                </a:solidFill>
                <a:effectLst>
                  <a:outerShdw blurRad="38100" dist="38100" dir="2700000" algn="tl">
                    <a:srgbClr val="000000">
                      <a:alpha val="43137"/>
                    </a:srgbClr>
                  </a:outerShdw>
                </a:effectLst>
              </a:rPr>
              <a:t>Brief announcements</a:t>
            </a:r>
          </a:p>
          <a:p>
            <a:pPr lvl="2">
              <a:spcBef>
                <a:spcPts val="1200"/>
              </a:spcBef>
            </a:pPr>
            <a:r>
              <a:rPr lang="en-US" dirty="0" smtClean="0">
                <a:solidFill>
                  <a:srgbClr val="E1E5BB"/>
                </a:solidFill>
                <a:effectLst>
                  <a:outerShdw blurRad="38100" dist="38100" dir="2700000" algn="tl">
                    <a:srgbClr val="000000">
                      <a:alpha val="43137"/>
                    </a:srgbClr>
                  </a:outerShdw>
                </a:effectLst>
              </a:rPr>
              <a:t>Greeting &amp; Blessing</a:t>
            </a:r>
          </a:p>
          <a:p>
            <a:pPr lvl="2">
              <a:spcBef>
                <a:spcPts val="1200"/>
              </a:spcBef>
            </a:pPr>
            <a:r>
              <a:rPr lang="en-US" dirty="0" smtClean="0">
                <a:solidFill>
                  <a:srgbClr val="E1E5BB"/>
                </a:solidFill>
                <a:effectLst>
                  <a:outerShdw blurRad="38100" dist="38100" dir="2700000" algn="tl">
                    <a:srgbClr val="000000">
                      <a:alpha val="43137"/>
                    </a:srgbClr>
                  </a:outerShdw>
                </a:effectLst>
              </a:rPr>
              <a:t>Dismissal</a:t>
            </a:r>
          </a:p>
          <a:p>
            <a:pPr lvl="2">
              <a:spcBef>
                <a:spcPts val="1200"/>
              </a:spcBef>
              <a:buNone/>
            </a:pPr>
            <a:endParaRPr lang="en-US" dirty="0" smtClean="0">
              <a:solidFill>
                <a:srgbClr val="E1E5BB"/>
              </a:solidFill>
              <a:effectLst>
                <a:outerShdw blurRad="38100" dist="38100" dir="2700000" algn="tl">
                  <a:srgbClr val="000000">
                    <a:alpha val="43137"/>
                  </a:srgbClr>
                </a:outerShdw>
              </a:effectLst>
            </a:endParaRPr>
          </a:p>
          <a:p>
            <a:pPr marL="571500" lvl="1">
              <a:spcBef>
                <a:spcPts val="1200"/>
              </a:spcBef>
            </a:pPr>
            <a:endParaRPr lang="en-US" dirty="0" smtClean="0">
              <a:solidFill>
                <a:srgbClr val="E1E5BB"/>
              </a:solidFill>
              <a:effectLst>
                <a:outerShdw blurRad="38100" dist="38100" dir="2700000" algn="tl">
                  <a:srgbClr val="000000">
                    <a:alpha val="43137"/>
                  </a:srgbClr>
                </a:outerShdw>
              </a:effectLst>
            </a:endParaRPr>
          </a:p>
          <a:p>
            <a:pPr marL="571500"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The Real Presence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5257800"/>
          </a:xfrm>
        </p:spPr>
        <p:txBody>
          <a:bodyPr>
            <a:normAutofit fontScale="92500" lnSpcReduction="20000"/>
          </a:bodyPr>
          <a:lstStyle/>
          <a:p>
            <a:pPr lvl="1">
              <a:spcBef>
                <a:spcPts val="1200"/>
              </a:spcBef>
            </a:pPr>
            <a:r>
              <a:rPr lang="en-US" dirty="0" smtClean="0">
                <a:solidFill>
                  <a:srgbClr val="E1E5BB"/>
                </a:solidFill>
                <a:effectLst>
                  <a:outerShdw blurRad="38100" dist="38100" dir="2700000" algn="tl">
                    <a:srgbClr val="000000">
                      <a:alpha val="43137"/>
                    </a:srgbClr>
                  </a:outerShdw>
                </a:effectLst>
              </a:rPr>
              <a:t>Ordinary elements of bread and wine become the Body and Blood of Christ</a:t>
            </a:r>
          </a:p>
          <a:p>
            <a:pPr lvl="1">
              <a:spcBef>
                <a:spcPts val="1200"/>
              </a:spcBef>
            </a:pPr>
            <a:r>
              <a:rPr lang="en-US" dirty="0" smtClean="0">
                <a:solidFill>
                  <a:srgbClr val="E1E5BB"/>
                </a:solidFill>
                <a:effectLst>
                  <a:outerShdw blurRad="38100" dist="38100" dir="2700000" algn="tl">
                    <a:srgbClr val="000000">
                      <a:alpha val="43137"/>
                    </a:srgbClr>
                  </a:outerShdw>
                </a:effectLst>
              </a:rPr>
              <a:t>Christ is truly present to us in bread and wine, given to us by God as spiritual food and drink, which is our sustenance so that we can be dismissed to carry on the work of Christ’s body</a:t>
            </a:r>
          </a:p>
          <a:p>
            <a:pPr lvl="1">
              <a:spcBef>
                <a:spcPts val="1200"/>
              </a:spcBef>
            </a:pPr>
            <a:r>
              <a:rPr lang="en-US" dirty="0" smtClean="0">
                <a:solidFill>
                  <a:srgbClr val="E1E5BB"/>
                </a:solidFill>
                <a:effectLst>
                  <a:outerShdw blurRad="38100" dist="38100" dir="2700000" algn="tl">
                    <a:srgbClr val="000000">
                      <a:alpha val="43137"/>
                    </a:srgbClr>
                  </a:outerShdw>
                </a:effectLst>
              </a:rPr>
              <a:t>The Sacramental Body of Christ makes us the Ecclesial Body of Christ, and the Ecclesial Body of Christ offers the Sacramental Body of Christ.</a:t>
            </a:r>
          </a:p>
          <a:p>
            <a:pPr lvl="1">
              <a:spcBef>
                <a:spcPts val="1200"/>
              </a:spcBef>
            </a:pPr>
            <a:r>
              <a:rPr lang="en-US" dirty="0" smtClean="0">
                <a:solidFill>
                  <a:srgbClr val="E1E5BB"/>
                </a:solidFill>
                <a:effectLst>
                  <a:outerShdw blurRad="38100" dist="38100" dir="2700000" algn="tl">
                    <a:srgbClr val="000000">
                      <a:alpha val="43137"/>
                    </a:srgbClr>
                  </a:outerShdw>
                </a:effectLst>
              </a:rPr>
              <a:t>Transubstantiation—having the accidents of bread and wine but having the substance of the Body and Blood</a:t>
            </a:r>
          </a:p>
          <a:p>
            <a:pPr lvl="1">
              <a:spcBef>
                <a:spcPts val="1200"/>
              </a:spcBef>
            </a:pPr>
            <a:r>
              <a:rPr lang="en-US" dirty="0" smtClean="0">
                <a:solidFill>
                  <a:srgbClr val="E1E5BB"/>
                </a:solidFill>
                <a:effectLst>
                  <a:outerShdw blurRad="38100" dist="38100" dir="2700000" algn="tl">
                    <a:srgbClr val="000000">
                      <a:alpha val="43137"/>
                    </a:srgbClr>
                  </a:outerShdw>
                </a:effectLst>
              </a:rPr>
              <a:t>Having reverence for the care of this sacrament both during and outside Mass.  </a:t>
            </a:r>
          </a:p>
          <a:p>
            <a:pPr lvl="2">
              <a:spcBef>
                <a:spcPts val="1200"/>
              </a:spcBef>
              <a:buNone/>
            </a:pPr>
            <a:endParaRPr lang="en-US" dirty="0" smtClean="0">
              <a:solidFill>
                <a:srgbClr val="E1E5BB"/>
              </a:solidFill>
              <a:effectLst>
                <a:outerShdw blurRad="38100" dist="38100" dir="2700000" algn="tl">
                  <a:srgbClr val="000000">
                    <a:alpha val="43137"/>
                  </a:srgbClr>
                </a:outerShdw>
              </a:effectLst>
            </a:endParaRPr>
          </a:p>
          <a:p>
            <a:pPr marL="571500" lvl="1">
              <a:spcBef>
                <a:spcPts val="1200"/>
              </a:spcBef>
            </a:pPr>
            <a:endParaRPr lang="en-US" dirty="0" smtClean="0">
              <a:solidFill>
                <a:srgbClr val="E1E5BB"/>
              </a:solidFill>
              <a:effectLst>
                <a:outerShdw blurRad="38100" dist="38100" dir="2700000" algn="tl">
                  <a:srgbClr val="000000">
                    <a:alpha val="43137"/>
                  </a:srgbClr>
                </a:outerShdw>
              </a:effectLst>
            </a:endParaRPr>
          </a:p>
          <a:p>
            <a:pPr marL="571500"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a:p>
            <a:pPr lvl="1">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5257800"/>
          </a:xfrm>
        </p:spPr>
        <p:txBody>
          <a:bodyPr>
            <a:normAutofit/>
          </a:bodyPr>
          <a:lstStyle/>
          <a:p>
            <a:pPr lvl="2">
              <a:spcBef>
                <a:spcPts val="1200"/>
              </a:spcBef>
              <a:buNone/>
            </a:pPr>
            <a:endParaRPr lang="en-US" dirty="0" smtClean="0">
              <a:solidFill>
                <a:srgbClr val="E1E5BB"/>
              </a:solidFill>
              <a:effectLst>
                <a:outerShdw blurRad="38100" dist="38100" dir="2700000" algn="tl">
                  <a:srgbClr val="000000">
                    <a:alpha val="43137"/>
                  </a:srgbClr>
                </a:outerShdw>
              </a:effectLst>
            </a:endParaRPr>
          </a:p>
          <a:p>
            <a:pPr marL="571500" lvl="1">
              <a:spcBef>
                <a:spcPts val="1200"/>
              </a:spcBef>
            </a:pPr>
            <a:endParaRPr lang="en-US" dirty="0" smtClean="0">
              <a:solidFill>
                <a:srgbClr val="E1E5BB"/>
              </a:solidFill>
              <a:effectLst>
                <a:outerShdw blurRad="38100" dist="38100" dir="2700000" algn="tl">
                  <a:srgbClr val="000000">
                    <a:alpha val="43137"/>
                  </a:srgbClr>
                </a:outerShdw>
              </a:effectLst>
            </a:endParaRPr>
          </a:p>
          <a:p>
            <a:pPr marL="0" lvl="1" indent="0" algn="ctr">
              <a:spcBef>
                <a:spcPts val="0"/>
              </a:spcBef>
              <a:buNone/>
            </a:pPr>
            <a:r>
              <a:rPr lang="en-US" sz="3600" dirty="0" smtClean="0">
                <a:solidFill>
                  <a:srgbClr val="E1E5BB"/>
                </a:solidFill>
                <a:effectLst>
                  <a:outerShdw blurRad="38100" dist="38100" dir="2700000" algn="tl">
                    <a:srgbClr val="000000">
                      <a:alpha val="43137"/>
                    </a:srgbClr>
                  </a:outerShdw>
                </a:effectLst>
              </a:rPr>
              <a:t>Why do you think Jesus gave us </a:t>
            </a:r>
          </a:p>
          <a:p>
            <a:pPr marL="0" lvl="1" indent="0" algn="ctr">
              <a:spcBef>
                <a:spcPts val="0"/>
              </a:spcBef>
              <a:buNone/>
            </a:pPr>
            <a:r>
              <a:rPr lang="en-US" sz="3600" dirty="0" smtClean="0">
                <a:solidFill>
                  <a:srgbClr val="E1E5BB"/>
                </a:solidFill>
                <a:effectLst>
                  <a:outerShdw blurRad="38100" dist="38100" dir="2700000" algn="tl">
                    <a:srgbClr val="000000">
                      <a:alpha val="43137"/>
                    </a:srgbClr>
                  </a:outerShdw>
                </a:effectLst>
              </a:rPr>
              <a:t>his Body and Blood in the Eucharist? </a:t>
            </a:r>
          </a:p>
          <a:p>
            <a:pPr marL="0" lvl="1" indent="0" algn="ctr">
              <a:spcBef>
                <a:spcPts val="0"/>
              </a:spcBef>
              <a:buNone/>
            </a:pPr>
            <a:r>
              <a:rPr lang="en-US" sz="3600" dirty="0" smtClean="0">
                <a:solidFill>
                  <a:srgbClr val="E1E5BB"/>
                </a:solidFill>
                <a:effectLst>
                  <a:outerShdw blurRad="38100" dist="38100" dir="2700000" algn="tl">
                    <a:srgbClr val="000000">
                      <a:alpha val="43137"/>
                    </a:srgbClr>
                  </a:outerShdw>
                </a:effectLst>
              </a:rPr>
              <a:t> </a:t>
            </a:r>
          </a:p>
          <a:p>
            <a:pPr marL="0" lvl="1" indent="0" algn="ctr">
              <a:spcBef>
                <a:spcPts val="0"/>
              </a:spcBef>
              <a:buNone/>
            </a:pPr>
            <a:r>
              <a:rPr lang="en-US" sz="3600" dirty="0" smtClean="0">
                <a:solidFill>
                  <a:srgbClr val="E1E5BB"/>
                </a:solidFill>
                <a:effectLst>
                  <a:outerShdw blurRad="38100" dist="38100" dir="2700000" algn="tl">
                    <a:srgbClr val="000000">
                      <a:alpha val="43137"/>
                    </a:srgbClr>
                  </a:outerShdw>
                </a:effectLst>
              </a:rPr>
              <a:t>Do you think his Church would have survived</a:t>
            </a:r>
          </a:p>
          <a:p>
            <a:pPr marL="0" lvl="1" indent="0" algn="ctr">
              <a:spcBef>
                <a:spcPts val="0"/>
              </a:spcBef>
              <a:buNone/>
            </a:pPr>
            <a:r>
              <a:rPr lang="en-US" sz="3600" dirty="0" smtClean="0">
                <a:solidFill>
                  <a:srgbClr val="E1E5BB"/>
                </a:solidFill>
                <a:effectLst>
                  <a:outerShdw blurRad="38100" dist="38100" dir="2700000" algn="tl">
                    <a:srgbClr val="000000">
                      <a:alpha val="43137"/>
                    </a:srgbClr>
                  </a:outerShdw>
                </a:effectLst>
              </a:rPr>
              <a:t>if he didn’t give us this Sacrament?</a:t>
            </a:r>
          </a:p>
          <a:p>
            <a:pPr marL="0" lvl="1" indent="0">
              <a:spcBef>
                <a:spcPts val="1200"/>
              </a:spcBef>
              <a:buNone/>
            </a:pPr>
            <a:endParaRPr lang="en-US" dirty="0" smtClean="0">
              <a:solidFill>
                <a:srgbClr val="E1E5BB"/>
              </a:solidFill>
              <a:effectLst>
                <a:outerShdw blurRad="38100" dist="38100" dir="2700000" algn="tl">
                  <a:srgbClr val="000000">
                    <a:alpha val="43137"/>
                  </a:srgbClr>
                </a:outerShdw>
              </a:effectLst>
            </a:endParaRPr>
          </a:p>
          <a:p>
            <a:pPr lvl="1">
              <a:spcBef>
                <a:spcPts val="1200"/>
              </a:spcBef>
            </a:pPr>
            <a:endParaRPr lang="en-US" dirty="0" smtClean="0">
              <a:solidFill>
                <a:srgbClr val="E1E5BB"/>
              </a:solidFill>
              <a:effectLst>
                <a:outerShdw blurRad="38100" dist="38100" dir="2700000" algn="tl">
                  <a:srgbClr val="000000">
                    <a:alpha val="43137"/>
                  </a:srgbClr>
                </a:outerShdw>
              </a:effectLst>
            </a:endParaRPr>
          </a:p>
          <a:p>
            <a:pPr>
              <a:spcBef>
                <a:spcPts val="1200"/>
              </a:spcBef>
            </a:pPr>
            <a:endParaRPr lang="en-US" dirty="0" smtClean="0">
              <a:solidFill>
                <a:srgbClr val="E1E5BB"/>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524000"/>
          </a:xfrm>
        </p:spPr>
        <p:txBody>
          <a:bodyPr>
            <a:normAutofit fontScale="90000"/>
          </a:bodyPr>
          <a:lstStyle/>
          <a:p>
            <a:r>
              <a:rPr lang="en-US" dirty="0" smtClean="0">
                <a:solidFill>
                  <a:srgbClr val="FFFFFF"/>
                </a:solidFill>
                <a:effectLst>
                  <a:outerShdw blurRad="38100" dist="38100" dir="2700000" algn="tl">
                    <a:srgbClr val="000000">
                      <a:alpha val="43137"/>
                    </a:srgbClr>
                  </a:outerShdw>
                </a:effectLst>
                <a:latin typeface="Cambria"/>
                <a:cs typeface="Cambria"/>
              </a:rPr>
              <a:t>Serving </a:t>
            </a:r>
            <a:r>
              <a:rPr lang="en-US" dirty="0" smtClean="0">
                <a:solidFill>
                  <a:srgbClr val="FFFFFF"/>
                </a:solidFill>
                <a:effectLst>
                  <a:outerShdw blurRad="38100" dist="38100" dir="2700000" algn="tl">
                    <a:srgbClr val="000000">
                      <a:alpha val="43137"/>
                    </a:srgbClr>
                  </a:outerShdw>
                </a:effectLst>
                <a:latin typeface="Cambria"/>
                <a:cs typeface="Cambria"/>
              </a:rPr>
              <a:t>as a </a:t>
            </a:r>
            <a:br>
              <a:rPr lang="en-US" dirty="0" smtClean="0">
                <a:solidFill>
                  <a:srgbClr val="FFFFFF"/>
                </a:solidFill>
                <a:effectLst>
                  <a:outerShdw blurRad="38100" dist="38100" dir="2700000" algn="tl">
                    <a:srgbClr val="000000">
                      <a:alpha val="43137"/>
                    </a:srgbClr>
                  </a:outerShdw>
                </a:effectLst>
                <a:latin typeface="Cambria"/>
                <a:cs typeface="Cambria"/>
              </a:rPr>
            </a:br>
            <a:r>
              <a:rPr lang="en-US" dirty="0" smtClean="0">
                <a:solidFill>
                  <a:srgbClr val="FFFFFF"/>
                </a:solidFill>
                <a:effectLst>
                  <a:outerShdw blurRad="38100" dist="38100" dir="2700000" algn="tl">
                    <a:srgbClr val="000000">
                      <a:alpha val="43137"/>
                    </a:srgbClr>
                  </a:outerShdw>
                </a:effectLst>
                <a:latin typeface="Cambria"/>
                <a:cs typeface="Cambria"/>
              </a:rPr>
              <a:t>Minister of Liturgical Environment</a:t>
            </a:r>
            <a:endParaRPr lang="en-US" dirty="0">
              <a:solidFill>
                <a:srgbClr val="FFFFFF"/>
              </a:solidFill>
              <a:effectLst>
                <a:outerShdw blurRad="38100" dist="38100" dir="2700000" algn="tl">
                  <a:srgbClr val="000000">
                    <a:alpha val="43137"/>
                  </a:srgbClr>
                </a:outerShdw>
              </a:effectLst>
              <a:latin typeface="Cambria"/>
              <a:cs typeface="Cambria"/>
            </a:endParaRPr>
          </a:p>
        </p:txBody>
      </p:sp>
      <p:pic>
        <p:nvPicPr>
          <p:cNvPr id="7" name="Picture 6" descr="trinity%20photo-350x263.jpg"/>
          <p:cNvPicPr>
            <a:picLocks noChangeAspect="1"/>
          </p:cNvPicPr>
          <p:nvPr/>
        </p:nvPicPr>
        <p:blipFill>
          <a:blip r:embed="rId4" cstate="print"/>
          <a:srcRect r="9801"/>
          <a:stretch>
            <a:fillRect/>
          </a:stretch>
        </p:blipFill>
        <p:spPr>
          <a:xfrm>
            <a:off x="2345685" y="1066800"/>
            <a:ext cx="4207515" cy="3505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8904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lvl="1"/>
            <a:r>
              <a:rPr lang="en-US" dirty="0" smtClean="0">
                <a:solidFill>
                  <a:srgbClr val="E1E5BB"/>
                </a:solidFill>
                <a:effectLst>
                  <a:outerShdw blurRad="38100" dist="38100" dir="2700000" algn="tl">
                    <a:srgbClr val="000000">
                      <a:alpha val="43137"/>
                    </a:srgbClr>
                  </a:outerShdw>
                </a:effectLst>
              </a:rPr>
              <a:t>Tour of the Church</a:t>
            </a:r>
          </a:p>
          <a:p>
            <a:pPr lvl="2"/>
            <a:r>
              <a:rPr lang="en-US" sz="2800" dirty="0" smtClean="0">
                <a:solidFill>
                  <a:srgbClr val="E1E5BB"/>
                </a:solidFill>
                <a:effectLst>
                  <a:outerShdw blurRad="38100" dist="38100" dir="2700000" algn="tl">
                    <a:srgbClr val="000000">
                      <a:alpha val="43137"/>
                    </a:srgbClr>
                  </a:outerShdw>
                </a:effectLst>
              </a:rPr>
              <a:t>Body of the Church</a:t>
            </a:r>
          </a:p>
          <a:p>
            <a:pPr lvl="3"/>
            <a:r>
              <a:rPr lang="en-US" sz="2800" dirty="0" smtClean="0">
                <a:solidFill>
                  <a:srgbClr val="E1E5BB"/>
                </a:solidFill>
                <a:effectLst>
                  <a:outerShdw blurRad="38100" dist="38100" dir="2700000" algn="tl">
                    <a:srgbClr val="000000">
                      <a:alpha val="43137"/>
                    </a:srgbClr>
                  </a:outerShdw>
                </a:effectLst>
              </a:rPr>
              <a:t>Church Grounds—first part that people see when arriving at </a:t>
            </a:r>
            <a:r>
              <a:rPr lang="en-US" sz="2800" dirty="0" smtClean="0">
                <a:solidFill>
                  <a:srgbClr val="E1E5BB"/>
                </a:solidFill>
                <a:effectLst>
                  <a:outerShdw blurRad="38100" dist="38100" dir="2700000" algn="tl">
                    <a:srgbClr val="000000">
                      <a:alpha val="43137"/>
                    </a:srgbClr>
                  </a:outerShdw>
                </a:effectLst>
              </a:rPr>
              <a:t>church</a:t>
            </a:r>
          </a:p>
          <a:p>
            <a:pPr lvl="4"/>
            <a:r>
              <a:rPr lang="en-US" sz="2400" dirty="0" smtClean="0">
                <a:solidFill>
                  <a:srgbClr val="E1E5BB"/>
                </a:solidFill>
                <a:effectLst>
                  <a:outerShdw blurRad="38100" dist="38100" dir="2700000" algn="tl">
                    <a:srgbClr val="000000">
                      <a:alpha val="43137"/>
                    </a:srgbClr>
                  </a:outerShdw>
                </a:effectLst>
              </a:rPr>
              <a:t>“</a:t>
            </a:r>
            <a:r>
              <a:rPr lang="en-US" sz="2400" dirty="0" smtClean="0">
                <a:solidFill>
                  <a:srgbClr val="E1E5BB"/>
                </a:solidFill>
                <a:effectLst>
                  <a:outerShdw blurRad="38100" dist="38100" dir="2700000" algn="tl">
                    <a:srgbClr val="000000">
                      <a:alpha val="43137"/>
                    </a:srgbClr>
                  </a:outerShdw>
                </a:effectLst>
              </a:rPr>
              <a:t>When constructed and maintained well, the outside of a church can proclaim the Gospel to the city or town in which it is located.  Even before the members of the worshiping community enter through the doors of the building, the external environment with its landscaping, artwork, and lighting can contribute to a gracious approach to the place of </a:t>
            </a:r>
            <a:r>
              <a:rPr lang="en-US" sz="2400" dirty="0" smtClean="0">
                <a:solidFill>
                  <a:srgbClr val="E1E5BB"/>
                </a:solidFill>
                <a:effectLst>
                  <a:outerShdw blurRad="38100" dist="38100" dir="2700000" algn="tl">
                    <a:srgbClr val="000000">
                      <a:alpha val="43137"/>
                    </a:srgbClr>
                  </a:outerShdw>
                </a:effectLst>
              </a:rPr>
              <a:t>worship”</a:t>
            </a:r>
            <a:r>
              <a:rPr lang="en-US" sz="2400" i="1" dirty="0" smtClean="0">
                <a:solidFill>
                  <a:srgbClr val="E1E5BB"/>
                </a:solidFill>
                <a:effectLst>
                  <a:outerShdw blurRad="38100" dist="38100" dir="2700000" algn="tl">
                    <a:srgbClr val="000000">
                      <a:alpha val="43137"/>
                    </a:srgbClr>
                  </a:outerShdw>
                </a:effectLst>
              </a:rPr>
              <a:t> </a:t>
            </a:r>
            <a:r>
              <a:rPr lang="en-US" sz="2400" dirty="0" smtClean="0">
                <a:solidFill>
                  <a:srgbClr val="E1E5BB"/>
                </a:solidFill>
                <a:effectLst>
                  <a:outerShdw blurRad="38100" dist="38100" dir="2700000" algn="tl">
                    <a:srgbClr val="000000">
                      <a:alpha val="43137"/>
                    </a:srgbClr>
                  </a:outerShdw>
                </a:effectLst>
              </a:rPr>
              <a:t>(</a:t>
            </a:r>
            <a:r>
              <a:rPr lang="en-US" sz="2200" i="1" dirty="0" smtClean="0">
                <a:solidFill>
                  <a:srgbClr val="E1E5BB"/>
                </a:solidFill>
                <a:effectLst>
                  <a:outerShdw blurRad="38100" dist="38100" dir="2700000" algn="tl">
                    <a:srgbClr val="000000">
                      <a:alpha val="43137"/>
                    </a:srgbClr>
                  </a:outerShdw>
                </a:effectLst>
              </a:rPr>
              <a:t>Built </a:t>
            </a:r>
            <a:r>
              <a:rPr lang="en-US" sz="2200" i="1" dirty="0" smtClean="0">
                <a:solidFill>
                  <a:srgbClr val="E1E5BB"/>
                </a:solidFill>
                <a:effectLst>
                  <a:outerShdw blurRad="38100" dist="38100" dir="2700000" algn="tl">
                    <a:srgbClr val="000000">
                      <a:alpha val="43137"/>
                    </a:srgbClr>
                  </a:outerShdw>
                </a:effectLst>
              </a:rPr>
              <a:t>of Living Stones</a:t>
            </a:r>
            <a:r>
              <a:rPr lang="en-US" sz="2200" dirty="0" smtClean="0">
                <a:solidFill>
                  <a:srgbClr val="E1E5BB"/>
                </a:solidFill>
                <a:effectLst>
                  <a:outerShdw blurRad="38100" dist="38100" dir="2700000" algn="tl">
                    <a:srgbClr val="000000">
                      <a:alpha val="43137"/>
                    </a:srgbClr>
                  </a:outerShdw>
                </a:effectLst>
              </a:rPr>
              <a:t>, § </a:t>
            </a:r>
            <a:r>
              <a:rPr lang="en-US" sz="2200" dirty="0" smtClean="0">
                <a:solidFill>
                  <a:srgbClr val="E1E5BB"/>
                </a:solidFill>
                <a:effectLst>
                  <a:outerShdw blurRad="38100" dist="38100" dir="2700000" algn="tl">
                    <a:srgbClr val="000000">
                      <a:alpha val="43137"/>
                    </a:srgbClr>
                  </a:outerShdw>
                </a:effectLst>
              </a:rPr>
              <a:t>98) </a:t>
            </a:r>
            <a:endParaRPr lang="en-US" sz="2200" dirty="0" smtClean="0">
              <a:solidFill>
                <a:srgbClr val="E1E5BB"/>
              </a:solidFill>
              <a:effectLst>
                <a:outerShdw blurRad="38100" dist="38100" dir="2700000" algn="tl">
                  <a:srgbClr val="000000">
                    <a:alpha val="43137"/>
                  </a:srgbClr>
                </a:outerShdw>
              </a:effectLst>
            </a:endParaRPr>
          </a:p>
          <a:p>
            <a:pPr lvl="3"/>
            <a:r>
              <a:rPr lang="en-US" sz="2800" dirty="0" smtClean="0">
                <a:solidFill>
                  <a:srgbClr val="E1E5BB"/>
                </a:solidFill>
                <a:effectLst>
                  <a:outerShdw blurRad="38100" dist="38100" dir="2700000" algn="tl">
                    <a:srgbClr val="000000">
                      <a:alpha val="43137"/>
                    </a:srgbClr>
                  </a:outerShdw>
                </a:effectLst>
              </a:rPr>
              <a:t>Vestibule/Narthex—“gathering” area</a:t>
            </a:r>
          </a:p>
          <a:p>
            <a:pPr lvl="3"/>
            <a:endParaRPr lang="en-US" sz="2800" dirty="0" smtClean="0">
              <a:solidFill>
                <a:srgbClr val="E1E5BB"/>
              </a:solidFill>
              <a:effectLst>
                <a:outerShdw blurRad="38100" dist="38100" dir="2700000" algn="tl">
                  <a:srgbClr val="000000">
                    <a:alpha val="43137"/>
                  </a:srgbClr>
                </a:outerShdw>
              </a:effectLst>
            </a:endParaRPr>
          </a:p>
          <a:p>
            <a:pPr lvl="3">
              <a:buNone/>
            </a:pPr>
            <a:endParaRPr lang="en-US" sz="2800" dirty="0" smtClean="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fontScale="92500"/>
          </a:bodyPr>
          <a:lstStyle/>
          <a:p>
            <a:pPr lvl="1"/>
            <a:r>
              <a:rPr lang="en-US" dirty="0" smtClean="0">
                <a:solidFill>
                  <a:srgbClr val="E1E5BB"/>
                </a:solidFill>
                <a:effectLst>
                  <a:outerShdw blurRad="38100" dist="38100" dir="2700000" algn="tl">
                    <a:srgbClr val="000000">
                      <a:alpha val="43137"/>
                    </a:srgbClr>
                  </a:outerShdw>
                </a:effectLst>
              </a:rPr>
              <a:t>Tour of the Church</a:t>
            </a:r>
          </a:p>
          <a:p>
            <a:pPr lvl="2"/>
            <a:r>
              <a:rPr lang="en-US" sz="2800" dirty="0" smtClean="0">
                <a:solidFill>
                  <a:srgbClr val="E1E5BB"/>
                </a:solidFill>
                <a:effectLst>
                  <a:outerShdw blurRad="38100" dist="38100" dir="2700000" algn="tl">
                    <a:srgbClr val="000000">
                      <a:alpha val="43137"/>
                    </a:srgbClr>
                  </a:outerShdw>
                </a:effectLst>
              </a:rPr>
              <a:t>Body of the Church</a:t>
            </a:r>
          </a:p>
          <a:p>
            <a:pPr lvl="3"/>
            <a:r>
              <a:rPr lang="en-US" sz="2800" dirty="0" smtClean="0">
                <a:solidFill>
                  <a:srgbClr val="E1E5BB"/>
                </a:solidFill>
                <a:effectLst>
                  <a:outerShdw blurRad="38100" dist="38100" dir="2700000" algn="tl">
                    <a:srgbClr val="000000">
                      <a:alpha val="43137"/>
                    </a:srgbClr>
                  </a:outerShdw>
                </a:effectLst>
              </a:rPr>
              <a:t>Church Grounds—first part that people see when arriving at church</a:t>
            </a:r>
          </a:p>
          <a:p>
            <a:pPr lvl="3"/>
            <a:r>
              <a:rPr lang="en-US" sz="2800" dirty="0" smtClean="0">
                <a:solidFill>
                  <a:srgbClr val="E1E5BB"/>
                </a:solidFill>
                <a:effectLst>
                  <a:outerShdw blurRad="38100" dist="38100" dir="2700000" algn="tl">
                    <a:srgbClr val="000000">
                      <a:alpha val="43137"/>
                    </a:srgbClr>
                  </a:outerShdw>
                </a:effectLst>
              </a:rPr>
              <a:t>Vestibule/Narthex</a:t>
            </a:r>
            <a:r>
              <a:rPr lang="en-US" sz="2800" dirty="0" smtClean="0">
                <a:solidFill>
                  <a:srgbClr val="E1E5BB"/>
                </a:solidFill>
                <a:effectLst>
                  <a:outerShdw blurRad="38100" dist="38100" dir="2700000" algn="tl">
                    <a:srgbClr val="000000">
                      <a:alpha val="43137"/>
                    </a:srgbClr>
                  </a:outerShdw>
                </a:effectLst>
              </a:rPr>
              <a:t>—“gathering” area</a:t>
            </a:r>
          </a:p>
          <a:p>
            <a:pPr lvl="3"/>
            <a:r>
              <a:rPr lang="en-US" sz="2800" dirty="0" smtClean="0">
                <a:solidFill>
                  <a:srgbClr val="E1E5BB"/>
                </a:solidFill>
                <a:effectLst>
                  <a:outerShdw blurRad="38100" dist="38100" dir="2700000" algn="tl">
                    <a:srgbClr val="000000">
                      <a:alpha val="43137"/>
                    </a:srgbClr>
                  </a:outerShdw>
                </a:effectLst>
              </a:rPr>
              <a:t>Nave—main body of the church</a:t>
            </a:r>
          </a:p>
          <a:p>
            <a:pPr lvl="3"/>
            <a:r>
              <a:rPr lang="en-US" sz="2800" dirty="0" smtClean="0">
                <a:solidFill>
                  <a:srgbClr val="E1E5BB"/>
                </a:solidFill>
                <a:effectLst>
                  <a:outerShdw blurRad="38100" dist="38100" dir="2700000" algn="tl">
                    <a:srgbClr val="000000">
                      <a:alpha val="43137"/>
                    </a:srgbClr>
                  </a:outerShdw>
                </a:effectLst>
              </a:rPr>
              <a:t>Sanctuary—area where the altar, ambo and </a:t>
            </a:r>
            <a:r>
              <a:rPr lang="en-US" sz="2800" dirty="0" err="1" smtClean="0">
                <a:solidFill>
                  <a:srgbClr val="E1E5BB"/>
                </a:solidFill>
                <a:effectLst>
                  <a:outerShdw blurRad="38100" dist="38100" dir="2700000" algn="tl">
                    <a:srgbClr val="000000">
                      <a:alpha val="43137"/>
                    </a:srgbClr>
                  </a:outerShdw>
                </a:effectLst>
              </a:rPr>
              <a:t>presider’s</a:t>
            </a:r>
            <a:r>
              <a:rPr lang="en-US" sz="2800" dirty="0" smtClean="0">
                <a:solidFill>
                  <a:srgbClr val="E1E5BB"/>
                </a:solidFill>
                <a:effectLst>
                  <a:outerShdw blurRad="38100" dist="38100" dir="2700000" algn="tl">
                    <a:srgbClr val="000000">
                      <a:alpha val="43137"/>
                    </a:srgbClr>
                  </a:outerShdw>
                </a:effectLst>
              </a:rPr>
              <a:t> chair is located (</a:t>
            </a:r>
            <a:r>
              <a:rPr lang="en-US" sz="2800" i="1" dirty="0" err="1" smtClean="0">
                <a:solidFill>
                  <a:srgbClr val="E1E5BB"/>
                </a:solidFill>
                <a:effectLst>
                  <a:outerShdw blurRad="38100" dist="38100" dir="2700000" algn="tl">
                    <a:srgbClr val="000000">
                      <a:alpha val="43137"/>
                    </a:srgbClr>
                  </a:outerShdw>
                </a:effectLst>
              </a:rPr>
              <a:t>sanctus</a:t>
            </a:r>
            <a:r>
              <a:rPr lang="en-US" sz="2800" i="1" dirty="0" smtClean="0">
                <a:solidFill>
                  <a:srgbClr val="E1E5BB"/>
                </a:solidFill>
                <a:effectLst>
                  <a:outerShdw blurRad="38100" dist="38100" dir="2700000" algn="tl">
                    <a:srgbClr val="000000">
                      <a:alpha val="43137"/>
                    </a:srgbClr>
                  </a:outerShdw>
                </a:effectLst>
              </a:rPr>
              <a:t> = “</a:t>
            </a:r>
            <a:r>
              <a:rPr lang="en-US" sz="2800" dirty="0" smtClean="0">
                <a:solidFill>
                  <a:srgbClr val="E1E5BB"/>
                </a:solidFill>
                <a:effectLst>
                  <a:outerShdw blurRad="38100" dist="38100" dir="2700000" algn="tl">
                    <a:srgbClr val="000000">
                      <a:alpha val="43137"/>
                    </a:srgbClr>
                  </a:outerShdw>
                </a:effectLst>
              </a:rPr>
              <a:t>holy”)</a:t>
            </a:r>
          </a:p>
          <a:p>
            <a:pPr lvl="3"/>
            <a:r>
              <a:rPr lang="en-US" sz="2800" dirty="0" smtClean="0">
                <a:solidFill>
                  <a:srgbClr val="E1E5BB"/>
                </a:solidFill>
                <a:effectLst>
                  <a:outerShdw blurRad="38100" dist="38100" dir="2700000" algn="tl">
                    <a:srgbClr val="000000">
                      <a:alpha val="43137"/>
                    </a:srgbClr>
                  </a:outerShdw>
                </a:effectLst>
              </a:rPr>
              <a:t>Tabernacle/Reservation chapel—place where the Blessed Sacrament is reserved for the sick and for adoration</a:t>
            </a:r>
            <a:endParaRPr lang="en-US" sz="2800" dirty="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rPr>
              <a:t>Tour of the Church</a:t>
            </a:r>
          </a:p>
          <a:p>
            <a:pPr lvl="2"/>
            <a:r>
              <a:rPr lang="en-US" sz="2800" dirty="0" smtClean="0">
                <a:solidFill>
                  <a:srgbClr val="E1E5BB"/>
                </a:solidFill>
                <a:effectLst>
                  <a:outerShdw blurRad="38100" dist="38100" dir="2700000" algn="tl">
                    <a:srgbClr val="000000">
                      <a:alpha val="43137"/>
                    </a:srgbClr>
                  </a:outerShdw>
                </a:effectLst>
              </a:rPr>
              <a:t>Other rooms</a:t>
            </a:r>
          </a:p>
          <a:p>
            <a:pPr lvl="3"/>
            <a:r>
              <a:rPr lang="en-US" sz="2800" dirty="0" smtClean="0">
                <a:solidFill>
                  <a:srgbClr val="E1E5BB"/>
                </a:solidFill>
                <a:effectLst>
                  <a:outerShdw blurRad="38100" dist="38100" dir="2700000" algn="tl">
                    <a:srgbClr val="000000">
                      <a:alpha val="43137"/>
                    </a:srgbClr>
                  </a:outerShdw>
                </a:effectLst>
              </a:rPr>
              <a:t>Sacristy/Vesting room</a:t>
            </a:r>
          </a:p>
          <a:p>
            <a:pPr lvl="3"/>
            <a:r>
              <a:rPr lang="en-US" sz="2800" dirty="0" smtClean="0">
                <a:solidFill>
                  <a:srgbClr val="E1E5BB"/>
                </a:solidFill>
                <a:effectLst>
                  <a:outerShdw blurRad="38100" dist="38100" dir="2700000" algn="tl">
                    <a:srgbClr val="000000">
                      <a:alpha val="43137"/>
                    </a:srgbClr>
                  </a:outerShdw>
                </a:effectLst>
              </a:rPr>
              <a:t>Reconciliation </a:t>
            </a:r>
            <a:r>
              <a:rPr lang="en-US" sz="2800" dirty="0" smtClean="0">
                <a:solidFill>
                  <a:srgbClr val="E1E5BB"/>
                </a:solidFill>
                <a:effectLst>
                  <a:outerShdw blurRad="38100" dist="38100" dir="2700000" algn="tl">
                    <a:srgbClr val="000000">
                      <a:alpha val="43137"/>
                    </a:srgbClr>
                  </a:outerShdw>
                </a:effectLst>
              </a:rPr>
              <a:t>Room/Confessional</a:t>
            </a:r>
            <a:endParaRPr lang="en-US" sz="2800" dirty="0" smtClean="0">
              <a:solidFill>
                <a:srgbClr val="E1E5BB"/>
              </a:solidFill>
              <a:effectLst>
                <a:outerShdw blurRad="38100" dist="38100" dir="2700000" algn="tl">
                  <a:srgbClr val="000000">
                    <a:alpha val="43137"/>
                  </a:srgbClr>
                </a:outerShdw>
              </a:effectLst>
            </a:endParaRPr>
          </a:p>
          <a:p>
            <a:pPr lvl="3"/>
            <a:r>
              <a:rPr lang="en-US" sz="2800" dirty="0" smtClean="0">
                <a:solidFill>
                  <a:srgbClr val="E1E5BB"/>
                </a:solidFill>
                <a:effectLst>
                  <a:outerShdw blurRad="38100" dist="38100" dir="2700000" algn="tl">
                    <a:srgbClr val="000000">
                      <a:alpha val="43137"/>
                    </a:srgbClr>
                  </a:outerShdw>
                </a:effectLst>
              </a:rPr>
              <a:t>Eucharistic Adoration Chapel</a:t>
            </a:r>
          </a:p>
          <a:p>
            <a:pPr lvl="3"/>
            <a:r>
              <a:rPr lang="en-US" sz="2800" dirty="0" smtClean="0">
                <a:solidFill>
                  <a:srgbClr val="E1E5BB"/>
                </a:solidFill>
                <a:effectLst>
                  <a:outerShdw blurRad="38100" dist="38100" dir="2700000" algn="tl">
                    <a:srgbClr val="000000">
                      <a:alpha val="43137"/>
                    </a:srgbClr>
                  </a:outerShdw>
                </a:effectLst>
              </a:rPr>
              <a:t>Choir loft</a:t>
            </a:r>
            <a:endParaRPr lang="en-US" sz="2800"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rPr>
              <a:t>Focuses of the Sacred Liturgy</a:t>
            </a:r>
          </a:p>
          <a:p>
            <a:pPr lvl="2"/>
            <a:r>
              <a:rPr lang="en-US" sz="2800" dirty="0" smtClean="0">
                <a:solidFill>
                  <a:srgbClr val="E1E5BB"/>
                </a:solidFill>
                <a:effectLst>
                  <a:outerShdw blurRad="38100" dist="38100" dir="2700000" algn="tl">
                    <a:srgbClr val="000000">
                      <a:alpha val="43137"/>
                    </a:srgbClr>
                  </a:outerShdw>
                </a:effectLst>
              </a:rPr>
              <a:t>Baptismal Font—“gateway” into the life of the Church</a:t>
            </a:r>
          </a:p>
          <a:p>
            <a:pPr lvl="2"/>
            <a:r>
              <a:rPr lang="en-US" sz="2800" dirty="0" smtClean="0">
                <a:solidFill>
                  <a:srgbClr val="E1E5BB"/>
                </a:solidFill>
                <a:effectLst>
                  <a:outerShdw blurRad="38100" dist="38100" dir="2700000" algn="tl">
                    <a:srgbClr val="000000">
                      <a:alpha val="43137"/>
                    </a:srgbClr>
                  </a:outerShdw>
                </a:effectLst>
              </a:rPr>
              <a:t>Altar</a:t>
            </a:r>
            <a:r>
              <a:rPr lang="en-US" sz="2800" dirty="0" smtClean="0">
                <a:solidFill>
                  <a:srgbClr val="E1E5BB"/>
                </a:solidFill>
                <a:effectLst>
                  <a:outerShdw blurRad="38100" dist="38100" dir="2700000" algn="tl">
                    <a:srgbClr val="000000">
                      <a:alpha val="43137"/>
                    </a:srgbClr>
                  </a:outerShdw>
                </a:effectLst>
              </a:rPr>
              <a:t>—main </a:t>
            </a:r>
            <a:r>
              <a:rPr lang="en-US" sz="2800" dirty="0" smtClean="0">
                <a:solidFill>
                  <a:srgbClr val="E1E5BB"/>
                </a:solidFill>
                <a:effectLst>
                  <a:outerShdw blurRad="38100" dist="38100" dir="2700000" algn="tl">
                    <a:srgbClr val="000000">
                      <a:alpha val="43137"/>
                    </a:srgbClr>
                  </a:outerShdw>
                </a:effectLst>
              </a:rPr>
              <a:t>focal point of the church on which the sacrifice of Christ on the cross is perpetuated </a:t>
            </a:r>
            <a:r>
              <a:rPr lang="en-US" sz="2800" dirty="0" smtClean="0">
                <a:solidFill>
                  <a:srgbClr val="E1E5BB"/>
                </a:solidFill>
                <a:effectLst>
                  <a:outerShdw blurRad="38100" dist="38100" dir="2700000" algn="tl">
                    <a:srgbClr val="000000">
                      <a:alpha val="43137"/>
                    </a:srgbClr>
                  </a:outerShdw>
                </a:effectLst>
              </a:rPr>
              <a:t>and from which we receive </a:t>
            </a:r>
            <a:r>
              <a:rPr lang="en-US" sz="2800" dirty="0" smtClean="0">
                <a:solidFill>
                  <a:srgbClr val="E1E5BB"/>
                </a:solidFill>
                <a:effectLst>
                  <a:outerShdw blurRad="38100" dist="38100" dir="2700000" algn="tl">
                    <a:srgbClr val="000000">
                      <a:alpha val="43137"/>
                    </a:srgbClr>
                  </a:outerShdw>
                </a:effectLst>
              </a:rPr>
              <a:t>his Body and Blood in the </a:t>
            </a:r>
            <a:r>
              <a:rPr lang="en-US" sz="2800" dirty="0" smtClean="0">
                <a:solidFill>
                  <a:srgbClr val="E1E5BB"/>
                </a:solidFill>
                <a:effectLst>
                  <a:outerShdw blurRad="38100" dist="38100" dir="2700000" algn="tl">
                    <a:srgbClr val="000000">
                      <a:alpha val="43137"/>
                    </a:srgbClr>
                  </a:outerShdw>
                </a:effectLst>
              </a:rPr>
              <a:t>Eucharist</a:t>
            </a:r>
          </a:p>
          <a:p>
            <a:pPr lvl="3"/>
            <a:r>
              <a:rPr lang="en-US" dirty="0" smtClean="0">
                <a:solidFill>
                  <a:srgbClr val="E1E5BB"/>
                </a:solidFill>
                <a:effectLst>
                  <a:outerShdw blurRad="38100" dist="38100" dir="2700000" algn="tl">
                    <a:srgbClr val="000000">
                      <a:alpha val="43137"/>
                    </a:srgbClr>
                  </a:outerShdw>
                </a:effectLst>
              </a:rPr>
              <a:t>Symbolic as Christ the Living Stone (</a:t>
            </a:r>
            <a:r>
              <a:rPr lang="en-US" i="1" dirty="0" smtClean="0">
                <a:solidFill>
                  <a:srgbClr val="E1E5BB"/>
                </a:solidFill>
                <a:effectLst>
                  <a:outerShdw blurRad="38100" dist="38100" dir="2700000" algn="tl">
                    <a:srgbClr val="000000">
                      <a:alpha val="43137"/>
                    </a:srgbClr>
                  </a:outerShdw>
                </a:effectLst>
              </a:rPr>
              <a:t>GIRM </a:t>
            </a:r>
            <a:r>
              <a:rPr lang="en-US" dirty="0" smtClean="0">
                <a:solidFill>
                  <a:srgbClr val="E1E5BB"/>
                </a:solidFill>
                <a:effectLst>
                  <a:outerShdw blurRad="38100" dist="38100" dir="2700000" algn="tl">
                    <a:srgbClr val="000000">
                      <a:alpha val="43137"/>
                    </a:srgbClr>
                  </a:outerShdw>
                </a:effectLst>
              </a:rPr>
              <a:t>298)</a:t>
            </a:r>
            <a:r>
              <a:rPr lang="en-US" i="1" dirty="0" smtClean="0">
                <a:solidFill>
                  <a:srgbClr val="E1E5BB"/>
                </a:solidFill>
                <a:effectLst>
                  <a:outerShdw blurRad="38100" dist="38100" dir="2700000" algn="tl">
                    <a:srgbClr val="000000">
                      <a:alpha val="43137"/>
                    </a:srgbClr>
                  </a:outerShdw>
                </a:effectLst>
              </a:rPr>
              <a:t> </a:t>
            </a:r>
            <a:endParaRPr lang="en-US" dirty="0" smtClean="0">
              <a:solidFill>
                <a:srgbClr val="E1E5BB"/>
              </a:solidFill>
              <a:effectLst>
                <a:outerShdw blurRad="38100" dist="38100" dir="2700000" algn="tl">
                  <a:srgbClr val="000000">
                    <a:alpha val="43137"/>
                  </a:srgbClr>
                </a:outerShdw>
              </a:effectLst>
            </a:endParaRPr>
          </a:p>
          <a:p>
            <a:pPr lvl="3"/>
            <a:r>
              <a:rPr lang="en-US" dirty="0" smtClean="0">
                <a:solidFill>
                  <a:srgbClr val="E1E5BB"/>
                </a:solidFill>
                <a:effectLst>
                  <a:outerShdw blurRad="38100" dist="38100" dir="2700000" algn="tl">
                    <a:srgbClr val="000000">
                      <a:alpha val="43137"/>
                    </a:srgbClr>
                  </a:outerShdw>
                </a:effectLst>
              </a:rPr>
              <a:t>Uppermost altar cloth must be white (</a:t>
            </a:r>
            <a:r>
              <a:rPr lang="en-US" i="1" dirty="0" smtClean="0">
                <a:solidFill>
                  <a:srgbClr val="E1E5BB"/>
                </a:solidFill>
                <a:effectLst>
                  <a:outerShdw blurRad="38100" dist="38100" dir="2700000" algn="tl">
                    <a:srgbClr val="000000">
                      <a:alpha val="43137"/>
                    </a:srgbClr>
                  </a:outerShdw>
                </a:effectLst>
              </a:rPr>
              <a:t>GIRM </a:t>
            </a:r>
            <a:r>
              <a:rPr lang="en-US" dirty="0" smtClean="0">
                <a:solidFill>
                  <a:srgbClr val="E1E5BB"/>
                </a:solidFill>
                <a:effectLst>
                  <a:outerShdw blurRad="38100" dist="38100" dir="2700000" algn="tl">
                    <a:srgbClr val="000000">
                      <a:alpha val="43137"/>
                    </a:srgbClr>
                  </a:outerShdw>
                </a:effectLst>
              </a:rPr>
              <a:t>304)</a:t>
            </a:r>
          </a:p>
          <a:p>
            <a:pPr lvl="3"/>
            <a:r>
              <a:rPr lang="en-US" dirty="0" smtClean="0">
                <a:solidFill>
                  <a:srgbClr val="E1E5BB"/>
                </a:solidFill>
                <a:effectLst>
                  <a:outerShdw blurRad="38100" dist="38100" dir="2700000" algn="tl">
                    <a:srgbClr val="000000">
                      <a:alpha val="43137"/>
                    </a:srgbClr>
                  </a:outerShdw>
                </a:effectLst>
              </a:rPr>
              <a:t>Only things necessary for the Mass are to be placed on the altar (</a:t>
            </a:r>
            <a:r>
              <a:rPr lang="en-US" i="1" dirty="0" smtClean="0">
                <a:solidFill>
                  <a:srgbClr val="E1E5BB"/>
                </a:solidFill>
                <a:effectLst>
                  <a:outerShdw blurRad="38100" dist="38100" dir="2700000" algn="tl">
                    <a:srgbClr val="000000">
                      <a:alpha val="43137"/>
                    </a:srgbClr>
                  </a:outerShdw>
                </a:effectLst>
              </a:rPr>
              <a:t>GIRM 306</a:t>
            </a:r>
            <a:r>
              <a:rPr lang="en-US" dirty="0" smtClean="0">
                <a:solidFill>
                  <a:srgbClr val="E1E5BB"/>
                </a:solidFill>
                <a:effectLst>
                  <a:outerShdw blurRad="38100" dist="38100" dir="2700000" algn="tl">
                    <a:srgbClr val="000000">
                      <a:alpha val="43137"/>
                    </a:srgbClr>
                  </a:outerShdw>
                </a:effectLst>
              </a:rPr>
              <a:t>).  </a:t>
            </a:r>
          </a:p>
          <a:p>
            <a:pPr lvl="3"/>
            <a:endParaRPr lang="en-US" dirty="0" smtClean="0">
              <a:solidFill>
                <a:srgbClr val="E1E5BB"/>
              </a:solidFill>
              <a:effectLst>
                <a:outerShdw blurRad="38100" dist="38100" dir="2700000" algn="tl">
                  <a:srgbClr val="000000">
                    <a:alpha val="43137"/>
                  </a:srgbClr>
                </a:outerShdw>
              </a:effectLst>
            </a:endParaRPr>
          </a:p>
          <a:p>
            <a:pPr lvl="2"/>
            <a:endParaRPr lang="en-US" sz="2800" dirty="0" smtClean="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tretch>
            <a:fillRect/>
          </a:stretch>
        </p:blipFill>
        <p:spPr>
          <a:xfrm>
            <a:off x="1066800" y="1489106"/>
            <a:ext cx="3117459" cy="4302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4419600" y="2173575"/>
            <a:ext cx="4114800" cy="2169825"/>
          </a:xfrm>
          <a:prstGeom prst="rect">
            <a:avLst/>
          </a:prstGeom>
          <a:noFill/>
        </p:spPr>
        <p:txBody>
          <a:bodyPr wrap="square" rtlCol="0">
            <a:spAutoFit/>
          </a:bodyPr>
          <a:lstStyle/>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Understanding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of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Ministry</a:t>
            </a:r>
            <a:endParaRPr lang="en-US" sz="4500" dirty="0">
              <a:solidFill>
                <a:srgbClr val="E1E5BB"/>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 xmlns:p14="http://schemas.microsoft.com/office/powerpoint/2010/main" val="3223976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lvl="1"/>
            <a:r>
              <a:rPr lang="en-US" dirty="0" smtClean="0">
                <a:solidFill>
                  <a:srgbClr val="E1E5BB"/>
                </a:solidFill>
                <a:effectLst>
                  <a:outerShdw blurRad="38100" dist="38100" dir="2700000" algn="tl">
                    <a:srgbClr val="000000">
                      <a:alpha val="43137"/>
                    </a:srgbClr>
                  </a:outerShdw>
                </a:effectLst>
              </a:rPr>
              <a:t>Focuses of the Sacred Liturgy</a:t>
            </a:r>
          </a:p>
          <a:p>
            <a:pPr lvl="2"/>
            <a:r>
              <a:rPr lang="en-US" sz="2800" dirty="0" smtClean="0">
                <a:solidFill>
                  <a:srgbClr val="E1E5BB"/>
                </a:solidFill>
                <a:effectLst>
                  <a:outerShdw blurRad="38100" dist="38100" dir="2700000" algn="tl">
                    <a:srgbClr val="000000">
                      <a:alpha val="43137"/>
                    </a:srgbClr>
                  </a:outerShdw>
                </a:effectLst>
              </a:rPr>
              <a:t>Baptismal Font—“gateway” into the life of the Church</a:t>
            </a:r>
          </a:p>
          <a:p>
            <a:pPr lvl="2"/>
            <a:r>
              <a:rPr lang="en-US" sz="2800" dirty="0" smtClean="0">
                <a:solidFill>
                  <a:srgbClr val="E1E5BB"/>
                </a:solidFill>
                <a:effectLst>
                  <a:outerShdw blurRad="38100" dist="38100" dir="2700000" algn="tl">
                    <a:srgbClr val="000000">
                      <a:alpha val="43137"/>
                    </a:srgbClr>
                  </a:outerShdw>
                </a:effectLst>
              </a:rPr>
              <a:t>Altar—main focal point of the church on which the sacrifice of Christ on the cross is perpetuated and from which we receive his Body and Blood in the </a:t>
            </a:r>
            <a:r>
              <a:rPr lang="en-US" sz="2800" dirty="0" smtClean="0">
                <a:solidFill>
                  <a:srgbClr val="E1E5BB"/>
                </a:solidFill>
                <a:effectLst>
                  <a:outerShdw blurRad="38100" dist="38100" dir="2700000" algn="tl">
                    <a:srgbClr val="000000">
                      <a:alpha val="43137"/>
                    </a:srgbClr>
                  </a:outerShdw>
                </a:effectLst>
              </a:rPr>
              <a:t>Eucharist</a:t>
            </a:r>
          </a:p>
          <a:p>
            <a:pPr lvl="3"/>
            <a:r>
              <a:rPr lang="en-US" dirty="0" smtClean="0">
                <a:solidFill>
                  <a:srgbClr val="E1E5BB"/>
                </a:solidFill>
                <a:effectLst>
                  <a:outerShdw blurRad="38100" dist="38100" dir="2700000" algn="tl">
                    <a:srgbClr val="000000">
                      <a:alpha val="43137"/>
                    </a:srgbClr>
                  </a:outerShdw>
                </a:effectLst>
              </a:rPr>
              <a:t>Symbolic as Christ the Living Stone (</a:t>
            </a:r>
            <a:r>
              <a:rPr lang="en-US" i="1" dirty="0" smtClean="0">
                <a:solidFill>
                  <a:srgbClr val="E1E5BB"/>
                </a:solidFill>
                <a:effectLst>
                  <a:outerShdw blurRad="38100" dist="38100" dir="2700000" algn="tl">
                    <a:srgbClr val="000000">
                      <a:alpha val="43137"/>
                    </a:srgbClr>
                  </a:outerShdw>
                </a:effectLst>
              </a:rPr>
              <a:t>GIRM </a:t>
            </a:r>
            <a:r>
              <a:rPr lang="en-US" dirty="0" smtClean="0">
                <a:solidFill>
                  <a:srgbClr val="E1E5BB"/>
                </a:solidFill>
                <a:effectLst>
                  <a:outerShdw blurRad="38100" dist="38100" dir="2700000" algn="tl">
                    <a:srgbClr val="000000">
                      <a:alpha val="43137"/>
                    </a:srgbClr>
                  </a:outerShdw>
                </a:effectLst>
              </a:rPr>
              <a:t>298)</a:t>
            </a:r>
            <a:r>
              <a:rPr lang="en-US" i="1" dirty="0" smtClean="0">
                <a:solidFill>
                  <a:srgbClr val="E1E5BB"/>
                </a:solidFill>
                <a:effectLst>
                  <a:outerShdw blurRad="38100" dist="38100" dir="2700000" algn="tl">
                    <a:srgbClr val="000000">
                      <a:alpha val="43137"/>
                    </a:srgbClr>
                  </a:outerShdw>
                </a:effectLst>
              </a:rPr>
              <a:t> </a:t>
            </a:r>
            <a:endParaRPr lang="en-US" dirty="0" smtClean="0">
              <a:solidFill>
                <a:srgbClr val="E1E5BB"/>
              </a:solidFill>
              <a:effectLst>
                <a:outerShdw blurRad="38100" dist="38100" dir="2700000" algn="tl">
                  <a:srgbClr val="000000">
                    <a:alpha val="43137"/>
                  </a:srgbClr>
                </a:outerShdw>
              </a:effectLst>
            </a:endParaRPr>
          </a:p>
          <a:p>
            <a:pPr lvl="3"/>
            <a:r>
              <a:rPr lang="en-US" dirty="0" smtClean="0">
                <a:solidFill>
                  <a:srgbClr val="E1E5BB"/>
                </a:solidFill>
                <a:effectLst>
                  <a:outerShdw blurRad="38100" dist="38100" dir="2700000" algn="tl">
                    <a:srgbClr val="000000">
                      <a:alpha val="43137"/>
                    </a:srgbClr>
                  </a:outerShdw>
                </a:effectLst>
              </a:rPr>
              <a:t>Uppermost altar cloth must be white (</a:t>
            </a:r>
            <a:r>
              <a:rPr lang="en-US" i="1" dirty="0" smtClean="0">
                <a:solidFill>
                  <a:srgbClr val="E1E5BB"/>
                </a:solidFill>
                <a:effectLst>
                  <a:outerShdw blurRad="38100" dist="38100" dir="2700000" algn="tl">
                    <a:srgbClr val="000000">
                      <a:alpha val="43137"/>
                    </a:srgbClr>
                  </a:outerShdw>
                </a:effectLst>
              </a:rPr>
              <a:t>GIRM </a:t>
            </a:r>
            <a:r>
              <a:rPr lang="en-US" dirty="0" smtClean="0">
                <a:solidFill>
                  <a:srgbClr val="E1E5BB"/>
                </a:solidFill>
                <a:effectLst>
                  <a:outerShdw blurRad="38100" dist="38100" dir="2700000" algn="tl">
                    <a:srgbClr val="000000">
                      <a:alpha val="43137"/>
                    </a:srgbClr>
                  </a:outerShdw>
                </a:effectLst>
              </a:rPr>
              <a:t>304)</a:t>
            </a:r>
          </a:p>
          <a:p>
            <a:pPr lvl="3"/>
            <a:r>
              <a:rPr lang="en-US" dirty="0" smtClean="0">
                <a:solidFill>
                  <a:srgbClr val="E1E5BB"/>
                </a:solidFill>
                <a:effectLst>
                  <a:outerShdw blurRad="38100" dist="38100" dir="2700000" algn="tl">
                    <a:srgbClr val="000000">
                      <a:alpha val="43137"/>
                    </a:srgbClr>
                  </a:outerShdw>
                </a:effectLst>
              </a:rPr>
              <a:t>Only things necessary for the Mass are to be placed on the altar (</a:t>
            </a:r>
            <a:r>
              <a:rPr lang="en-US" i="1" dirty="0" smtClean="0">
                <a:solidFill>
                  <a:srgbClr val="E1E5BB"/>
                </a:solidFill>
                <a:effectLst>
                  <a:outerShdw blurRad="38100" dist="38100" dir="2700000" algn="tl">
                    <a:srgbClr val="000000">
                      <a:alpha val="43137"/>
                    </a:srgbClr>
                  </a:outerShdw>
                </a:effectLst>
              </a:rPr>
              <a:t>GIRM 306</a:t>
            </a:r>
            <a:r>
              <a:rPr lang="en-US" dirty="0" smtClean="0">
                <a:solidFill>
                  <a:srgbClr val="E1E5BB"/>
                </a:solidFill>
                <a:effectLst>
                  <a:outerShdw blurRad="38100" dist="38100" dir="2700000" algn="tl">
                    <a:srgbClr val="000000">
                      <a:alpha val="43137"/>
                    </a:srgbClr>
                  </a:outerShdw>
                </a:effectLst>
              </a:rPr>
              <a:t>).  </a:t>
            </a:r>
          </a:p>
          <a:p>
            <a:pPr lvl="2"/>
            <a:r>
              <a:rPr lang="en-US" sz="2800" dirty="0" smtClean="0">
                <a:solidFill>
                  <a:srgbClr val="E1E5BB"/>
                </a:solidFill>
                <a:effectLst>
                  <a:outerShdw blurRad="38100" dist="38100" dir="2700000" algn="tl">
                    <a:srgbClr val="000000">
                      <a:alpha val="43137"/>
                    </a:srgbClr>
                  </a:outerShdw>
                </a:effectLst>
              </a:rPr>
              <a:t>Ambo—space </a:t>
            </a:r>
            <a:r>
              <a:rPr lang="en-US" sz="2800" dirty="0" smtClean="0">
                <a:solidFill>
                  <a:srgbClr val="E1E5BB"/>
                </a:solidFill>
                <a:effectLst>
                  <a:outerShdw blurRad="38100" dist="38100" dir="2700000" algn="tl">
                    <a:srgbClr val="000000">
                      <a:alpha val="43137"/>
                    </a:srgbClr>
                  </a:outerShdw>
                </a:effectLst>
              </a:rPr>
              <a:t>from which God’s word is proclaimed</a:t>
            </a:r>
          </a:p>
          <a:p>
            <a:pPr lvl="2"/>
            <a:r>
              <a:rPr lang="en-US" sz="2800" dirty="0" err="1" smtClean="0">
                <a:solidFill>
                  <a:srgbClr val="E1E5BB"/>
                </a:solidFill>
                <a:effectLst>
                  <a:outerShdw blurRad="38100" dist="38100" dir="2700000" algn="tl">
                    <a:srgbClr val="000000">
                      <a:alpha val="43137"/>
                    </a:srgbClr>
                  </a:outerShdw>
                </a:effectLst>
              </a:rPr>
              <a:t>Presider’s</a:t>
            </a:r>
            <a:r>
              <a:rPr lang="en-US" sz="2800" dirty="0" smtClean="0">
                <a:solidFill>
                  <a:srgbClr val="E1E5BB"/>
                </a:solidFill>
                <a:effectLst>
                  <a:outerShdw blurRad="38100" dist="38100" dir="2700000" algn="tl">
                    <a:srgbClr val="000000">
                      <a:alpha val="43137"/>
                    </a:srgbClr>
                  </a:outerShdw>
                </a:effectLst>
              </a:rPr>
              <a:t> Chair—chair of the priest from which he offers prayers, direction and even the homily</a:t>
            </a:r>
            <a:endParaRPr lang="en-US" sz="2800"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rPr>
              <a:t>The Liturgical Year</a:t>
            </a:r>
          </a:p>
          <a:p>
            <a:pPr lvl="2"/>
            <a:r>
              <a:rPr lang="en-US" sz="2800" dirty="0" smtClean="0">
                <a:solidFill>
                  <a:srgbClr val="E1E5BB"/>
                </a:solidFill>
                <a:effectLst>
                  <a:outerShdw blurRad="38100" dist="38100" dir="2700000" algn="tl">
                    <a:srgbClr val="000000">
                      <a:alpha val="43137"/>
                    </a:srgbClr>
                  </a:outerShdw>
                </a:effectLst>
              </a:rPr>
              <a:t>Advent—focused on the first and last comings of Christ (color: violet)</a:t>
            </a:r>
          </a:p>
          <a:p>
            <a:pPr lvl="2">
              <a:buNone/>
            </a:pPr>
            <a:endParaRPr lang="en-US" sz="2800"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rPr>
              <a:t>The Liturgical Year</a:t>
            </a:r>
          </a:p>
          <a:p>
            <a:pPr lvl="2"/>
            <a:r>
              <a:rPr lang="en-US" sz="2800" dirty="0" smtClean="0">
                <a:solidFill>
                  <a:srgbClr val="E1E5BB"/>
                </a:solidFill>
                <a:effectLst>
                  <a:outerShdw blurRad="38100" dist="38100" dir="2700000" algn="tl">
                    <a:srgbClr val="000000">
                      <a:alpha val="43137"/>
                    </a:srgbClr>
                  </a:outerShdw>
                </a:effectLst>
              </a:rPr>
              <a:t>Advent—focused on the first and last comings of Christ (color: violet)</a:t>
            </a:r>
          </a:p>
          <a:p>
            <a:pPr lvl="2"/>
            <a:r>
              <a:rPr lang="en-US" sz="2800" dirty="0" smtClean="0">
                <a:solidFill>
                  <a:srgbClr val="E1E5BB"/>
                </a:solidFill>
                <a:effectLst>
                  <a:outerShdw blurRad="38100" dist="38100" dir="2700000" algn="tl">
                    <a:srgbClr val="000000">
                      <a:alpha val="43137"/>
                    </a:srgbClr>
                  </a:outerShdw>
                </a:effectLst>
              </a:rPr>
              <a:t>Christmas—celebration of the Nativity of the Lord (color: white)</a:t>
            </a:r>
          </a:p>
          <a:p>
            <a:pPr lvl="2"/>
            <a:r>
              <a:rPr lang="en-US" sz="2800" dirty="0" smtClean="0">
                <a:solidFill>
                  <a:srgbClr val="E1E5BB"/>
                </a:solidFill>
                <a:effectLst>
                  <a:outerShdw blurRad="38100" dist="38100" dir="2700000" algn="tl">
                    <a:srgbClr val="000000">
                      <a:alpha val="43137"/>
                    </a:srgbClr>
                  </a:outerShdw>
                </a:effectLst>
              </a:rPr>
              <a:t>Winter Ordinary Time—start of Jesus’ public ministry (color: green)</a:t>
            </a:r>
          </a:p>
          <a:p>
            <a:pPr lvl="2">
              <a:buNone/>
            </a:pPr>
            <a:endParaRPr lang="en-US" sz="2800"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rPr>
              <a:t>The Liturgical Year</a:t>
            </a:r>
          </a:p>
          <a:p>
            <a:pPr lvl="2"/>
            <a:r>
              <a:rPr lang="en-US" sz="2800" dirty="0" smtClean="0">
                <a:solidFill>
                  <a:srgbClr val="E1E5BB"/>
                </a:solidFill>
                <a:effectLst>
                  <a:outerShdw blurRad="38100" dist="38100" dir="2700000" algn="tl">
                    <a:srgbClr val="000000">
                      <a:alpha val="43137"/>
                    </a:srgbClr>
                  </a:outerShdw>
                </a:effectLst>
              </a:rPr>
              <a:t>Lent—penitential season in preparation for </a:t>
            </a:r>
            <a:r>
              <a:rPr lang="en-US" sz="2800" dirty="0" smtClean="0">
                <a:solidFill>
                  <a:srgbClr val="E1E5BB"/>
                </a:solidFill>
                <a:effectLst>
                  <a:outerShdw blurRad="38100" dist="38100" dir="2700000" algn="tl">
                    <a:srgbClr val="000000">
                      <a:alpha val="43137"/>
                    </a:srgbClr>
                  </a:outerShdw>
                </a:effectLst>
              </a:rPr>
              <a:t>the </a:t>
            </a:r>
            <a:r>
              <a:rPr lang="en-US" sz="2800" dirty="0" smtClean="0">
                <a:solidFill>
                  <a:srgbClr val="E1E5BB"/>
                </a:solidFill>
                <a:effectLst>
                  <a:outerShdw blurRad="38100" dist="38100" dir="2700000" algn="tl">
                    <a:srgbClr val="000000">
                      <a:alpha val="43137"/>
                    </a:srgbClr>
                  </a:outerShdw>
                </a:effectLst>
              </a:rPr>
              <a:t>the renewal of baptismal promises at Easter (color: purple)</a:t>
            </a:r>
          </a:p>
          <a:p>
            <a:pPr lvl="2">
              <a:buNone/>
            </a:pPr>
            <a:endParaRPr lang="en-US" sz="2800" dirty="0" smtClean="0">
              <a:solidFill>
                <a:srgbClr val="E1E5BB"/>
              </a:solidFill>
              <a:effectLst>
                <a:outerShdw blurRad="38100" dist="38100" dir="2700000" algn="tl">
                  <a:srgbClr val="000000">
                    <a:alpha val="43137"/>
                  </a:srgbClr>
                </a:outerShdw>
              </a:effectLst>
            </a:endParaRPr>
          </a:p>
          <a:p>
            <a:pPr lvl="2">
              <a:buNone/>
            </a:pPr>
            <a:endParaRPr lang="en-US" sz="2800"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05800" cy="5029200"/>
          </a:xfrm>
        </p:spPr>
        <p:txBody>
          <a:bodyPr>
            <a:normAutofit fontScale="92500"/>
          </a:bodyPr>
          <a:lstStyle/>
          <a:p>
            <a:pPr lvl="1"/>
            <a:r>
              <a:rPr lang="en-US" dirty="0" smtClean="0">
                <a:solidFill>
                  <a:srgbClr val="E1E5BB"/>
                </a:solidFill>
                <a:effectLst>
                  <a:outerShdw blurRad="38100" dist="38100" dir="2700000" algn="tl">
                    <a:srgbClr val="000000">
                      <a:alpha val="43137"/>
                    </a:srgbClr>
                  </a:outerShdw>
                </a:effectLst>
              </a:rPr>
              <a:t>The Liturgical Year</a:t>
            </a:r>
          </a:p>
          <a:p>
            <a:pPr lvl="2"/>
            <a:r>
              <a:rPr lang="en-US" sz="2800" dirty="0" smtClean="0">
                <a:solidFill>
                  <a:srgbClr val="E1E5BB"/>
                </a:solidFill>
                <a:effectLst>
                  <a:outerShdw blurRad="38100" dist="38100" dir="2700000" algn="tl">
                    <a:srgbClr val="000000">
                      <a:alpha val="43137"/>
                    </a:srgbClr>
                  </a:outerShdw>
                </a:effectLst>
              </a:rPr>
              <a:t>Lent—penitential season in preparation for the for the renewal of baptismal promises at Easter (color: purple)</a:t>
            </a:r>
          </a:p>
          <a:p>
            <a:pPr lvl="2"/>
            <a:r>
              <a:rPr lang="en-US" sz="2800" dirty="0" smtClean="0">
                <a:solidFill>
                  <a:srgbClr val="E1E5BB"/>
                </a:solidFill>
                <a:effectLst>
                  <a:outerShdw blurRad="38100" dist="38100" dir="2700000" algn="tl">
                    <a:srgbClr val="000000">
                      <a:alpha val="43137"/>
                    </a:srgbClr>
                  </a:outerShdw>
                </a:effectLst>
              </a:rPr>
              <a:t>Paschal </a:t>
            </a:r>
            <a:r>
              <a:rPr lang="en-US" sz="2800" dirty="0" err="1" smtClean="0">
                <a:solidFill>
                  <a:srgbClr val="E1E5BB"/>
                </a:solidFill>
                <a:effectLst>
                  <a:outerShdw blurRad="38100" dist="38100" dir="2700000" algn="tl">
                    <a:srgbClr val="000000">
                      <a:alpha val="43137"/>
                    </a:srgbClr>
                  </a:outerShdw>
                </a:effectLst>
              </a:rPr>
              <a:t>Triduum</a:t>
            </a:r>
            <a:r>
              <a:rPr lang="en-US" sz="2800" dirty="0" smtClean="0">
                <a:solidFill>
                  <a:srgbClr val="E1E5BB"/>
                </a:solidFill>
                <a:effectLst>
                  <a:outerShdw blurRad="38100" dist="38100" dir="2700000" algn="tl">
                    <a:srgbClr val="000000">
                      <a:alpha val="43137"/>
                    </a:srgbClr>
                  </a:outerShdw>
                </a:effectLst>
              </a:rPr>
              <a:t>—holiest days of the Church year in which we celebrate Christ’s Paschal Mystery</a:t>
            </a:r>
          </a:p>
          <a:p>
            <a:pPr lvl="3">
              <a:buFont typeface="Courier New" pitchFamily="49" charset="0"/>
              <a:buChar char="o"/>
            </a:pPr>
            <a:r>
              <a:rPr lang="en-US" dirty="0" smtClean="0">
                <a:solidFill>
                  <a:srgbClr val="E1E5BB"/>
                </a:solidFill>
                <a:effectLst>
                  <a:outerShdw blurRad="38100" dist="38100" dir="2700000" algn="tl">
                    <a:srgbClr val="000000">
                      <a:alpha val="43137"/>
                    </a:srgbClr>
                  </a:outerShdw>
                </a:effectLst>
              </a:rPr>
              <a:t>Holy Thursday—Evening Mass of the Lord’s Supper (white)</a:t>
            </a:r>
          </a:p>
          <a:p>
            <a:pPr lvl="3">
              <a:buFont typeface="Courier New" pitchFamily="49" charset="0"/>
              <a:buChar char="o"/>
            </a:pPr>
            <a:r>
              <a:rPr lang="en-US" dirty="0" smtClean="0">
                <a:solidFill>
                  <a:srgbClr val="E1E5BB"/>
                </a:solidFill>
                <a:effectLst>
                  <a:outerShdw blurRad="38100" dist="38100" dir="2700000" algn="tl">
                    <a:srgbClr val="000000">
                      <a:alpha val="43137"/>
                    </a:srgbClr>
                  </a:outerShdw>
                </a:effectLst>
              </a:rPr>
              <a:t>Good Friday—Commemoration of the Lord’s Passion (red)</a:t>
            </a:r>
          </a:p>
          <a:p>
            <a:pPr lvl="3">
              <a:buFont typeface="Courier New" pitchFamily="49" charset="0"/>
              <a:buChar char="o"/>
            </a:pPr>
            <a:r>
              <a:rPr lang="en-US" dirty="0" smtClean="0">
                <a:solidFill>
                  <a:srgbClr val="E1E5BB"/>
                </a:solidFill>
                <a:effectLst>
                  <a:outerShdw blurRad="38100" dist="38100" dir="2700000" algn="tl">
                    <a:srgbClr val="000000">
                      <a:alpha val="43137"/>
                    </a:srgbClr>
                  </a:outerShdw>
                </a:effectLst>
              </a:rPr>
              <a:t>Holy Saturday—The Easter Vigil in the Holy Night (white)</a:t>
            </a:r>
          </a:p>
          <a:p>
            <a:pPr lvl="3">
              <a:buFont typeface="Courier New" pitchFamily="49" charset="0"/>
              <a:buChar char="o"/>
            </a:pPr>
            <a:r>
              <a:rPr lang="en-US" dirty="0" smtClean="0">
                <a:solidFill>
                  <a:srgbClr val="E1E5BB"/>
                </a:solidFill>
                <a:effectLst>
                  <a:outerShdw blurRad="38100" dist="38100" dir="2700000" algn="tl">
                    <a:srgbClr val="000000">
                      <a:alpha val="43137"/>
                    </a:srgbClr>
                  </a:outerShdw>
                </a:effectLst>
              </a:rPr>
              <a:t>Easter Sunday—The Resurrection of the Lord (white)</a:t>
            </a: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lvl="1"/>
            <a:r>
              <a:rPr lang="en-US" dirty="0" smtClean="0">
                <a:solidFill>
                  <a:srgbClr val="E1E5BB"/>
                </a:solidFill>
                <a:effectLst>
                  <a:outerShdw blurRad="38100" dist="38100" dir="2700000" algn="tl">
                    <a:srgbClr val="000000">
                      <a:alpha val="43137"/>
                    </a:srgbClr>
                  </a:outerShdw>
                </a:effectLst>
              </a:rPr>
              <a:t>The Liturgical Year</a:t>
            </a:r>
          </a:p>
          <a:p>
            <a:pPr lvl="2"/>
            <a:r>
              <a:rPr lang="en-US" sz="2800" dirty="0" smtClean="0">
                <a:solidFill>
                  <a:srgbClr val="E1E5BB"/>
                </a:solidFill>
                <a:effectLst>
                  <a:outerShdw blurRad="38100" dist="38100" dir="2700000" algn="tl">
                    <a:srgbClr val="000000">
                      <a:alpha val="43137"/>
                    </a:srgbClr>
                  </a:outerShdw>
                </a:effectLst>
              </a:rPr>
              <a:t>Lent—penitential season in preparation for the for the renewal of baptismal promises at Easter (color: purple)</a:t>
            </a:r>
          </a:p>
          <a:p>
            <a:pPr lvl="2"/>
            <a:r>
              <a:rPr lang="en-US" sz="2800" dirty="0" smtClean="0">
                <a:solidFill>
                  <a:srgbClr val="E1E5BB"/>
                </a:solidFill>
                <a:effectLst>
                  <a:outerShdw blurRad="38100" dist="38100" dir="2700000" algn="tl">
                    <a:srgbClr val="000000">
                      <a:alpha val="43137"/>
                    </a:srgbClr>
                  </a:outerShdw>
                </a:effectLst>
              </a:rPr>
              <a:t>Paschal </a:t>
            </a:r>
            <a:r>
              <a:rPr lang="en-US" sz="2800" dirty="0" err="1" smtClean="0">
                <a:solidFill>
                  <a:srgbClr val="E1E5BB"/>
                </a:solidFill>
                <a:effectLst>
                  <a:outerShdw blurRad="38100" dist="38100" dir="2700000" algn="tl">
                    <a:srgbClr val="000000">
                      <a:alpha val="43137"/>
                    </a:srgbClr>
                  </a:outerShdw>
                </a:effectLst>
              </a:rPr>
              <a:t>Triduum</a:t>
            </a:r>
            <a:r>
              <a:rPr lang="en-US" sz="2800" dirty="0" smtClean="0">
                <a:solidFill>
                  <a:srgbClr val="E1E5BB"/>
                </a:solidFill>
                <a:effectLst>
                  <a:outerShdw blurRad="38100" dist="38100" dir="2700000" algn="tl">
                    <a:srgbClr val="000000">
                      <a:alpha val="43137"/>
                    </a:srgbClr>
                  </a:outerShdw>
                </a:effectLst>
              </a:rPr>
              <a:t>—holiest days of the Church year in which we celebrate Christ’s Paschal Mystery</a:t>
            </a:r>
          </a:p>
          <a:p>
            <a:pPr lvl="3">
              <a:buFont typeface="Courier New" pitchFamily="49" charset="0"/>
              <a:buChar char="o"/>
            </a:pPr>
            <a:r>
              <a:rPr lang="en-US" dirty="0" smtClean="0">
                <a:solidFill>
                  <a:srgbClr val="E1E5BB"/>
                </a:solidFill>
                <a:effectLst>
                  <a:outerShdw blurRad="38100" dist="38100" dir="2700000" algn="tl">
                    <a:srgbClr val="000000">
                      <a:alpha val="43137"/>
                    </a:srgbClr>
                  </a:outerShdw>
                </a:effectLst>
              </a:rPr>
              <a:t>Holy Thursday—Evening Mass of the Lord’s Supper (white)</a:t>
            </a:r>
          </a:p>
          <a:p>
            <a:pPr lvl="3">
              <a:buFont typeface="Courier New" pitchFamily="49" charset="0"/>
              <a:buChar char="o"/>
            </a:pPr>
            <a:r>
              <a:rPr lang="en-US" dirty="0" smtClean="0">
                <a:solidFill>
                  <a:srgbClr val="E1E5BB"/>
                </a:solidFill>
                <a:effectLst>
                  <a:outerShdw blurRad="38100" dist="38100" dir="2700000" algn="tl">
                    <a:srgbClr val="000000">
                      <a:alpha val="43137"/>
                    </a:srgbClr>
                  </a:outerShdw>
                </a:effectLst>
              </a:rPr>
              <a:t>Good Friday—Commemoration of the Lord’s Passion (red)</a:t>
            </a:r>
          </a:p>
          <a:p>
            <a:pPr lvl="3">
              <a:buFont typeface="Courier New" pitchFamily="49" charset="0"/>
              <a:buChar char="o"/>
            </a:pPr>
            <a:r>
              <a:rPr lang="en-US" dirty="0" smtClean="0">
                <a:solidFill>
                  <a:srgbClr val="E1E5BB"/>
                </a:solidFill>
                <a:effectLst>
                  <a:outerShdw blurRad="38100" dist="38100" dir="2700000" algn="tl">
                    <a:srgbClr val="000000">
                      <a:alpha val="43137"/>
                    </a:srgbClr>
                  </a:outerShdw>
                </a:effectLst>
              </a:rPr>
              <a:t>Holy Saturday—The Easter Vigil in the Holy Night (white)</a:t>
            </a:r>
          </a:p>
          <a:p>
            <a:pPr lvl="3">
              <a:buFont typeface="Courier New" pitchFamily="49" charset="0"/>
              <a:buChar char="o"/>
            </a:pPr>
            <a:r>
              <a:rPr lang="en-US" dirty="0" smtClean="0">
                <a:solidFill>
                  <a:srgbClr val="E1E5BB"/>
                </a:solidFill>
                <a:effectLst>
                  <a:outerShdw blurRad="38100" dist="38100" dir="2700000" algn="tl">
                    <a:srgbClr val="000000">
                      <a:alpha val="43137"/>
                    </a:srgbClr>
                  </a:outerShdw>
                </a:effectLst>
              </a:rPr>
              <a:t>Easter Sunday—The Resurrection of the Lord (white)</a:t>
            </a:r>
          </a:p>
          <a:p>
            <a:pPr lvl="2"/>
            <a:r>
              <a:rPr lang="en-US" sz="2800" dirty="0" smtClean="0">
                <a:solidFill>
                  <a:srgbClr val="E1E5BB"/>
                </a:solidFill>
                <a:effectLst>
                  <a:outerShdw blurRad="38100" dist="38100" dir="2700000" algn="tl">
                    <a:srgbClr val="000000">
                      <a:alpha val="43137"/>
                    </a:srgbClr>
                  </a:outerShdw>
                </a:effectLst>
              </a:rPr>
              <a:t>Easter—creation made new through the Paschal Mystery of Christ (white, but red on Pentecost)</a:t>
            </a:r>
          </a:p>
          <a:p>
            <a:pPr lvl="2"/>
            <a:r>
              <a:rPr lang="en-US" sz="2800" dirty="0" smtClean="0">
                <a:solidFill>
                  <a:srgbClr val="E1E5BB"/>
                </a:solidFill>
                <a:effectLst>
                  <a:outerShdw blurRad="38100" dist="38100" dir="2700000" algn="tl">
                    <a:srgbClr val="000000">
                      <a:alpha val="43137"/>
                    </a:srgbClr>
                  </a:outerShdw>
                </a:effectLst>
              </a:rPr>
              <a:t>Summer and Fall Ordinary Time—teachings and public ministry of Jesus (green)</a:t>
            </a:r>
          </a:p>
          <a:p>
            <a:pPr lvl="2"/>
            <a:r>
              <a:rPr lang="en-US" sz="2800" dirty="0" smtClean="0">
                <a:solidFill>
                  <a:srgbClr val="E1E5BB"/>
                </a:solidFill>
                <a:effectLst>
                  <a:outerShdw blurRad="38100" dist="38100" dir="2700000" algn="tl">
                    <a:srgbClr val="000000">
                      <a:alpha val="43137"/>
                    </a:srgbClr>
                  </a:outerShdw>
                </a:effectLst>
              </a:rPr>
              <a:t>Sundays—day of the Lord’s Resurrection and our primary day for worship</a:t>
            </a:r>
          </a:p>
          <a:p>
            <a:pPr lvl="2">
              <a:buNone/>
            </a:pPr>
            <a:endParaRPr lang="en-US" sz="2800"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rPr>
              <a:t>General Principles:</a:t>
            </a:r>
          </a:p>
          <a:p>
            <a:pPr lvl="2"/>
            <a:r>
              <a:rPr lang="en-US" sz="2800" dirty="0" smtClean="0">
                <a:solidFill>
                  <a:srgbClr val="E1E5BB"/>
                </a:solidFill>
                <a:effectLst>
                  <a:outerShdw blurRad="38100" dist="38100" dir="2700000" algn="tl">
                    <a:srgbClr val="000000">
                      <a:alpha val="43137"/>
                    </a:srgbClr>
                  </a:outerShdw>
                </a:effectLst>
              </a:rPr>
              <a:t>Offering our best to God</a:t>
            </a:r>
          </a:p>
          <a:p>
            <a:pPr lvl="2">
              <a:buNone/>
            </a:pPr>
            <a:endParaRPr lang="en-US" sz="2800"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rPr>
              <a:t>General Principles:</a:t>
            </a:r>
          </a:p>
          <a:p>
            <a:pPr lvl="2"/>
            <a:r>
              <a:rPr lang="en-US" sz="2800" dirty="0" smtClean="0">
                <a:solidFill>
                  <a:srgbClr val="E1E5BB"/>
                </a:solidFill>
                <a:effectLst>
                  <a:outerShdw blurRad="38100" dist="38100" dir="2700000" algn="tl">
                    <a:srgbClr val="000000">
                      <a:alpha val="43137"/>
                    </a:srgbClr>
                  </a:outerShdw>
                </a:effectLst>
              </a:rPr>
              <a:t>Offering our best to God</a:t>
            </a:r>
          </a:p>
          <a:p>
            <a:pPr lvl="2"/>
            <a:r>
              <a:rPr lang="en-US" sz="2800" dirty="0" smtClean="0">
                <a:solidFill>
                  <a:srgbClr val="E1E5BB"/>
                </a:solidFill>
                <a:effectLst>
                  <a:outerShdw blurRad="38100" dist="38100" dir="2700000" algn="tl">
                    <a:srgbClr val="000000">
                      <a:alpha val="43137"/>
                    </a:srgbClr>
                  </a:outerShdw>
                </a:effectLst>
              </a:rPr>
              <a:t>Less is more</a:t>
            </a:r>
          </a:p>
          <a:p>
            <a:pPr lvl="2"/>
            <a:r>
              <a:rPr lang="en-US" sz="2800" dirty="0" smtClean="0">
                <a:solidFill>
                  <a:srgbClr val="E1E5BB"/>
                </a:solidFill>
                <a:effectLst>
                  <a:outerShdw blurRad="38100" dist="38100" dir="2700000" algn="tl">
                    <a:srgbClr val="000000">
                      <a:alpha val="43137"/>
                    </a:srgbClr>
                  </a:outerShdw>
                </a:effectLst>
              </a:rPr>
              <a:t>Liturgical verses devotional</a:t>
            </a:r>
          </a:p>
          <a:p>
            <a:pPr lvl="2">
              <a:buNone/>
            </a:pPr>
            <a:endParaRPr lang="en-US" sz="2800"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rPr>
              <a:t>General Principles:</a:t>
            </a:r>
          </a:p>
          <a:p>
            <a:pPr lvl="2"/>
            <a:r>
              <a:rPr lang="en-US" sz="2800" dirty="0" smtClean="0">
                <a:solidFill>
                  <a:srgbClr val="E1E5BB"/>
                </a:solidFill>
                <a:effectLst>
                  <a:outerShdw blurRad="38100" dist="38100" dir="2700000" algn="tl">
                    <a:srgbClr val="000000">
                      <a:alpha val="43137"/>
                    </a:srgbClr>
                  </a:outerShdw>
                </a:effectLst>
              </a:rPr>
              <a:t>Offering our best to God</a:t>
            </a:r>
          </a:p>
          <a:p>
            <a:pPr lvl="2"/>
            <a:r>
              <a:rPr lang="en-US" sz="2800" dirty="0" smtClean="0">
                <a:solidFill>
                  <a:srgbClr val="E1E5BB"/>
                </a:solidFill>
                <a:effectLst>
                  <a:outerShdw blurRad="38100" dist="38100" dir="2700000" algn="tl">
                    <a:srgbClr val="000000">
                      <a:alpha val="43137"/>
                    </a:srgbClr>
                  </a:outerShdw>
                </a:effectLst>
              </a:rPr>
              <a:t>Less is more</a:t>
            </a:r>
          </a:p>
          <a:p>
            <a:pPr lvl="2"/>
            <a:r>
              <a:rPr lang="en-US" sz="2800" dirty="0" smtClean="0">
                <a:solidFill>
                  <a:srgbClr val="E1E5BB"/>
                </a:solidFill>
                <a:effectLst>
                  <a:outerShdw blurRad="38100" dist="38100" dir="2700000" algn="tl">
                    <a:srgbClr val="000000">
                      <a:alpha val="43137"/>
                    </a:srgbClr>
                  </a:outerShdw>
                </a:effectLst>
              </a:rPr>
              <a:t>Liturgical verses devotional</a:t>
            </a:r>
          </a:p>
          <a:p>
            <a:pPr lvl="2"/>
            <a:r>
              <a:rPr lang="en-US" sz="2800" dirty="0" smtClean="0">
                <a:solidFill>
                  <a:srgbClr val="E1E5BB"/>
                </a:solidFill>
                <a:effectLst>
                  <a:outerShdw blurRad="38100" dist="38100" dir="2700000" algn="tl">
                    <a:srgbClr val="000000">
                      <a:alpha val="43137"/>
                    </a:srgbClr>
                  </a:outerShdw>
                </a:effectLst>
              </a:rPr>
              <a:t>Continuity through the seasons</a:t>
            </a:r>
          </a:p>
          <a:p>
            <a:pPr lvl="2">
              <a:buNone/>
            </a:pPr>
            <a:endParaRPr lang="en-US" sz="2800"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rPr>
              <a:t>General Principles:</a:t>
            </a:r>
          </a:p>
          <a:p>
            <a:pPr lvl="2"/>
            <a:r>
              <a:rPr lang="en-US" sz="2800" dirty="0" smtClean="0">
                <a:solidFill>
                  <a:srgbClr val="E1E5BB"/>
                </a:solidFill>
                <a:effectLst>
                  <a:outerShdw blurRad="38100" dist="38100" dir="2700000" algn="tl">
                    <a:srgbClr val="000000">
                      <a:alpha val="43137"/>
                    </a:srgbClr>
                  </a:outerShdw>
                </a:effectLst>
              </a:rPr>
              <a:t>Offering our best to God</a:t>
            </a:r>
          </a:p>
          <a:p>
            <a:pPr lvl="2"/>
            <a:r>
              <a:rPr lang="en-US" sz="2800" dirty="0" smtClean="0">
                <a:solidFill>
                  <a:srgbClr val="E1E5BB"/>
                </a:solidFill>
                <a:effectLst>
                  <a:outerShdw blurRad="38100" dist="38100" dir="2700000" algn="tl">
                    <a:srgbClr val="000000">
                      <a:alpha val="43137"/>
                    </a:srgbClr>
                  </a:outerShdw>
                </a:effectLst>
              </a:rPr>
              <a:t>Less is more</a:t>
            </a:r>
          </a:p>
          <a:p>
            <a:pPr lvl="2"/>
            <a:r>
              <a:rPr lang="en-US" sz="2800" dirty="0" smtClean="0">
                <a:solidFill>
                  <a:srgbClr val="E1E5BB"/>
                </a:solidFill>
                <a:effectLst>
                  <a:outerShdw blurRad="38100" dist="38100" dir="2700000" algn="tl">
                    <a:srgbClr val="000000">
                      <a:alpha val="43137"/>
                    </a:srgbClr>
                  </a:outerShdw>
                </a:effectLst>
              </a:rPr>
              <a:t>Liturgical verses devotional</a:t>
            </a:r>
          </a:p>
          <a:p>
            <a:pPr lvl="2"/>
            <a:r>
              <a:rPr lang="en-US" sz="2800" dirty="0" smtClean="0">
                <a:solidFill>
                  <a:srgbClr val="E1E5BB"/>
                </a:solidFill>
                <a:effectLst>
                  <a:outerShdw blurRad="38100" dist="38100" dir="2700000" algn="tl">
                    <a:srgbClr val="000000">
                      <a:alpha val="43137"/>
                    </a:srgbClr>
                  </a:outerShdw>
                </a:effectLst>
              </a:rPr>
              <a:t>Continuity through the seasons</a:t>
            </a:r>
          </a:p>
          <a:p>
            <a:pPr lvl="2"/>
            <a:r>
              <a:rPr lang="en-US" sz="2800" dirty="0" smtClean="0">
                <a:solidFill>
                  <a:srgbClr val="E1E5BB"/>
                </a:solidFill>
                <a:effectLst>
                  <a:outerShdw blurRad="38100" dist="38100" dir="2700000" algn="tl">
                    <a:srgbClr val="000000">
                      <a:alpha val="43137"/>
                    </a:srgbClr>
                  </a:outerShdw>
                </a:effectLst>
              </a:rPr>
              <a:t>Organization and preparation is key</a:t>
            </a:r>
          </a:p>
          <a:p>
            <a:pPr lvl="2">
              <a:buNone/>
            </a:pPr>
            <a:endParaRPr lang="en-US" sz="2800"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0" lvl="1">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Baptismal Call</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To serve others--“Reborn as sons of God, the baptized must participate in the apostolic and missionary activity of the People of God”  (</a:t>
            </a:r>
            <a:r>
              <a:rPr lang="en-US" i="1" dirty="0" smtClean="0">
                <a:solidFill>
                  <a:srgbClr val="E1E5BB"/>
                </a:solidFill>
                <a:effectLst>
                  <a:outerShdw blurRad="38100" dist="38100" dir="2700000" algn="tl">
                    <a:srgbClr val="000000">
                      <a:alpha val="43137"/>
                    </a:srgbClr>
                  </a:outerShdw>
                </a:effectLst>
                <a:latin typeface="Book Antiqua" pitchFamily="18" charset="0"/>
              </a:rPr>
              <a:t>CCC</a:t>
            </a:r>
            <a:r>
              <a:rPr lang="en-US" dirty="0" smtClean="0">
                <a:solidFill>
                  <a:srgbClr val="E1E5BB"/>
                </a:solidFill>
                <a:effectLst>
                  <a:outerShdw blurRad="38100" dist="38100" dir="2700000" algn="tl">
                    <a:srgbClr val="000000">
                      <a:alpha val="43137"/>
                    </a:srgbClr>
                  </a:outerShdw>
                </a:effectLst>
                <a:latin typeface="Book Antiqua" pitchFamily="18" charset="0"/>
              </a:rPr>
              <a:t> 1270).</a:t>
            </a:r>
          </a:p>
          <a:p>
            <a:pPr marL="400050" lvl="2">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To participate in the liturgy—“The baptismal seal enables and commits Christians to serve God by a vital participation in the holy liturgy of the Church”  (</a:t>
            </a:r>
            <a:r>
              <a:rPr lang="en-US" i="1" dirty="0" smtClean="0">
                <a:solidFill>
                  <a:srgbClr val="E1E5BB"/>
                </a:solidFill>
                <a:effectLst>
                  <a:outerShdw blurRad="38100" dist="38100" dir="2700000" algn="tl">
                    <a:srgbClr val="000000">
                      <a:alpha val="43137"/>
                    </a:srgbClr>
                  </a:outerShdw>
                </a:effectLst>
                <a:latin typeface="Book Antiqua" pitchFamily="18" charset="0"/>
              </a:rPr>
              <a:t>CCC</a:t>
            </a:r>
            <a:r>
              <a:rPr lang="en-US" dirty="0" smtClean="0">
                <a:solidFill>
                  <a:srgbClr val="E1E5BB"/>
                </a:solidFill>
                <a:effectLst>
                  <a:outerShdw blurRad="38100" dist="38100" dir="2700000" algn="tl">
                    <a:srgbClr val="000000">
                      <a:alpha val="43137"/>
                    </a:srgbClr>
                  </a:outerShdw>
                </a:effectLst>
                <a:latin typeface="Book Antiqua" pitchFamily="18" charset="0"/>
              </a:rPr>
              <a:t> 1273).</a:t>
            </a:r>
          </a:p>
        </p:txBody>
      </p:sp>
    </p:spTree>
    <p:extLst>
      <p:ext uri="{BB962C8B-B14F-4D97-AF65-F5344CB8AC3E}">
        <p14:creationId xmlns="" xmlns:p14="http://schemas.microsoft.com/office/powerpoint/2010/main" val="214266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Serving in this Ministry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solidFill>
                  <a:srgbClr val="E1E5BB"/>
                </a:solidFill>
                <a:effectLst>
                  <a:outerShdw blurRad="38100" dist="38100" dir="2700000" algn="tl">
                    <a:srgbClr val="000000">
                      <a:alpha val="43137"/>
                    </a:srgbClr>
                  </a:outerShdw>
                </a:effectLst>
              </a:rPr>
              <a:t>General Principles:</a:t>
            </a:r>
          </a:p>
          <a:p>
            <a:pPr lvl="2"/>
            <a:r>
              <a:rPr lang="en-US" sz="2800" dirty="0" smtClean="0">
                <a:solidFill>
                  <a:srgbClr val="E1E5BB"/>
                </a:solidFill>
                <a:effectLst>
                  <a:outerShdw blurRad="38100" dist="38100" dir="2700000" algn="tl">
                    <a:srgbClr val="000000">
                      <a:alpha val="43137"/>
                    </a:srgbClr>
                  </a:outerShdw>
                </a:effectLst>
              </a:rPr>
              <a:t>Offering our best to God</a:t>
            </a:r>
          </a:p>
          <a:p>
            <a:pPr lvl="2"/>
            <a:r>
              <a:rPr lang="en-US" sz="2800" dirty="0" smtClean="0">
                <a:solidFill>
                  <a:srgbClr val="E1E5BB"/>
                </a:solidFill>
                <a:effectLst>
                  <a:outerShdw blurRad="38100" dist="38100" dir="2700000" algn="tl">
                    <a:srgbClr val="000000">
                      <a:alpha val="43137"/>
                    </a:srgbClr>
                  </a:outerShdw>
                </a:effectLst>
              </a:rPr>
              <a:t>Less is more</a:t>
            </a:r>
          </a:p>
          <a:p>
            <a:pPr lvl="2"/>
            <a:r>
              <a:rPr lang="en-US" sz="2800" dirty="0" smtClean="0">
                <a:solidFill>
                  <a:srgbClr val="E1E5BB"/>
                </a:solidFill>
                <a:effectLst>
                  <a:outerShdw blurRad="38100" dist="38100" dir="2700000" algn="tl">
                    <a:srgbClr val="000000">
                      <a:alpha val="43137"/>
                    </a:srgbClr>
                  </a:outerShdw>
                </a:effectLst>
              </a:rPr>
              <a:t>Liturgical verses devotional</a:t>
            </a:r>
          </a:p>
          <a:p>
            <a:pPr lvl="2"/>
            <a:r>
              <a:rPr lang="en-US" sz="2800" dirty="0" smtClean="0">
                <a:solidFill>
                  <a:srgbClr val="E1E5BB"/>
                </a:solidFill>
                <a:effectLst>
                  <a:outerShdw blurRad="38100" dist="38100" dir="2700000" algn="tl">
                    <a:srgbClr val="000000">
                      <a:alpha val="43137"/>
                    </a:srgbClr>
                  </a:outerShdw>
                </a:effectLst>
              </a:rPr>
              <a:t>Continuity through the seasons</a:t>
            </a:r>
          </a:p>
          <a:p>
            <a:pPr lvl="2"/>
            <a:r>
              <a:rPr lang="en-US" sz="2800" dirty="0" smtClean="0">
                <a:solidFill>
                  <a:srgbClr val="E1E5BB"/>
                </a:solidFill>
                <a:effectLst>
                  <a:outerShdw blurRad="38100" dist="38100" dir="2700000" algn="tl">
                    <a:srgbClr val="000000">
                      <a:alpha val="43137"/>
                    </a:srgbClr>
                  </a:outerShdw>
                </a:effectLst>
              </a:rPr>
              <a:t>Organization and preparation is key</a:t>
            </a:r>
          </a:p>
          <a:p>
            <a:pPr lvl="2"/>
            <a:r>
              <a:rPr lang="en-US" sz="2800" dirty="0" smtClean="0">
                <a:solidFill>
                  <a:srgbClr val="E1E5BB"/>
                </a:solidFill>
                <a:effectLst>
                  <a:outerShdw blurRad="38100" dist="38100" dir="2700000" algn="tl">
                    <a:srgbClr val="000000">
                      <a:alpha val="43137"/>
                    </a:srgbClr>
                  </a:outerShdw>
                </a:effectLst>
              </a:rPr>
              <a:t>Liturgy is life</a:t>
            </a:r>
          </a:p>
          <a:p>
            <a:pPr lvl="2">
              <a:buNone/>
            </a:pPr>
            <a:endParaRPr lang="en-US" sz="2800" dirty="0">
              <a:solidFill>
                <a:srgbClr val="E1E5B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9723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I Corinthians 12:4-7</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1523999"/>
          </a:xfrm>
        </p:spPr>
        <p:txBody>
          <a:bodyPr>
            <a:normAutofit fontScale="70000" lnSpcReduction="20000"/>
          </a:bodyPr>
          <a:lstStyle/>
          <a:p>
            <a:pPr marL="0" indent="0">
              <a:buNone/>
            </a:pPr>
            <a:r>
              <a:rPr lang="en-US" i="1" dirty="0" smtClean="0">
                <a:solidFill>
                  <a:schemeClr val="bg1"/>
                </a:solidFill>
                <a:effectLst>
                  <a:outerShdw blurRad="38100" dist="38100" dir="2700000" algn="tl">
                    <a:srgbClr val="000000">
                      <a:alpha val="43137"/>
                    </a:srgbClr>
                  </a:outerShdw>
                </a:effectLst>
                <a:latin typeface="Book Antiqua" pitchFamily="18" charset="0"/>
              </a:rPr>
              <a:t>“There are different kinds of spiritual gifts but the same Spirit; there are different forms of service but the same Lord; there are different workings but the same God who produces all of them in everyone.  To each individual the manifestation of the Spirit is given for some benefit.”  </a:t>
            </a:r>
            <a:endParaRPr lang="en-US" i="1" dirty="0">
              <a:solidFill>
                <a:schemeClr val="bg1"/>
              </a:solidFill>
              <a:effectLst>
                <a:outerShdw blurRad="38100" dist="38100" dir="2700000" algn="tl">
                  <a:srgbClr val="000000">
                    <a:alpha val="43137"/>
                  </a:srgbClr>
                </a:outerShdw>
              </a:effectLst>
              <a:latin typeface="Book Antiqua" pitchFamily="18" charset="0"/>
            </a:endParaRPr>
          </a:p>
        </p:txBody>
      </p:sp>
      <p:sp>
        <p:nvSpPr>
          <p:cNvPr id="4" name="TextBox 3"/>
          <p:cNvSpPr txBox="1"/>
          <p:nvPr/>
        </p:nvSpPr>
        <p:spPr>
          <a:xfrm>
            <a:off x="685800" y="3124200"/>
            <a:ext cx="7696200" cy="2554545"/>
          </a:xfrm>
          <a:prstGeom prst="rect">
            <a:avLst/>
          </a:prstGeom>
          <a:noFill/>
        </p:spPr>
        <p:txBody>
          <a:bodyPr wrap="square" rtlCol="0">
            <a:spAutoFit/>
          </a:bodyPr>
          <a:lstStyle/>
          <a:p>
            <a:pPr marL="457200" indent="-457200">
              <a:buFont typeface="Arial" pitchFamily="34" charset="0"/>
              <a:buChar char="•"/>
            </a:pPr>
            <a:r>
              <a:rPr lang="en-US" sz="3200" dirty="0" smtClean="0">
                <a:solidFill>
                  <a:srgbClr val="E1E5BB"/>
                </a:solidFill>
                <a:effectLst>
                  <a:outerShdw blurRad="38100" dist="38100" dir="2700000" algn="tl">
                    <a:srgbClr val="000000">
                      <a:alpha val="43137"/>
                    </a:srgbClr>
                  </a:outerShdw>
                </a:effectLst>
                <a:latin typeface="Book Antiqua" pitchFamily="18" charset="0"/>
              </a:rPr>
              <a:t>There are various ministries in liturgy</a:t>
            </a:r>
          </a:p>
          <a:p>
            <a:pPr marL="457200" indent="-457200">
              <a:buFont typeface="Arial" pitchFamily="34" charset="0"/>
              <a:buChar char="•"/>
            </a:pPr>
            <a:r>
              <a:rPr lang="en-US" sz="3200" dirty="0" smtClean="0">
                <a:solidFill>
                  <a:srgbClr val="E1E5BB"/>
                </a:solidFill>
                <a:effectLst>
                  <a:outerShdw blurRad="38100" dist="38100" dir="2700000" algn="tl">
                    <a:srgbClr val="000000">
                      <a:alpha val="43137"/>
                    </a:srgbClr>
                  </a:outerShdw>
                </a:effectLst>
                <a:latin typeface="Book Antiqua" pitchFamily="18" charset="0"/>
              </a:rPr>
              <a:t>Each member is called to play a different role</a:t>
            </a:r>
          </a:p>
          <a:p>
            <a:pPr marL="457200" indent="-457200">
              <a:buFont typeface="Arial" pitchFamily="34" charset="0"/>
              <a:buChar char="•"/>
            </a:pPr>
            <a:r>
              <a:rPr lang="en-US" sz="3200" dirty="0" smtClean="0">
                <a:solidFill>
                  <a:srgbClr val="E1E5BB"/>
                </a:solidFill>
                <a:effectLst>
                  <a:outerShdw blurRad="38100" dist="38100" dir="2700000" algn="tl">
                    <a:srgbClr val="000000">
                      <a:alpha val="43137"/>
                    </a:srgbClr>
                  </a:outerShdw>
                </a:effectLst>
                <a:latin typeface="Book Antiqua" pitchFamily="18" charset="0"/>
              </a:rPr>
              <a:t>Must discern our gifts and call by God to share those gifts</a:t>
            </a:r>
            <a:endParaRPr lang="en-US" sz="3200" dirty="0">
              <a:solidFill>
                <a:srgbClr val="E1E5BB"/>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 xmlns:p14="http://schemas.microsoft.com/office/powerpoint/2010/main" val="1159346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533400" y="1371600"/>
            <a:ext cx="8153400" cy="5181600"/>
          </a:xfrm>
        </p:spPr>
        <p:txBody>
          <a:bodyPr>
            <a:normAutofit/>
          </a:bodyPr>
          <a:lstStyle/>
          <a:p>
            <a:pPr marL="0" lvl="2"/>
            <a:r>
              <a:rPr lang="en-US" sz="3200" dirty="0" smtClean="0">
                <a:solidFill>
                  <a:srgbClr val="E1E5BB"/>
                </a:solidFill>
                <a:effectLst>
                  <a:outerShdw blurRad="38100" dist="38100" dir="2700000" algn="tl">
                    <a:srgbClr val="000000">
                      <a:alpha val="43137"/>
                    </a:srgbClr>
                  </a:outerShdw>
                </a:effectLst>
                <a:latin typeface="Book Antiqua" pitchFamily="18" charset="0"/>
              </a:rPr>
              <a:t>Each person has been given a gift from God  </a:t>
            </a:r>
          </a:p>
          <a:p>
            <a:pPr marL="0" lvl="2"/>
            <a:r>
              <a:rPr lang="en-US" sz="3200" dirty="0" smtClean="0">
                <a:solidFill>
                  <a:srgbClr val="E1E5BB"/>
                </a:solidFill>
                <a:effectLst>
                  <a:outerShdw blurRad="38100" dist="38100" dir="2700000" algn="tl">
                    <a:srgbClr val="000000">
                      <a:alpha val="43137"/>
                    </a:srgbClr>
                  </a:outerShdw>
                </a:effectLst>
                <a:latin typeface="Book Antiqua" pitchFamily="18" charset="0"/>
              </a:rPr>
              <a:t>GIFT</a:t>
            </a:r>
          </a:p>
          <a:p>
            <a:pPr marL="0" lvl="2"/>
            <a:endParaRPr lang="en-US" sz="3200" dirty="0" smtClean="0">
              <a:solidFill>
                <a:srgbClr val="E1E5BB"/>
              </a:solidFill>
              <a:effectLst>
                <a:outerShdw blurRad="38100" dist="38100" dir="2700000" algn="tl">
                  <a:srgbClr val="000000">
                    <a:alpha val="43137"/>
                  </a:srgbClr>
                </a:outerShdw>
              </a:effectLst>
              <a:latin typeface="Book Antiqua" pitchFamily="18" charset="0"/>
            </a:endParaRPr>
          </a:p>
          <a:p>
            <a:pPr marL="0" lvl="2"/>
            <a:r>
              <a:rPr lang="en-US" sz="3200" dirty="0" smtClean="0">
                <a:solidFill>
                  <a:srgbClr val="E1E5BB"/>
                </a:solidFill>
                <a:effectLst>
                  <a:outerShdw blurRad="38100" dist="38100" dir="2700000" algn="tl">
                    <a:srgbClr val="000000">
                      <a:alpha val="43137"/>
                    </a:srgbClr>
                  </a:outerShdw>
                </a:effectLst>
                <a:latin typeface="Book Antiqua" pitchFamily="18" charset="0"/>
              </a:rPr>
              <a:t>Each person is called to share that gift                 with the Body of Christ </a:t>
            </a:r>
          </a:p>
          <a:p>
            <a:pPr marL="0" lvl="2"/>
            <a:r>
              <a:rPr lang="en-US" sz="3200" dirty="0" smtClean="0">
                <a:solidFill>
                  <a:srgbClr val="E1E5BB"/>
                </a:solidFill>
                <a:effectLst>
                  <a:outerShdw blurRad="38100" dist="38100" dir="2700000" algn="tl">
                    <a:srgbClr val="000000">
                      <a:alpha val="43137"/>
                    </a:srgbClr>
                  </a:outerShdw>
                </a:effectLst>
                <a:latin typeface="Book Antiqua" pitchFamily="18" charset="0"/>
              </a:rPr>
              <a:t>NEED</a:t>
            </a:r>
          </a:p>
          <a:p>
            <a:pPr algn="l"/>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marL="0" lvl="2"/>
            <a:r>
              <a:rPr lang="en-US" sz="3200" dirty="0" smtClean="0">
                <a:solidFill>
                  <a:srgbClr val="E1E5BB"/>
                </a:solidFill>
                <a:effectLst>
                  <a:outerShdw blurRad="38100" dist="38100" dir="2700000" algn="tl">
                    <a:srgbClr val="000000">
                      <a:alpha val="43137"/>
                    </a:srgbClr>
                  </a:outerShdw>
                </a:effectLst>
                <a:latin typeface="Book Antiqua" pitchFamily="18" charset="0"/>
              </a:rPr>
              <a:t>Realizing our gift comes from God</a:t>
            </a:r>
          </a:p>
          <a:p>
            <a:pPr marL="0" lvl="2"/>
            <a:r>
              <a:rPr lang="en-US" sz="3200" dirty="0" smtClean="0">
                <a:solidFill>
                  <a:srgbClr val="E1E5BB"/>
                </a:solidFill>
                <a:effectLst>
                  <a:outerShdw blurRad="38100" dist="38100" dir="2700000" algn="tl">
                    <a:srgbClr val="000000">
                      <a:alpha val="43137"/>
                    </a:srgbClr>
                  </a:outerShdw>
                </a:effectLst>
                <a:latin typeface="Book Antiqua" pitchFamily="18" charset="0"/>
              </a:rPr>
              <a:t> HUMILITY</a:t>
            </a:r>
          </a:p>
          <a:p>
            <a:pPr algn="l"/>
            <a:endParaRPr lang="en-US" dirty="0">
              <a:solidFill>
                <a:srgbClr val="E1E5BB"/>
              </a:solidFill>
              <a:latin typeface="Cambria" panose="02040503050406030204" pitchFamily="18" charset="0"/>
            </a:endParaRPr>
          </a:p>
        </p:txBody>
      </p:sp>
    </p:spTree>
    <p:extLst>
      <p:ext uri="{BB962C8B-B14F-4D97-AF65-F5344CB8AC3E}">
        <p14:creationId xmlns="" xmlns:p14="http://schemas.microsoft.com/office/powerpoint/2010/main" val="2130551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rPr>
              <a:t>Ministry in the Church</a:t>
            </a:r>
            <a:endParaRPr lang="en-US" dirty="0">
              <a:solidFill>
                <a:schemeClr val="bg1"/>
              </a:solidFill>
            </a:endParaRPr>
          </a:p>
        </p:txBody>
      </p:sp>
      <p:sp>
        <p:nvSpPr>
          <p:cNvPr id="5" name="Subtitle 4"/>
          <p:cNvSpPr>
            <a:spLocks noGrp="1"/>
          </p:cNvSpPr>
          <p:nvPr>
            <p:ph type="subTitle" idx="1"/>
          </p:nvPr>
        </p:nvSpPr>
        <p:spPr>
          <a:xfrm>
            <a:off x="685800" y="1600200"/>
            <a:ext cx="7772400" cy="4800600"/>
          </a:xfrm>
        </p:spPr>
        <p:txBody>
          <a:bodyPr/>
          <a:lstStyle/>
          <a:p>
            <a:pPr marL="0" lvl="1"/>
            <a:r>
              <a:rPr lang="en-US" sz="3600" dirty="0" smtClean="0">
                <a:solidFill>
                  <a:srgbClr val="E1E5BB"/>
                </a:solidFill>
                <a:effectLst>
                  <a:outerShdw blurRad="38100" dist="38100" dir="2700000" algn="tl">
                    <a:srgbClr val="000000">
                      <a:alpha val="43137"/>
                    </a:srgbClr>
                  </a:outerShdw>
                </a:effectLst>
                <a:latin typeface="Book Antiqua" pitchFamily="18" charset="0"/>
              </a:rPr>
              <a:t>Definition of Ministry</a:t>
            </a:r>
          </a:p>
          <a:p>
            <a:pPr marL="0" lvl="1"/>
            <a:r>
              <a:rPr lang="en-US" sz="2400" dirty="0" smtClean="0">
                <a:solidFill>
                  <a:srgbClr val="E1E5BB"/>
                </a:solidFill>
                <a:effectLst>
                  <a:outerShdw blurRad="38100" dist="38100" dir="2700000" algn="tl">
                    <a:srgbClr val="000000">
                      <a:alpha val="43137"/>
                    </a:srgbClr>
                  </a:outerShdw>
                </a:effectLst>
                <a:latin typeface="Book Antiqua" pitchFamily="18" charset="0"/>
              </a:rPr>
              <a:t>from </a:t>
            </a:r>
            <a:r>
              <a:rPr lang="en-US" sz="2400" i="1" dirty="0" smtClean="0">
                <a:solidFill>
                  <a:srgbClr val="E1E5BB"/>
                </a:solidFill>
                <a:effectLst>
                  <a:outerShdw blurRad="38100" dist="38100" dir="2700000" algn="tl">
                    <a:srgbClr val="000000">
                      <a:alpha val="43137"/>
                    </a:srgbClr>
                  </a:outerShdw>
                </a:effectLst>
                <a:latin typeface="Book Antiqua" pitchFamily="18" charset="0"/>
              </a:rPr>
              <a:t>The Ministry of Music</a:t>
            </a:r>
            <a:r>
              <a:rPr lang="en-US" sz="2400" dirty="0" smtClean="0">
                <a:solidFill>
                  <a:srgbClr val="E1E5BB"/>
                </a:solidFill>
                <a:effectLst>
                  <a:outerShdw blurRad="38100" dist="38100" dir="2700000" algn="tl">
                    <a:srgbClr val="000000">
                      <a:alpha val="43137"/>
                    </a:srgbClr>
                  </a:outerShdw>
                </a:effectLst>
                <a:latin typeface="Book Antiqua" pitchFamily="18" charset="0"/>
              </a:rPr>
              <a:t> by Fr. William Bauman</a:t>
            </a:r>
          </a:p>
          <a:p>
            <a:pPr marL="0" lvl="1"/>
            <a:endParaRPr lang="en-US" dirty="0" smtClean="0">
              <a:solidFill>
                <a:srgbClr val="E1E5BB"/>
              </a:solidFill>
              <a:effectLst>
                <a:outerShdw blurRad="38100" dist="38100" dir="2700000" algn="tl">
                  <a:srgbClr val="000000">
                    <a:alpha val="43137"/>
                  </a:srgbClr>
                </a:outerShdw>
              </a:effectLst>
              <a:latin typeface="Book Antiqua" pitchFamily="18" charset="0"/>
            </a:endParaRPr>
          </a:p>
          <a:p>
            <a:pPr marL="0" lvl="2"/>
            <a:r>
              <a:rPr lang="en-US" dirty="0" smtClean="0">
                <a:solidFill>
                  <a:srgbClr val="E1E5BB"/>
                </a:solidFill>
                <a:effectLst>
                  <a:outerShdw blurRad="38100" dist="38100" dir="2700000" algn="tl">
                    <a:srgbClr val="000000">
                      <a:alpha val="43137"/>
                    </a:srgbClr>
                  </a:outerShdw>
                </a:effectLst>
                <a:latin typeface="Book Antiqua" pitchFamily="18" charset="0"/>
              </a:rPr>
              <a:t>“Ministry is service rendered out of love, and with a deep respect for the person served, after the model of Jesus.  Ministry is never self-seeking; ministry is giving, and it is the kind of giving in which one loves the person one gives to.”  </a:t>
            </a:r>
          </a:p>
          <a:p>
            <a:pPr algn="l"/>
            <a:endParaRPr lang="en-US" dirty="0">
              <a:solidFill>
                <a:srgbClr val="FFFDE2"/>
              </a:solidFill>
              <a:latin typeface="Cambria" panose="02040503050406030204" pitchFamily="18" charset="0"/>
            </a:endParaRPr>
          </a:p>
        </p:txBody>
      </p:sp>
    </p:spTree>
    <p:extLst>
      <p:ext uri="{BB962C8B-B14F-4D97-AF65-F5344CB8AC3E}">
        <p14:creationId xmlns="" xmlns:p14="http://schemas.microsoft.com/office/powerpoint/2010/main" val="8483667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FFFF99"/>
      </a:dk1>
      <a:lt1>
        <a:srgbClr val="EEECE1"/>
      </a:lt1>
      <a:dk2>
        <a:srgbClr val="EEECE1"/>
      </a:dk2>
      <a:lt2>
        <a:srgbClr val="EEECE1"/>
      </a:lt2>
      <a:accent1>
        <a:srgbClr val="EEECE1"/>
      </a:accent1>
      <a:accent2>
        <a:srgbClr val="EEECE1"/>
      </a:accent2>
      <a:accent3>
        <a:srgbClr val="EEECE1"/>
      </a:accent3>
      <a:accent4>
        <a:srgbClr val="EEECE1"/>
      </a:accent4>
      <a:accent5>
        <a:srgbClr val="EEECE1"/>
      </a:accent5>
      <a:accent6>
        <a:srgbClr val="EEECE1"/>
      </a:accent6>
      <a:hlink>
        <a:srgbClr val="EEECE1"/>
      </a:hlink>
      <a:folHlink>
        <a:srgbClr val="EEECE1"/>
      </a:folHlink>
    </a:clrScheme>
    <a:fontScheme name="Custom 4">
      <a:majorFont>
        <a:latin typeface="Franklin Gothic Book"/>
        <a:ea typeface=""/>
        <a:cs typeface=""/>
      </a:majorFont>
      <a:minorFont>
        <a:latin typeface="Book Antiqu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8214</TotalTime>
  <Words>12467</Words>
  <Application>Microsoft Office PowerPoint</Application>
  <PresentationFormat>On-screen Show (4:3)</PresentationFormat>
  <Paragraphs>835</Paragraphs>
  <Slides>60</Slides>
  <Notes>60</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Office Theme</vt:lpstr>
      <vt:lpstr>Custom Design</vt:lpstr>
      <vt:lpstr>Slide 1</vt:lpstr>
      <vt:lpstr>Outline</vt:lpstr>
      <vt:lpstr>Outline</vt:lpstr>
      <vt:lpstr>Prayer</vt:lpstr>
      <vt:lpstr>Slide 5</vt:lpstr>
      <vt:lpstr>Ministry in the Church</vt:lpstr>
      <vt:lpstr>I Corinthians 12:4-7</vt:lpstr>
      <vt:lpstr>Ministry in the Church</vt:lpstr>
      <vt:lpstr>Ministry in the Church</vt:lpstr>
      <vt:lpstr>Ministry in the Church</vt:lpstr>
      <vt:lpstr>Ministry as Servant Leadership </vt:lpstr>
      <vt:lpstr>Ministry as Servant Leadership </vt:lpstr>
      <vt:lpstr>Beginning Your Ministry</vt:lpstr>
      <vt:lpstr>Discussion</vt:lpstr>
      <vt:lpstr>Role of the Minister of  Liturgical Environment</vt:lpstr>
      <vt:lpstr>Role of the Minister of  Liturgical Environment</vt:lpstr>
      <vt:lpstr>Role of the Minister of  Liturgical Environment</vt:lpstr>
      <vt:lpstr>Role of the Minister of  Liturgical Environment</vt:lpstr>
      <vt:lpstr>Role of the Minister of  Liturgical Environment</vt:lpstr>
      <vt:lpstr>Role of the Minister of  Liturgical Environment</vt:lpstr>
      <vt:lpstr>Role of the Minister of  Liturgical Environment</vt:lpstr>
      <vt:lpstr>Discussion</vt:lpstr>
      <vt:lpstr>Role of the Minister of  Liturgical Environment</vt:lpstr>
      <vt:lpstr>Role of the Minister of  Liturgical Environment</vt:lpstr>
      <vt:lpstr>Discussion</vt:lpstr>
      <vt:lpstr>Slide 26</vt:lpstr>
      <vt:lpstr>The Sacred Liturgy</vt:lpstr>
      <vt:lpstr>The Sacred Liturgy</vt:lpstr>
      <vt:lpstr>The Sacred Liturgy</vt:lpstr>
      <vt:lpstr>Slide 30</vt:lpstr>
      <vt:lpstr>Slide 31</vt:lpstr>
      <vt:lpstr>The Eucharist</vt:lpstr>
      <vt:lpstr>The Eucharist</vt:lpstr>
      <vt:lpstr>The Eucharist</vt:lpstr>
      <vt:lpstr>The Eucharist</vt:lpstr>
      <vt:lpstr>The Road to Emmaus</vt:lpstr>
      <vt:lpstr>Slide 37</vt:lpstr>
      <vt:lpstr>A Walk through the Mass</vt:lpstr>
      <vt:lpstr>A Walk through the Mass</vt:lpstr>
      <vt:lpstr>A Walk through the Mass</vt:lpstr>
      <vt:lpstr>A Walk through the Mass</vt:lpstr>
      <vt:lpstr>A Walk through the Mass</vt:lpstr>
      <vt:lpstr>The Real Presence</vt:lpstr>
      <vt:lpstr>Discussion</vt:lpstr>
      <vt:lpstr>Serving as a  Minister of Liturgical Environment</vt:lpstr>
      <vt:lpstr>Serving in this Ministry</vt:lpstr>
      <vt:lpstr>Serving in this Ministry</vt:lpstr>
      <vt:lpstr>Serving in this Ministry</vt:lpstr>
      <vt:lpstr>Serving in this Ministry</vt:lpstr>
      <vt:lpstr>Serving in this Ministry</vt:lpstr>
      <vt:lpstr>Serving in this Ministry</vt:lpstr>
      <vt:lpstr>Serving in this Ministry</vt:lpstr>
      <vt:lpstr>Serving in this Ministry</vt:lpstr>
      <vt:lpstr>Serving in this Ministry</vt:lpstr>
      <vt:lpstr>Serving in this Ministry</vt:lpstr>
      <vt:lpstr>Serving in this Ministry</vt:lpstr>
      <vt:lpstr>Serving in this Ministry</vt:lpstr>
      <vt:lpstr>Serving in this Ministry</vt:lpstr>
      <vt:lpstr>Serving in this Ministry</vt:lpstr>
      <vt:lpstr>Serving in this Ministry</vt:lpstr>
    </vt:vector>
  </TitlesOfParts>
  <Company>Diocese of Scranton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Baloga</dc:creator>
  <cp:lastModifiedBy>David Baloga</cp:lastModifiedBy>
  <cp:revision>559</cp:revision>
  <dcterms:created xsi:type="dcterms:W3CDTF">2014-08-11T15:55:58Z</dcterms:created>
  <dcterms:modified xsi:type="dcterms:W3CDTF">2015-08-27T02:19:45Z</dcterms:modified>
</cp:coreProperties>
</file>