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49"/>
  </p:notesMasterIdLst>
  <p:sldIdLst>
    <p:sldId id="256" r:id="rId2"/>
    <p:sldId id="259" r:id="rId3"/>
    <p:sldId id="258" r:id="rId4"/>
    <p:sldId id="260"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90" r:id="rId25"/>
    <p:sldId id="281" r:id="rId26"/>
    <p:sldId id="282" r:id="rId27"/>
    <p:sldId id="283" r:id="rId28"/>
    <p:sldId id="284" r:id="rId29"/>
    <p:sldId id="285" r:id="rId30"/>
    <p:sldId id="289" r:id="rId31"/>
    <p:sldId id="286" r:id="rId32"/>
    <p:sldId id="294" r:id="rId33"/>
    <p:sldId id="287" r:id="rId34"/>
    <p:sldId id="288" r:id="rId35"/>
    <p:sldId id="296" r:id="rId36"/>
    <p:sldId id="297" r:id="rId37"/>
    <p:sldId id="298" r:id="rId38"/>
    <p:sldId id="306" r:id="rId39"/>
    <p:sldId id="299" r:id="rId40"/>
    <p:sldId id="292" r:id="rId41"/>
    <p:sldId id="300" r:id="rId42"/>
    <p:sldId id="301" r:id="rId43"/>
    <p:sldId id="302" r:id="rId44"/>
    <p:sldId id="303" r:id="rId45"/>
    <p:sldId id="304" r:id="rId46"/>
    <p:sldId id="305" r:id="rId47"/>
    <p:sldId id="291" r:id="rId4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6C6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273" autoAdjust="0"/>
  </p:normalViewPr>
  <p:slideViewPr>
    <p:cSldViewPr>
      <p:cViewPr varScale="1">
        <p:scale>
          <a:sx n="79" d="100"/>
          <a:sy n="79" d="100"/>
        </p:scale>
        <p:origin x="-810" y="-90"/>
      </p:cViewPr>
      <p:guideLst>
        <p:guide orient="horz" pos="2160"/>
        <p:guide pos="2880"/>
      </p:guideLst>
    </p:cSldViewPr>
  </p:slideViewPr>
  <p:notesTextViewPr>
    <p:cViewPr>
      <p:scale>
        <a:sx n="100" d="100"/>
        <a:sy n="100" d="100"/>
      </p:scale>
      <p:origin x="6" y="444"/>
    </p:cViewPr>
  </p:notesTextViewPr>
  <p:notesViewPr>
    <p:cSldViewPr>
      <p:cViewPr>
        <p:scale>
          <a:sx n="80" d="100"/>
          <a:sy n="80" d="100"/>
        </p:scale>
        <p:origin x="-1974" y="-7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14E8F51-F3A9-4453-A073-9EF69A1BBF4E}" type="datetimeFigureOut">
              <a:rPr lang="en-US" smtClean="0"/>
              <a:pPr/>
              <a:t>8/31/2015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DFA1281-F353-4936-BEF1-8A31118CC9F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catholicculture.org/culture/library/view.cfm?recnum=6981"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www.dioceseofscranton.org/parish-life-and-evangelization/holinessandmission/resources-for-parish-pastoral-councils/"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stjosephkeyport.org/History%20Ministry%20Of%20Hospitality.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Overview of the training</a:t>
            </a:r>
          </a:p>
          <a:p>
            <a:pPr lvl="0"/>
            <a:r>
              <a:rPr lang="en-US" dirty="0" smtClean="0"/>
              <a:t>A. Outline of presentation: This training resource is meant to be flexible: its components can be used in any combination and order as the presenter sees fit.  </a:t>
            </a:r>
          </a:p>
          <a:p>
            <a:pPr lvl="1">
              <a:buFont typeface="Arial" pitchFamily="34" charset="0"/>
              <a:buChar char="•"/>
            </a:pPr>
            <a:r>
              <a:rPr lang="en-US" dirty="0" smtClean="0"/>
              <a:t>It offers the “bare bones” of teaching the role of the greeter and usher and how they fulfill their ministries, with a prayer/song to start and a commissioning prayer to end.  </a:t>
            </a:r>
          </a:p>
          <a:p>
            <a:pPr lvl="1">
              <a:buFont typeface="Arial" pitchFamily="34" charset="0"/>
              <a:buChar char="•"/>
            </a:pPr>
            <a:r>
              <a:rPr lang="en-US" dirty="0" smtClean="0"/>
              <a:t>It also offers the option of adding how these ministries fit into the broader context of everyone’s baptismal call to minister and of Bishop </a:t>
            </a:r>
            <a:r>
              <a:rPr lang="en-US" dirty="0" err="1" smtClean="0"/>
              <a:t>Bambera’s</a:t>
            </a:r>
            <a:r>
              <a:rPr lang="en-US" dirty="0" smtClean="0"/>
              <a:t> call to be servant leaders.  </a:t>
            </a:r>
          </a:p>
          <a:p>
            <a:pPr lvl="1">
              <a:buFont typeface="Arial" pitchFamily="34" charset="0"/>
              <a:buChar char="•"/>
            </a:pPr>
            <a:r>
              <a:rPr lang="en-US" dirty="0" smtClean="0"/>
              <a:t>The resource also offers several avenues for reflection on the spiritual basis for hospitality, which is the foundation for actually being hospitable.  These could be woven into the above topics or stand alone as a separate session.</a:t>
            </a:r>
          </a:p>
          <a:p>
            <a:pPr lvl="1">
              <a:buFont typeface="Arial" pitchFamily="34" charset="0"/>
              <a:buChar char="•"/>
            </a:pPr>
            <a:r>
              <a:rPr lang="en-US" dirty="0" smtClean="0"/>
              <a:t>Furthermore, the resource lays out </a:t>
            </a:r>
          </a:p>
          <a:p>
            <a:pPr lvl="2">
              <a:buFont typeface="Arial" pitchFamily="34" charset="0"/>
              <a:buChar char="•"/>
            </a:pPr>
            <a:r>
              <a:rPr lang="en-US" dirty="0" smtClean="0"/>
              <a:t>other options for the ministry of hospitality, </a:t>
            </a:r>
          </a:p>
          <a:p>
            <a:pPr lvl="2">
              <a:buFont typeface="Arial" pitchFamily="34" charset="0"/>
              <a:buChar char="•"/>
            </a:pPr>
            <a:r>
              <a:rPr lang="en-US" dirty="0" smtClean="0"/>
              <a:t>a method for a parish group to discern which avenues for hospitality ministry they wish to pursue and</a:t>
            </a:r>
          </a:p>
          <a:p>
            <a:pPr lvl="2">
              <a:buFont typeface="Arial" pitchFamily="34" charset="0"/>
              <a:buChar char="•"/>
            </a:pPr>
            <a:r>
              <a:rPr lang="en-US" dirty="0" smtClean="0"/>
              <a:t> how to encourage the larger parish community to see the ministry of hospitality as something everyone is responsible for.  </a:t>
            </a:r>
          </a:p>
          <a:p>
            <a:pPr lvl="1"/>
            <a:r>
              <a:rPr lang="en-US" dirty="0" smtClean="0"/>
              <a:t>This could stand alone as a conversation with parish pastoral council or be a session the participants do at the end of the rest of the training to discern how to expand hospitality ministry in their parish.</a:t>
            </a:r>
          </a:p>
          <a:p>
            <a:endParaRPr lang="en-US" dirty="0"/>
          </a:p>
        </p:txBody>
      </p:sp>
      <p:sp>
        <p:nvSpPr>
          <p:cNvPr id="4" name="Slide Number Placeholder 3"/>
          <p:cNvSpPr>
            <a:spLocks noGrp="1"/>
          </p:cNvSpPr>
          <p:nvPr>
            <p:ph type="sldNum" sz="quarter" idx="10"/>
          </p:nvPr>
        </p:nvSpPr>
        <p:spPr/>
        <p:txBody>
          <a:bodyPr/>
          <a:lstStyle/>
          <a:p>
            <a:fld id="{3DFA1281-F353-4936-BEF1-8A31118CC9F4}"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characteristics of a person who would be good in any of the ministries of hospitality might include:</a:t>
            </a:r>
          </a:p>
          <a:p>
            <a:pPr lvl="1">
              <a:buFont typeface="Arial" pitchFamily="34" charset="0"/>
              <a:buChar char="•"/>
            </a:pPr>
            <a:r>
              <a:rPr lang="en-US" dirty="0" smtClean="0"/>
              <a:t>Is good at making others feel “at home”</a:t>
            </a:r>
          </a:p>
          <a:p>
            <a:pPr lvl="1">
              <a:buFont typeface="Arial" pitchFamily="34" charset="0"/>
              <a:buChar char="•"/>
            </a:pPr>
            <a:r>
              <a:rPr lang="en-US" dirty="0" smtClean="0"/>
              <a:t>Can talk to a lamp post</a:t>
            </a:r>
          </a:p>
          <a:p>
            <a:pPr lvl="1">
              <a:buFont typeface="Arial" pitchFamily="34" charset="0"/>
              <a:buChar char="•"/>
            </a:pPr>
            <a:r>
              <a:rPr lang="en-US" dirty="0" smtClean="0"/>
              <a:t>Is outgoing</a:t>
            </a:r>
          </a:p>
          <a:p>
            <a:pPr lvl="1">
              <a:buFont typeface="Arial" pitchFamily="34" charset="0"/>
              <a:buChar char="•"/>
            </a:pPr>
            <a:r>
              <a:rPr lang="en-US" dirty="0" smtClean="0"/>
              <a:t>Listens attentively</a:t>
            </a:r>
          </a:p>
          <a:p>
            <a:pPr lvl="1">
              <a:buFont typeface="Arial" pitchFamily="34" charset="0"/>
              <a:buChar char="•"/>
            </a:pPr>
            <a:r>
              <a:rPr lang="en-US" dirty="0" smtClean="0"/>
              <a:t>Put you at ease when you were introduced </a:t>
            </a:r>
            <a:r>
              <a:rPr lang="en-US" u="sng" dirty="0" smtClean="0"/>
              <a:t>OR</a:t>
            </a:r>
            <a:endParaRPr lang="en-US" dirty="0" smtClean="0"/>
          </a:p>
          <a:p>
            <a:pPr lvl="1">
              <a:buFont typeface="Arial" pitchFamily="34" charset="0"/>
              <a:buChar char="•"/>
            </a:pPr>
            <a:r>
              <a:rPr lang="en-US" dirty="0" smtClean="0"/>
              <a:t>Moved in the parish and/or understands what it is like to be on the outside.</a:t>
            </a:r>
          </a:p>
          <a:p>
            <a:endParaRPr lang="en-US" dirty="0"/>
          </a:p>
        </p:txBody>
      </p:sp>
      <p:sp>
        <p:nvSpPr>
          <p:cNvPr id="4" name="Slide Number Placeholder 3"/>
          <p:cNvSpPr>
            <a:spLocks noGrp="1"/>
          </p:cNvSpPr>
          <p:nvPr>
            <p:ph type="sldNum" sz="quarter" idx="10"/>
          </p:nvPr>
        </p:nvSpPr>
        <p:spPr/>
        <p:txBody>
          <a:bodyPr/>
          <a:lstStyle/>
          <a:p>
            <a:fld id="{3DFA1281-F353-4936-BEF1-8A31118CC9F4}"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stated in the introduction, hospitality was a value in Middle Eastern society as far back as the time of Abraham and Sarah (circa 1800 BCE).  The three visiting angels bless Abraham and Sarah for their hospitality by promising them a son within the year.  Granted, they had been promised descendants as numerous as the stars and the grains of sand already, but this generosity moves their covenant with God forward to the definitive promise of Isaac’s birth.  Abraham and Sarah did not initially know who the three visitors were; the fact that they welcomed anyone seems particularly pleasing to God.  Hence the encouragement one sometimes hears: “You never know when you may be entertaining angels.”</a:t>
            </a:r>
          </a:p>
          <a:p>
            <a:r>
              <a:rPr lang="en-US" dirty="0" smtClean="0"/>
              <a:t> </a:t>
            </a:r>
          </a:p>
          <a:p>
            <a:r>
              <a:rPr lang="en-US" dirty="0" smtClean="0"/>
              <a:t>In Psalm 23, the Lord models hospitality in a way that gives great comfort to the singer:</a:t>
            </a:r>
          </a:p>
          <a:p>
            <a:r>
              <a:rPr lang="en-US" dirty="0" smtClean="0"/>
              <a:t>You prepare a table before me</a:t>
            </a:r>
            <a:br>
              <a:rPr lang="en-US" dirty="0" smtClean="0"/>
            </a:br>
            <a:r>
              <a:rPr lang="en-US" dirty="0" smtClean="0"/>
              <a:t>   in the presence of my enemies;</a:t>
            </a:r>
            <a:br>
              <a:rPr lang="en-US" dirty="0" smtClean="0"/>
            </a:br>
            <a:r>
              <a:rPr lang="en-US" dirty="0" smtClean="0"/>
              <a:t>you anoint my head with oil;</a:t>
            </a:r>
            <a:br>
              <a:rPr lang="en-US" dirty="0" smtClean="0"/>
            </a:br>
            <a:r>
              <a:rPr lang="en-US" dirty="0" smtClean="0"/>
              <a:t>   my cup overflows. </a:t>
            </a:r>
            <a:br>
              <a:rPr lang="en-US" dirty="0" smtClean="0"/>
            </a:br>
            <a:r>
              <a:rPr lang="en-US" dirty="0" smtClean="0"/>
              <a:t>Surely goodness and mercy shall follow me</a:t>
            </a:r>
            <a:br>
              <a:rPr lang="en-US" dirty="0" smtClean="0"/>
            </a:br>
            <a:r>
              <a:rPr lang="en-US" dirty="0" smtClean="0"/>
              <a:t>   all the days of my life,</a:t>
            </a:r>
            <a:br>
              <a:rPr lang="en-US" dirty="0" smtClean="0"/>
            </a:br>
            <a:r>
              <a:rPr lang="en-US" dirty="0" smtClean="0"/>
              <a:t>and I shall dwell in the house of the </a:t>
            </a:r>
            <a:r>
              <a:rPr lang="en-US" cap="small" dirty="0" smtClean="0"/>
              <a:t>Lord</a:t>
            </a:r>
            <a:r>
              <a:rPr lang="en-US" dirty="0" smtClean="0"/>
              <a:t/>
            </a:r>
            <a:br>
              <a:rPr lang="en-US" dirty="0" smtClean="0"/>
            </a:br>
            <a:r>
              <a:rPr lang="en-US" dirty="0" smtClean="0"/>
              <a:t>   my whole life long. (verses 5-6)</a:t>
            </a:r>
          </a:p>
          <a:p>
            <a:r>
              <a:rPr lang="en-US" dirty="0" smtClean="0"/>
              <a:t>The singer finds safety, security, food, honor and distinction, forgiveness, goodness and a home with the Lord.  Who has not read this and thought, “Oh, I would love to have that!”</a:t>
            </a:r>
          </a:p>
        </p:txBody>
      </p:sp>
      <p:sp>
        <p:nvSpPr>
          <p:cNvPr id="4" name="Slide Number Placeholder 3"/>
          <p:cNvSpPr>
            <a:spLocks noGrp="1"/>
          </p:cNvSpPr>
          <p:nvPr>
            <p:ph type="sldNum" sz="quarter" idx="10"/>
          </p:nvPr>
        </p:nvSpPr>
        <p:spPr/>
        <p:txBody>
          <a:bodyPr/>
          <a:lstStyle/>
          <a:p>
            <a:fld id="{3DFA1281-F353-4936-BEF1-8A31118CC9F4}"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In the New Testament, Jesus’ entire ministry exemplifies the virtues of hospitality.  He understands at a deep level how to love people and make them feel at home.  Perhaps the clearest statement of God’s expectation of our being hospitable is to be found in the Parable of the Last Judgment (Mt 25:31-46).  The only criteria for entering heaven are feeding the hungry, giving drink to the thirsty, welcoming the stranger, clothing the naked, comforting the sick and visiting the imprisoned.  Jesus wonderfully shows what welcoming the stranger looks like in many other encounters throughout the gospels.  Please use </a:t>
            </a:r>
            <a:r>
              <a:rPr lang="en-US" b="1" dirty="0" smtClean="0">
                <a:solidFill>
                  <a:schemeClr val="tx2">
                    <a:lumMod val="75000"/>
                  </a:schemeClr>
                </a:solidFill>
              </a:rPr>
              <a:t>the worksheets in Appendix A </a:t>
            </a:r>
            <a:r>
              <a:rPr lang="en-US" dirty="0" smtClean="0"/>
              <a:t>to explore other stories where Jesus demonstrates aspects of hospitality.</a:t>
            </a:r>
          </a:p>
        </p:txBody>
      </p:sp>
      <p:sp>
        <p:nvSpPr>
          <p:cNvPr id="4" name="Slide Number Placeholder 3"/>
          <p:cNvSpPr>
            <a:spLocks noGrp="1"/>
          </p:cNvSpPr>
          <p:nvPr>
            <p:ph type="sldNum" sz="quarter" idx="10"/>
          </p:nvPr>
        </p:nvSpPr>
        <p:spPr/>
        <p:txBody>
          <a:bodyPr/>
          <a:lstStyle/>
          <a:p>
            <a:fld id="{3DFA1281-F353-4936-BEF1-8A31118CC9F4}"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In the final story on the worksheet, “Jesus Washes the Feet of the Disciples,” he tells them, “So if I, your Lord and Teacher, have washed your feet, you also ought to wash one another’s feet. For I have set you an example, that you also should do as I have done to you.” (</a:t>
            </a:r>
            <a:r>
              <a:rPr lang="en-US" dirty="0" err="1" smtClean="0"/>
              <a:t>Jn</a:t>
            </a:r>
            <a:r>
              <a:rPr lang="en-US" dirty="0" smtClean="0"/>
              <a:t> 13: 14-15)  We have an obligation as Jesus’ disciples to show the same virtues of hospitality to everyone we meet.</a:t>
            </a:r>
          </a:p>
        </p:txBody>
      </p:sp>
      <p:sp>
        <p:nvSpPr>
          <p:cNvPr id="4" name="Slide Number Placeholder 3"/>
          <p:cNvSpPr>
            <a:spLocks noGrp="1"/>
          </p:cNvSpPr>
          <p:nvPr>
            <p:ph type="sldNum" sz="quarter" idx="10"/>
          </p:nvPr>
        </p:nvSpPr>
        <p:spPr/>
        <p:txBody>
          <a:bodyPr/>
          <a:lstStyle/>
          <a:p>
            <a:fld id="{3DFA1281-F353-4936-BEF1-8A31118CC9F4}"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idea of </a:t>
            </a:r>
            <a:r>
              <a:rPr lang="en-US" i="1" dirty="0" smtClean="0"/>
              <a:t>being Christ for others</a:t>
            </a:r>
            <a:r>
              <a:rPr lang="en-US" dirty="0" smtClean="0"/>
              <a:t> is echoed in the writings of the saints.  The Breastplate of St. Patrick (5</a:t>
            </a:r>
            <a:r>
              <a:rPr lang="en-US" baseline="30000" dirty="0" smtClean="0"/>
              <a:t>th</a:t>
            </a:r>
            <a:r>
              <a:rPr lang="en-US" dirty="0" smtClean="0"/>
              <a:t> century CE) prays that everyone who sees, thinks or speaks of the person praying sees, thinks or speaks of Christ.  We decrease as Jesus’ increases in us (</a:t>
            </a:r>
            <a:r>
              <a:rPr lang="en-US" dirty="0" err="1" smtClean="0"/>
              <a:t>cf</a:t>
            </a:r>
            <a:r>
              <a:rPr lang="en-US" dirty="0" smtClean="0"/>
              <a:t> John the Baptist in John 3:30).  While St Patrick emphasizes the unity and humility of our relationship with Jesus, St. Teresa of Avila (1515–1582) emphasizes the necessity and urgency:</a:t>
            </a:r>
          </a:p>
          <a:p>
            <a:pPr lvl="1"/>
            <a:r>
              <a:rPr lang="en-US" dirty="0" smtClean="0"/>
              <a:t>Christ has no body but yours,</a:t>
            </a:r>
            <a:br>
              <a:rPr lang="en-US" dirty="0" smtClean="0"/>
            </a:br>
            <a:r>
              <a:rPr lang="en-US" dirty="0" smtClean="0"/>
              <a:t>No hands, no feet on earth but yours,</a:t>
            </a:r>
            <a:br>
              <a:rPr lang="en-US" dirty="0" smtClean="0"/>
            </a:br>
            <a:r>
              <a:rPr lang="en-US" dirty="0" smtClean="0"/>
              <a:t>Yours are the eyes with which he looks</a:t>
            </a:r>
            <a:br>
              <a:rPr lang="en-US" dirty="0" smtClean="0"/>
            </a:br>
            <a:r>
              <a:rPr lang="en-US" dirty="0" smtClean="0"/>
              <a:t>Compassion on this world,</a:t>
            </a:r>
            <a:br>
              <a:rPr lang="en-US" dirty="0" smtClean="0"/>
            </a:br>
            <a:r>
              <a:rPr lang="en-US" dirty="0" smtClean="0"/>
              <a:t>Yours are the feet with which he walks to do good,</a:t>
            </a:r>
            <a:br>
              <a:rPr lang="en-US" dirty="0" smtClean="0"/>
            </a:br>
            <a:r>
              <a:rPr lang="en-US" dirty="0" smtClean="0"/>
              <a:t>Yours are the hands, with which he blesses all the world.</a:t>
            </a:r>
            <a:br>
              <a:rPr lang="en-US" dirty="0" smtClean="0"/>
            </a:br>
            <a:r>
              <a:rPr lang="en-US" dirty="0" smtClean="0"/>
              <a:t>Yours are the hands, yours are the feet,</a:t>
            </a:r>
            <a:br>
              <a:rPr lang="en-US" dirty="0" smtClean="0"/>
            </a:br>
            <a:r>
              <a:rPr lang="en-US" dirty="0" smtClean="0"/>
              <a:t>Yours are the eyes, you are his body.</a:t>
            </a:r>
            <a:br>
              <a:rPr lang="en-US" dirty="0" smtClean="0"/>
            </a:br>
            <a:r>
              <a:rPr lang="en-US" dirty="0" smtClean="0"/>
              <a:t>Christ has no body now but yours.</a:t>
            </a:r>
          </a:p>
          <a:p>
            <a:r>
              <a:rPr lang="en-US" dirty="0" smtClean="0"/>
              <a:t>If we wish to be disciples of Jesus, we must love and serve as he did.  We must emulate him in every way.</a:t>
            </a:r>
          </a:p>
          <a:p>
            <a:endParaRPr lang="en-US" dirty="0"/>
          </a:p>
        </p:txBody>
      </p:sp>
      <p:sp>
        <p:nvSpPr>
          <p:cNvPr id="4" name="Slide Number Placeholder 3"/>
          <p:cNvSpPr>
            <a:spLocks noGrp="1"/>
          </p:cNvSpPr>
          <p:nvPr>
            <p:ph type="sldNum" sz="quarter" idx="10"/>
          </p:nvPr>
        </p:nvSpPr>
        <p:spPr/>
        <p:txBody>
          <a:bodyPr/>
          <a:lstStyle/>
          <a:p>
            <a:fld id="{3DFA1281-F353-4936-BEF1-8A31118CC9F4}"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other spiritual pillar that undergirds Christian hospitality is our call to </a:t>
            </a:r>
            <a:r>
              <a:rPr lang="en-US" i="1" dirty="0" smtClean="0"/>
              <a:t>see Christ in others</a:t>
            </a:r>
            <a:r>
              <a:rPr lang="en-US" dirty="0" smtClean="0"/>
              <a:t>.  After washing the disciples feet at the Last Supper, Jesus tells them, ”Very truly, I tell you, whoever receives one whom I send receives me; and whoever receives me receives him who sent me.”  (</a:t>
            </a:r>
            <a:r>
              <a:rPr lang="en-US" dirty="0" err="1" smtClean="0"/>
              <a:t>Jn</a:t>
            </a:r>
            <a:r>
              <a:rPr lang="en-US" dirty="0" smtClean="0"/>
              <a:t> 13:20) The Son of Man, in the Parable of the Last Judgment, states, “Truly I tell you, just as you did it to one of the least of these who are members of my family, you did it to me.” (Mt 25:40)</a:t>
            </a:r>
          </a:p>
          <a:p>
            <a:r>
              <a:rPr lang="en-US" dirty="0" smtClean="0"/>
              <a:t> </a:t>
            </a:r>
          </a:p>
          <a:p>
            <a:r>
              <a:rPr lang="en-US" dirty="0" smtClean="0"/>
              <a:t>This beautiful spiritual discipline of seeing Christ in others provides the basis for hospitality in monasteries that follow the Rule of St. Benedict.  It states, “All guests who present themselves are to be welcomed as Christ.” Seeing Christ in others is indeed a discipline, especially with strangers and foes, but our prayerful requests for divine help at the start of the day and prayerful examination on how well we did at the end of the day can facilitate the gradual changing of the heart.</a:t>
            </a:r>
          </a:p>
          <a:p>
            <a:endParaRPr lang="en-US" dirty="0"/>
          </a:p>
        </p:txBody>
      </p:sp>
      <p:sp>
        <p:nvSpPr>
          <p:cNvPr id="4" name="Slide Number Placeholder 3"/>
          <p:cNvSpPr>
            <a:spLocks noGrp="1"/>
          </p:cNvSpPr>
          <p:nvPr>
            <p:ph type="sldNum" sz="quarter" idx="10"/>
          </p:nvPr>
        </p:nvSpPr>
        <p:spPr/>
        <p:txBody>
          <a:bodyPr/>
          <a:lstStyle/>
          <a:p>
            <a:fld id="{3DFA1281-F353-4936-BEF1-8A31118CC9F4}"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A further element of being hospitable is developing an attitude of mercy.  We need to recognize our own need for God’s love and forgiveness.  Then we can focus on that same need in others and gladly work on God’s behalf to be conduits of love and forgiveness.  EVERYONE who comes is in need of God’s love.  “A church is a hospital for sinners, not a museum for saints.” (Pauline Phillips, aka “Dear Abby”)  This has been part of the Church’s wisdom through the ages: we have the Late Medieval maxim, which resurfaced at the Second Vatican Council</a:t>
            </a:r>
            <a:r>
              <a:rPr lang="en-US" i="1" dirty="0" smtClean="0"/>
              <a:t>, </a:t>
            </a:r>
            <a:r>
              <a:rPr lang="en-US" dirty="0" smtClean="0"/>
              <a:t>“The Church is always in need of reform.” Fostering in our hearts an attitude of mercy can in turn help us to accept all we meet.</a:t>
            </a:r>
          </a:p>
        </p:txBody>
      </p:sp>
      <p:sp>
        <p:nvSpPr>
          <p:cNvPr id="4" name="Slide Number Placeholder 3"/>
          <p:cNvSpPr>
            <a:spLocks noGrp="1"/>
          </p:cNvSpPr>
          <p:nvPr>
            <p:ph type="sldNum" sz="quarter" idx="10"/>
          </p:nvPr>
        </p:nvSpPr>
        <p:spPr/>
        <p:txBody>
          <a:bodyPr/>
          <a:lstStyle/>
          <a:p>
            <a:fld id="{3DFA1281-F353-4936-BEF1-8A31118CC9F4}"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In their helpful little book, </a:t>
            </a:r>
            <a:r>
              <a:rPr lang="en-US" i="1" dirty="0" smtClean="0"/>
              <a:t>Guide for Ushers and Greeters, </a:t>
            </a:r>
            <a:r>
              <a:rPr lang="en-US" dirty="0" err="1" smtClean="0"/>
              <a:t>Karie</a:t>
            </a:r>
            <a:r>
              <a:rPr lang="en-US" dirty="0" smtClean="0"/>
              <a:t> Ferrell and Paul Turner remind us of yet another gospel passage: “For where two or three are gathered in my name, I am there among them.” (Mt 18:20) Ferrell and Turner encourage the minister of hospitality to recognize that the quality with which we meet others can be the opening into which Christ can step:  “We greet Christ in one another long before we receive him in the sacrament of Communion.” (p. 7) They also write, “[Ministers of hospitality] are hosts who put a face onto the parish.  They welcome those who arrive and begin the process of forming them as a worshipping body.” (p. 5)</a:t>
            </a:r>
          </a:p>
        </p:txBody>
      </p:sp>
      <p:sp>
        <p:nvSpPr>
          <p:cNvPr id="4" name="Slide Number Placeholder 3"/>
          <p:cNvSpPr>
            <a:spLocks noGrp="1"/>
          </p:cNvSpPr>
          <p:nvPr>
            <p:ph type="sldNum" sz="quarter" idx="10"/>
          </p:nvPr>
        </p:nvSpPr>
        <p:spPr/>
        <p:txBody>
          <a:bodyPr/>
          <a:lstStyle/>
          <a:p>
            <a:fld id="{3DFA1281-F353-4936-BEF1-8A31118CC9F4}"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Each person has a relationship with God who made him/her.  Everyone’s life is a process of deepening that relationship, made easier or harder in part by the encounters each of us has with other human beings along the way.  We can each play a part but we must keep in mind that our encounter with a given person is NOT the first step in their encounter with God.  There is “something bigger” happening and our encounter with a person is one scene in that larger play unfolding.  So, ministers of hospitality can see themselves as having a role to play in God’s work of evangelization.  Practically speaking, they can welcome with love newcomers who visit the parish and they can awaken the “regulars” to the place of love and mercy at which they have arrived.  This is done concretely by removing concerns, creating a sense of belonging and let people know, “This is a place where I can be loved.”</a:t>
            </a:r>
          </a:p>
        </p:txBody>
      </p:sp>
      <p:sp>
        <p:nvSpPr>
          <p:cNvPr id="4" name="Slide Number Placeholder 3"/>
          <p:cNvSpPr>
            <a:spLocks noGrp="1"/>
          </p:cNvSpPr>
          <p:nvPr>
            <p:ph type="sldNum" sz="quarter" idx="10"/>
          </p:nvPr>
        </p:nvSpPr>
        <p:spPr/>
        <p:txBody>
          <a:bodyPr/>
          <a:lstStyle/>
          <a:p>
            <a:fld id="{3DFA1281-F353-4936-BEF1-8A31118CC9F4}"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ministry of ushers is the oldest lay ministry in the Catholic Church. The ushers of today have descended from a long line of people of God who have gone before them. </a:t>
            </a:r>
          </a:p>
          <a:p>
            <a:r>
              <a:rPr lang="en-US" dirty="0" smtClean="0"/>
              <a:t> </a:t>
            </a:r>
          </a:p>
          <a:p>
            <a:r>
              <a:rPr lang="en-US" i="1" dirty="0" smtClean="0"/>
              <a:t>Ushers in the Bible</a:t>
            </a:r>
            <a:endParaRPr lang="en-US" dirty="0" smtClean="0"/>
          </a:p>
          <a:p>
            <a:r>
              <a:rPr lang="en-US" dirty="0" smtClean="0"/>
              <a:t>The Second Book of Kings speaks of the “keepers of the threshold” who collected money offerings from the people (2 Kings 22:4). Guardians of the threshold are also mentioned in 1Chronicles 9:19, and Jeremiah 35:4 calls </a:t>
            </a:r>
            <a:r>
              <a:rPr lang="en-US" dirty="0" err="1" smtClean="0"/>
              <a:t>Shallum</a:t>
            </a:r>
            <a:r>
              <a:rPr lang="en-US" dirty="0" smtClean="0"/>
              <a:t> a keeper of the threshold. 1Chronicles 26 lists several classes of gatekeepers who kept watch twenty-four hours a day. Nehemiah 7:45 notes that 138 gatekeepers returned to Jerusalem after the Babylonian exile. After that time, they seem to have been included as members of the Levites who ministered at the Temple. </a:t>
            </a:r>
          </a:p>
          <a:p>
            <a:endParaRPr lang="en-US" dirty="0"/>
          </a:p>
        </p:txBody>
      </p:sp>
      <p:sp>
        <p:nvSpPr>
          <p:cNvPr id="4" name="Slide Number Placeholder 3"/>
          <p:cNvSpPr>
            <a:spLocks noGrp="1"/>
          </p:cNvSpPr>
          <p:nvPr>
            <p:ph type="sldNum" sz="quarter" idx="10"/>
          </p:nvPr>
        </p:nvSpPr>
        <p:spPr/>
        <p:txBody>
          <a:bodyPr/>
          <a:lstStyle/>
          <a:p>
            <a:fld id="{3DFA1281-F353-4936-BEF1-8A31118CC9F4}"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ministry of hospitality has deep roots in our tradition, going back to Abraham and Sarah’s gracious welcome of the three angels at </a:t>
            </a:r>
            <a:r>
              <a:rPr lang="en-US" dirty="0" err="1" smtClean="0"/>
              <a:t>Mamre</a:t>
            </a:r>
            <a:r>
              <a:rPr lang="en-US" dirty="0" smtClean="0"/>
              <a:t> (</a:t>
            </a:r>
            <a:r>
              <a:rPr lang="en-US" dirty="0" err="1" smtClean="0"/>
              <a:t>Gn</a:t>
            </a:r>
            <a:r>
              <a:rPr lang="en-US" dirty="0" smtClean="0"/>
              <a:t> 18: 1-8).  Travelers had no other recourse to get food, shelter and safety but the kindness of those who lived along the travelers’ route.  So hospitality became a central value of Bedouin culture.  Scripture ties it to the generosity of God, making it a spiritual and religious requirement as well. (See, for example, the Parable of the Last Judgment in Mt 25:31-46)</a:t>
            </a:r>
          </a:p>
          <a:p>
            <a:r>
              <a:rPr lang="en-US" dirty="0" smtClean="0"/>
              <a:t> </a:t>
            </a:r>
          </a:p>
          <a:p>
            <a:r>
              <a:rPr lang="en-US" dirty="0" smtClean="0"/>
              <a:t>The ministry of hospitality also covers a broad range of activities, attitudes and behaviors.  One first thinks of the formal roles of ushers and greeters.  The ministry of hospitality has broadened recently to include some newer ministries, such as a parking team or information team.  However, it also includes the way the whole parish community acts towards and speaks with one another.  </a:t>
            </a:r>
          </a:p>
          <a:p>
            <a:r>
              <a:rPr lang="en-US" dirty="0" smtClean="0"/>
              <a:t> </a:t>
            </a:r>
          </a:p>
          <a:p>
            <a:r>
              <a:rPr lang="en-US" dirty="0" smtClean="0"/>
              <a:t>When we are welcoming toward others, we imitate Jesus who truly saw each person who came before him for who they were, namely someone to love.  This attentiveness transformed </a:t>
            </a:r>
            <a:r>
              <a:rPr lang="en-US" dirty="0" err="1" smtClean="0"/>
              <a:t>Zaccheus</a:t>
            </a:r>
            <a:r>
              <a:rPr lang="en-US" dirty="0" smtClean="0"/>
              <a:t>, Andrew, the Woman at the Well and many others.  It can likewise transform those who come to worship with us so that they feel they belong to the Body of Christ.  This sense of belonging and being loved frees them to enter into the mystery of the Eucharist.  So, the ministry of hospitality is a necessary prerequisite for “full, conscious and active participation” in the liturgy. (</a:t>
            </a:r>
            <a:r>
              <a:rPr lang="en-US" i="1" dirty="0" smtClean="0"/>
              <a:t>Constitution on the Liturgy</a:t>
            </a:r>
            <a:r>
              <a:rPr lang="en-US" dirty="0" smtClean="0"/>
              <a:t>, art. 14)</a:t>
            </a:r>
          </a:p>
          <a:p>
            <a:endParaRPr lang="en-US" dirty="0"/>
          </a:p>
        </p:txBody>
      </p:sp>
      <p:sp>
        <p:nvSpPr>
          <p:cNvPr id="4" name="Slide Number Placeholder 3"/>
          <p:cNvSpPr>
            <a:spLocks noGrp="1"/>
          </p:cNvSpPr>
          <p:nvPr>
            <p:ph type="sldNum" sz="quarter" idx="10"/>
          </p:nvPr>
        </p:nvSpPr>
        <p:spPr/>
        <p:txBody>
          <a:bodyPr/>
          <a:lstStyle/>
          <a:p>
            <a:fld id="{3DFA1281-F353-4936-BEF1-8A31118CC9F4}"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i="1" dirty="0" smtClean="0"/>
              <a:t>Ushers in Christian History</a:t>
            </a:r>
            <a:endParaRPr lang="en-US" dirty="0" smtClean="0"/>
          </a:p>
          <a:p>
            <a:r>
              <a:rPr lang="en-US" dirty="0" smtClean="0"/>
              <a:t>During the time of Christ, the doorkeepers of the temple numbered in the hundreds and were the forerunners of today's ushers. The more immediate predecessor of today's usher can be found in the clerical order of porter. The third-century letter of Pope Cornelius mentions doorkeepers serving the Church of Rome. </a:t>
            </a:r>
            <a:r>
              <a:rPr lang="en-US" i="1" dirty="0" smtClean="0"/>
              <a:t>The Apostolic Constitution</a:t>
            </a:r>
            <a:r>
              <a:rPr lang="en-US" dirty="0" smtClean="0"/>
              <a:t>, a fourth-century Syrian Church document, also speaks of the role of doorkeeper or porter. During those times, it was the duty of the porters or ushers to guard the door of the church against any intruders who might disturb the service. </a:t>
            </a:r>
          </a:p>
          <a:p>
            <a:r>
              <a:rPr lang="en-US" dirty="0" smtClean="0"/>
              <a:t> </a:t>
            </a:r>
          </a:p>
          <a:p>
            <a:r>
              <a:rPr lang="en-US" dirty="0" smtClean="0"/>
              <a:t>In the medieval period, the role of porter was one of the four minor orders, which Thomas Aquinas described as carrying out some the original functions of deacons in the church. The porter duties were specified as "to ring the bells, open the church and sacristy, to open the book for the preacher." The minor order of porter was conferred on all those seeking ordination to the priesthood until Pope Paul VI suppressed all the minor orders in 1972 and this important task was given over to the laity.</a:t>
            </a:r>
          </a:p>
          <a:p>
            <a:r>
              <a:rPr lang="en-US" dirty="0" smtClean="0"/>
              <a:t> </a:t>
            </a:r>
          </a:p>
          <a:p>
            <a:r>
              <a:rPr lang="en-US" dirty="0" smtClean="0"/>
              <a:t>Laymen who served as ushers generally carried out the actual ministry in their parishes. For generations, ushers have assisted parish worship by welcoming people, helping them find seats in church, taking up the collection and passing out parish bulletins. In the renewal of the liturgy from the Second Vatican Council, this ministry has undergone a further transformation. Now the ministers are called to perform tasks intended to foster the community's full participation in the liturgy from the time one enters the house of God to worship. </a:t>
            </a:r>
          </a:p>
        </p:txBody>
      </p:sp>
      <p:sp>
        <p:nvSpPr>
          <p:cNvPr id="4" name="Slide Number Placeholder 3"/>
          <p:cNvSpPr>
            <a:spLocks noGrp="1"/>
          </p:cNvSpPr>
          <p:nvPr>
            <p:ph type="sldNum" sz="quarter" idx="10"/>
          </p:nvPr>
        </p:nvSpPr>
        <p:spPr/>
        <p:txBody>
          <a:bodyPr/>
          <a:lstStyle/>
          <a:p>
            <a:fld id="{3DFA1281-F353-4936-BEF1-8A31118CC9F4}"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Wingdings" pitchFamily="2" charset="2"/>
              <a:buNone/>
            </a:pPr>
            <a:r>
              <a:rPr lang="en-US" dirty="0" smtClean="0">
                <a:solidFill>
                  <a:schemeClr val="accent1">
                    <a:lumMod val="75000"/>
                  </a:schemeClr>
                </a:solidFill>
              </a:rPr>
              <a:t>VII.</a:t>
            </a:r>
            <a:r>
              <a:rPr lang="en-US" baseline="0" dirty="0" smtClean="0">
                <a:solidFill>
                  <a:schemeClr val="accent1">
                    <a:lumMod val="75000"/>
                  </a:schemeClr>
                </a:solidFill>
              </a:rPr>
              <a:t> Requirements of the Ministry</a:t>
            </a:r>
          </a:p>
          <a:p>
            <a:pPr lvl="0">
              <a:buFont typeface="Wingdings" pitchFamily="2" charset="2"/>
              <a:buNone/>
            </a:pPr>
            <a:r>
              <a:rPr lang="en-US" baseline="0" dirty="0" smtClean="0">
                <a:solidFill>
                  <a:schemeClr val="accent1">
                    <a:lumMod val="75000"/>
                  </a:schemeClr>
                </a:solidFill>
              </a:rPr>
              <a:t>There are many components of the ministry of hospitality, although most people think about them only in terms of ushers and greeters.  Here is a list:</a:t>
            </a:r>
          </a:p>
          <a:p>
            <a:pPr lvl="1">
              <a:buFont typeface="Arial" pitchFamily="34" charset="0"/>
              <a:buChar char="•"/>
            </a:pPr>
            <a:r>
              <a:rPr lang="en-US" baseline="0" dirty="0" smtClean="0">
                <a:solidFill>
                  <a:schemeClr val="accent1">
                    <a:lumMod val="75000"/>
                  </a:schemeClr>
                </a:solidFill>
              </a:rPr>
              <a:t>Greeters</a:t>
            </a:r>
          </a:p>
          <a:p>
            <a:pPr lvl="1">
              <a:buFont typeface="Arial" pitchFamily="34" charset="0"/>
              <a:buChar char="•"/>
            </a:pPr>
            <a:r>
              <a:rPr lang="en-US" baseline="0" dirty="0" smtClean="0">
                <a:solidFill>
                  <a:schemeClr val="accent1">
                    <a:lumMod val="75000"/>
                  </a:schemeClr>
                </a:solidFill>
              </a:rPr>
              <a:t>Ushers</a:t>
            </a:r>
          </a:p>
          <a:p>
            <a:pPr lvl="1">
              <a:buFont typeface="Arial" pitchFamily="34" charset="0"/>
              <a:buChar char="•"/>
            </a:pPr>
            <a:r>
              <a:rPr lang="en-US" baseline="0" dirty="0" smtClean="0">
                <a:solidFill>
                  <a:schemeClr val="accent1">
                    <a:lumMod val="75000"/>
                  </a:schemeClr>
                </a:solidFill>
              </a:rPr>
              <a:t>Parking</a:t>
            </a:r>
          </a:p>
          <a:p>
            <a:pPr lvl="1">
              <a:buFont typeface="Arial" pitchFamily="34" charset="0"/>
              <a:buChar char="•"/>
            </a:pPr>
            <a:r>
              <a:rPr lang="en-US" baseline="0" dirty="0" smtClean="0">
                <a:solidFill>
                  <a:schemeClr val="accent1">
                    <a:lumMod val="75000"/>
                  </a:schemeClr>
                </a:solidFill>
              </a:rPr>
              <a:t>Information</a:t>
            </a:r>
          </a:p>
          <a:p>
            <a:pPr lvl="1">
              <a:buFont typeface="Arial" pitchFamily="34" charset="0"/>
              <a:buChar char="•"/>
            </a:pPr>
            <a:r>
              <a:rPr lang="en-US" baseline="0" dirty="0" smtClean="0">
                <a:solidFill>
                  <a:schemeClr val="accent1">
                    <a:lumMod val="75000"/>
                  </a:schemeClr>
                </a:solidFill>
              </a:rPr>
              <a:t>Accessibility and Campus’ Ease of Use</a:t>
            </a:r>
          </a:p>
          <a:p>
            <a:pPr lvl="1">
              <a:buFont typeface="Arial" pitchFamily="34" charset="0"/>
              <a:buChar char="•"/>
            </a:pPr>
            <a:r>
              <a:rPr lang="en-US" baseline="0" dirty="0" smtClean="0">
                <a:solidFill>
                  <a:schemeClr val="accent1">
                    <a:lumMod val="75000"/>
                  </a:schemeClr>
                </a:solidFill>
              </a:rPr>
              <a:t>Fellowship</a:t>
            </a:r>
          </a:p>
          <a:p>
            <a:pPr lvl="1">
              <a:buFont typeface="Arial" pitchFamily="34" charset="0"/>
              <a:buChar char="•"/>
            </a:pPr>
            <a:r>
              <a:rPr lang="en-US" baseline="0" dirty="0" smtClean="0">
                <a:solidFill>
                  <a:schemeClr val="accent1">
                    <a:lumMod val="75000"/>
                  </a:schemeClr>
                </a:solidFill>
              </a:rPr>
              <a:t>Bakers</a:t>
            </a:r>
          </a:p>
          <a:p>
            <a:pPr lvl="1">
              <a:buFont typeface="Arial" pitchFamily="34" charset="0"/>
              <a:buChar char="•"/>
            </a:pPr>
            <a:r>
              <a:rPr lang="en-US" baseline="0" dirty="0" smtClean="0">
                <a:solidFill>
                  <a:schemeClr val="accent1">
                    <a:lumMod val="75000"/>
                  </a:schemeClr>
                </a:solidFill>
              </a:rPr>
              <a:t>New Parishioners</a:t>
            </a:r>
          </a:p>
          <a:p>
            <a:pPr lvl="1">
              <a:buFont typeface="Arial" pitchFamily="34" charset="0"/>
              <a:buChar char="•"/>
            </a:pPr>
            <a:r>
              <a:rPr lang="en-US" baseline="0" dirty="0" smtClean="0">
                <a:solidFill>
                  <a:schemeClr val="accent1">
                    <a:lumMod val="75000"/>
                  </a:schemeClr>
                </a:solidFill>
              </a:rPr>
              <a:t>Sacramental Prep</a:t>
            </a:r>
          </a:p>
          <a:p>
            <a:pPr lvl="1">
              <a:buFont typeface="Arial" pitchFamily="34" charset="0"/>
              <a:buChar char="•"/>
            </a:pPr>
            <a:r>
              <a:rPr lang="en-US" baseline="0" dirty="0" smtClean="0">
                <a:solidFill>
                  <a:schemeClr val="accent1">
                    <a:lumMod val="75000"/>
                  </a:schemeClr>
                </a:solidFill>
              </a:rPr>
              <a:t>Ministries Brochure/</a:t>
            </a:r>
            <a:r>
              <a:rPr lang="en-US" baseline="0" dirty="0" err="1" smtClean="0">
                <a:solidFill>
                  <a:schemeClr val="accent1">
                    <a:lumMod val="75000"/>
                  </a:schemeClr>
                </a:solidFill>
              </a:rPr>
              <a:t>FAir</a:t>
            </a:r>
            <a:endParaRPr lang="en-US" baseline="0" dirty="0" smtClean="0">
              <a:solidFill>
                <a:schemeClr val="accent1">
                  <a:lumMod val="75000"/>
                </a:schemeClr>
              </a:solidFill>
            </a:endParaRPr>
          </a:p>
          <a:p>
            <a:pPr lvl="1">
              <a:buFont typeface="Arial" pitchFamily="34" charset="0"/>
              <a:buChar char="•"/>
            </a:pPr>
            <a:r>
              <a:rPr lang="en-US" baseline="0" dirty="0" smtClean="0">
                <a:solidFill>
                  <a:schemeClr val="accent1">
                    <a:lumMod val="75000"/>
                  </a:schemeClr>
                </a:solidFill>
              </a:rPr>
              <a:t>Childcare</a:t>
            </a:r>
          </a:p>
          <a:p>
            <a:pPr lvl="0">
              <a:buFont typeface="Wingdings" pitchFamily="2" charset="2"/>
              <a:buNone/>
            </a:pPr>
            <a:endParaRPr lang="en-US" baseline="0" dirty="0" smtClean="0">
              <a:solidFill>
                <a:schemeClr val="accent1">
                  <a:lumMod val="75000"/>
                </a:schemeClr>
              </a:solidFill>
            </a:endParaRPr>
          </a:p>
          <a:p>
            <a:pPr defTabSz="931774">
              <a:defRPr/>
            </a:pPr>
            <a:r>
              <a:rPr lang="en-US" dirty="0" smtClean="0"/>
              <a:t>The roles of greeter and usher are different from parish to parish, where they may be separate ministries or one combined ministry.  How a parish defines them is determined by the history and culture, as well as the understanding of liturgy of the parish.  If they are separate ministries, what follows is a general description of what they might include.</a:t>
            </a:r>
          </a:p>
          <a:p>
            <a:pPr lvl="0">
              <a:buFont typeface="Wingdings" pitchFamily="2" charset="2"/>
              <a:buNone/>
            </a:pPr>
            <a:endParaRPr lang="en-US" dirty="0" smtClean="0">
              <a:solidFill>
                <a:schemeClr val="accent1">
                  <a:lumMod val="75000"/>
                </a:schemeClr>
              </a:solidFill>
            </a:endParaRPr>
          </a:p>
        </p:txBody>
      </p:sp>
      <p:sp>
        <p:nvSpPr>
          <p:cNvPr id="4" name="Slide Number Placeholder 3"/>
          <p:cNvSpPr>
            <a:spLocks noGrp="1"/>
          </p:cNvSpPr>
          <p:nvPr>
            <p:ph type="sldNum" sz="quarter" idx="10"/>
          </p:nvPr>
        </p:nvSpPr>
        <p:spPr/>
        <p:txBody>
          <a:bodyPr/>
          <a:lstStyle/>
          <a:p>
            <a:fld id="{3DFA1281-F353-4936-BEF1-8A31118CC9F4}" type="slidenum">
              <a:rPr lang="en-US"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493260"/>
          </a:xfrm>
        </p:spPr>
        <p:txBody>
          <a:bodyPr>
            <a:noAutofit/>
          </a:bodyPr>
          <a:lstStyle/>
          <a:p>
            <a:r>
              <a:rPr lang="en-US" sz="1100" dirty="0" smtClean="0"/>
              <a:t>The roles of greeter and usher are different from parish to parish, where they may be separate ministries or one combined ministry.  How a parish defines them is determined by the history and culture, as well as the understanding of liturgy of the parish.  If they are separate ministries, here is a general description of what they include:</a:t>
            </a:r>
          </a:p>
          <a:p>
            <a:pPr algn="ctr"/>
            <a:r>
              <a:rPr lang="en-US" sz="1100" i="1" dirty="0" smtClean="0"/>
              <a:t>Greeters</a:t>
            </a:r>
            <a:endParaRPr lang="en-US" sz="1100" dirty="0" smtClean="0"/>
          </a:p>
          <a:p>
            <a:r>
              <a:rPr lang="en-US" sz="1100" dirty="0" smtClean="0"/>
              <a:t>Greeters are responsible for creating an atmosphere of welcome.  They begin to build a relationship with each newcomer and they develop relationships with parishioners.  Relationship building starts with a nametag, which </a:t>
            </a:r>
          </a:p>
          <a:p>
            <a:pPr lvl="1"/>
            <a:r>
              <a:rPr lang="en-US" sz="1100" dirty="0" smtClean="0"/>
              <a:t>a) allows the person arriving at the church to know that this person is a representative of the parish community and </a:t>
            </a:r>
          </a:p>
          <a:p>
            <a:pPr lvl="1"/>
            <a:r>
              <a:rPr lang="en-US" sz="1100" dirty="0" smtClean="0"/>
              <a:t>b) begins the relationship by letting the newcomer see the greeter’s name.  (Most people are visual learners so seeing the name is more helpful than just hearing it said.)</a:t>
            </a:r>
          </a:p>
          <a:p>
            <a:r>
              <a:rPr lang="en-US" sz="1100" dirty="0" smtClean="0"/>
              <a:t> </a:t>
            </a:r>
          </a:p>
          <a:p>
            <a:r>
              <a:rPr lang="en-US" sz="1100" dirty="0" smtClean="0"/>
              <a:t>Greeters should arrive 15-20 minutes before the mass begins and stand at the doors.  If the weather is not inclement, they can stand outside the door and open it for people while greeting them.  It is essential that they greet EVERYONE, not just their friends. They can say one of the following or something equally friendly:</a:t>
            </a:r>
          </a:p>
          <a:p>
            <a:pPr lvl="1">
              <a:buFont typeface="Arial" pitchFamily="34" charset="0"/>
              <a:buChar char="•"/>
            </a:pPr>
            <a:r>
              <a:rPr lang="en-US" sz="1100" dirty="0" smtClean="0"/>
              <a:t>Welcome!  </a:t>
            </a:r>
          </a:p>
          <a:p>
            <a:pPr lvl="1">
              <a:buFont typeface="Arial" pitchFamily="34" charset="0"/>
              <a:buChar char="•"/>
            </a:pPr>
            <a:r>
              <a:rPr lang="en-US" sz="1100" dirty="0" smtClean="0"/>
              <a:t>So glad you have come!  </a:t>
            </a:r>
          </a:p>
          <a:p>
            <a:pPr lvl="1">
              <a:buFont typeface="Arial" pitchFamily="34" charset="0"/>
              <a:buChar char="•"/>
            </a:pPr>
            <a:r>
              <a:rPr lang="en-US" sz="1100" dirty="0" smtClean="0"/>
              <a:t>Thank you for coming!  </a:t>
            </a:r>
          </a:p>
          <a:p>
            <a:pPr lvl="1">
              <a:buFont typeface="Arial" pitchFamily="34" charset="0"/>
              <a:buChar char="•"/>
            </a:pPr>
            <a:r>
              <a:rPr lang="en-US" sz="1100" dirty="0" smtClean="0"/>
              <a:t>How are you today? </a:t>
            </a:r>
          </a:p>
          <a:p>
            <a:pPr lvl="1">
              <a:buFont typeface="Arial" pitchFamily="34" charset="0"/>
              <a:buChar char="•"/>
            </a:pPr>
            <a:r>
              <a:rPr lang="en-US" sz="1100" dirty="0" smtClean="0"/>
              <a:t>I like your hair/coat/dress/shoes/tie! </a:t>
            </a:r>
          </a:p>
          <a:p>
            <a:pPr lvl="1">
              <a:buFont typeface="Arial" pitchFamily="34" charset="0"/>
              <a:buChar char="•"/>
            </a:pPr>
            <a:r>
              <a:rPr lang="en-US" sz="1100" dirty="0" smtClean="0"/>
              <a:t>Isn’t the weather great/freezing?  </a:t>
            </a:r>
          </a:p>
          <a:p>
            <a:pPr lvl="1">
              <a:buFont typeface="Arial" pitchFamily="34" charset="0"/>
              <a:buChar char="•"/>
            </a:pPr>
            <a:r>
              <a:rPr lang="en-US" sz="1100" dirty="0" smtClean="0"/>
              <a:t>Is everyone awake yet?</a:t>
            </a:r>
          </a:p>
          <a:p>
            <a:r>
              <a:rPr lang="en-US" sz="1100" dirty="0" smtClean="0"/>
              <a:t> </a:t>
            </a:r>
          </a:p>
        </p:txBody>
      </p:sp>
      <p:sp>
        <p:nvSpPr>
          <p:cNvPr id="4" name="Slide Number Placeholder 3"/>
          <p:cNvSpPr>
            <a:spLocks noGrp="1"/>
          </p:cNvSpPr>
          <p:nvPr>
            <p:ph type="sldNum" sz="quarter" idx="10"/>
          </p:nvPr>
        </p:nvSpPr>
        <p:spPr/>
        <p:txBody>
          <a:bodyPr/>
          <a:lstStyle/>
          <a:p>
            <a:fld id="{3DFA1281-F353-4936-BEF1-8A31118CC9F4}" type="slidenum">
              <a:rPr lang="en-US" smtClean="0"/>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If someone is a visitor, the greeter should help them find a seat.  The greeter can also briefly explain the missal/songbooks the parish uses.  It may be helpful to ask if they are Catholic; if they are not, the missal is essential to following along with the complex ritual of the mass.   The greeter may sit with the non-Catholic visitor during the liturgy to help guide them.</a:t>
            </a:r>
          </a:p>
          <a:p>
            <a:r>
              <a:rPr lang="en-US" dirty="0" smtClean="0"/>
              <a:t> </a:t>
            </a:r>
          </a:p>
          <a:p>
            <a:r>
              <a:rPr lang="en-US" dirty="0" smtClean="0"/>
              <a:t>A smiling face is absolutely essential to this ministry!  The majority of communication takes place through non-verbal expression, so a greeter must make sure that his/her face and body are saying what his/her mouth is saying.  Welcome and love are expressed in our culture in large part by looking happy to see the person and that definitely includes smiling at them.</a:t>
            </a:r>
          </a:p>
          <a:p>
            <a:r>
              <a:rPr lang="en-US" dirty="0" smtClean="0"/>
              <a:t> </a:t>
            </a:r>
          </a:p>
          <a:p>
            <a:r>
              <a:rPr lang="en-US" dirty="0" smtClean="0"/>
              <a:t>The greeter is a source of information about the building and the parish.  The greeter should be familiar with the parish campus –exits, bathrooms, handicap accessibility, the location of the shrine or Eucharistic adoration chapel, for example—and the parish itself –how to register for the parish or for religious education, parish office hours, when the Bible study meets, who to contact about joining the men’s club, for example.  Studying the bulletin can help with this; it is also important to know the parish staff.</a:t>
            </a:r>
          </a:p>
          <a:p>
            <a:r>
              <a:rPr lang="en-US" dirty="0" smtClean="0"/>
              <a:t> </a:t>
            </a:r>
          </a:p>
          <a:p>
            <a:r>
              <a:rPr lang="en-US" dirty="0" smtClean="0"/>
              <a:t>The greeter does not have any responsibilities during the mass but should continue to be friendly to those seated nearby.</a:t>
            </a:r>
          </a:p>
          <a:p>
            <a:r>
              <a:rPr lang="en-US" dirty="0" smtClean="0"/>
              <a:t> </a:t>
            </a:r>
          </a:p>
          <a:p>
            <a:r>
              <a:rPr lang="en-US" dirty="0" smtClean="0"/>
              <a:t>If it is the purview of the greeters, after the Prayer after Communion, they should go back to the doors of the church to say good-bye as people leave and to hand out bulletins.  Like the greeting before mass, this is an opportunity to reinforce the love of God and the concern of the community for each person who has attended.  A smile and a “Have a great week!” or “Looking forward to seeing you next Sunday!” gives the person a positive final impression that, “This is a place where I belong.”</a:t>
            </a:r>
          </a:p>
        </p:txBody>
      </p:sp>
      <p:sp>
        <p:nvSpPr>
          <p:cNvPr id="4" name="Slide Number Placeholder 3"/>
          <p:cNvSpPr>
            <a:spLocks noGrp="1"/>
          </p:cNvSpPr>
          <p:nvPr>
            <p:ph type="sldNum" sz="quarter" idx="10"/>
          </p:nvPr>
        </p:nvSpPr>
        <p:spPr/>
        <p:txBody>
          <a:bodyPr/>
          <a:lstStyle/>
          <a:p>
            <a:fld id="{3DFA1281-F353-4936-BEF1-8A31118CC9F4}" type="slidenum">
              <a:rPr lang="en-US" smtClean="0"/>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5088" y="387350"/>
            <a:ext cx="4340225" cy="3254375"/>
          </a:xfrm>
        </p:spPr>
      </p:sp>
      <p:sp>
        <p:nvSpPr>
          <p:cNvPr id="3" name="Notes Placeholder 2"/>
          <p:cNvSpPr>
            <a:spLocks noGrp="1"/>
          </p:cNvSpPr>
          <p:nvPr>
            <p:ph type="body" idx="1"/>
          </p:nvPr>
        </p:nvSpPr>
        <p:spPr>
          <a:xfrm>
            <a:off x="545253" y="3796030"/>
            <a:ext cx="5997787" cy="5035550"/>
          </a:xfrm>
        </p:spPr>
        <p:txBody>
          <a:bodyPr>
            <a:noAutofit/>
          </a:bodyPr>
          <a:lstStyle/>
          <a:p>
            <a:pPr algn="ctr">
              <a:spcBef>
                <a:spcPts val="306"/>
              </a:spcBef>
            </a:pPr>
            <a:r>
              <a:rPr lang="en-US" sz="1100" i="1" dirty="0" smtClean="0"/>
              <a:t>Ushers</a:t>
            </a:r>
            <a:endParaRPr lang="en-US" sz="1100" dirty="0" smtClean="0"/>
          </a:p>
          <a:p>
            <a:pPr>
              <a:spcBef>
                <a:spcPts val="306"/>
              </a:spcBef>
            </a:pPr>
            <a:r>
              <a:rPr lang="en-US" sz="1100" dirty="0" smtClean="0"/>
              <a:t>The ministry of usher is primarily to help the liturgy flow smoothly.  Ushers direct the congregation’s seating and movements outside their pews and take up the collection.  While the ministry of usher may seem to be less personable and more about logistics or crowd control, it is nevertheless a ministry of hospitality and requires that ushers be kind, pleasant and Christ-like.  Ushers will find that the old adage, “You can catch more flies with honey than with vinegar,” is quite true: people will cooperate more if they are spoken to politely and treated with welcome and respect.  This is done, not out of a sense of manipulation, but rather because each person is a child of God and worthy of love.</a:t>
            </a:r>
          </a:p>
          <a:p>
            <a:pPr>
              <a:spcBef>
                <a:spcPts val="306"/>
              </a:spcBef>
            </a:pPr>
            <a:r>
              <a:rPr lang="en-US" sz="1100" dirty="0" smtClean="0"/>
              <a:t> As for greeters, name tags are an important starting point.  Name tags establish that the usher is an official representative of the parish; they also allow a relationship to begin by the easy sharing of the usher’s name.  </a:t>
            </a:r>
          </a:p>
          <a:p>
            <a:pPr>
              <a:spcBef>
                <a:spcPts val="306"/>
              </a:spcBef>
            </a:pPr>
            <a:r>
              <a:rPr lang="en-US" sz="1100" dirty="0" smtClean="0"/>
              <a:t> The ushers should arrive 20-25 minutes before the liturgy begins, so they can tidy up the pews and entrances if needed.  This may include straightening out the door mats, removing extra bulletins and trash from pews and/or replacing missals or hymnals.  </a:t>
            </a:r>
          </a:p>
          <a:p>
            <a:pPr>
              <a:spcBef>
                <a:spcPts val="306"/>
              </a:spcBef>
            </a:pPr>
            <a:r>
              <a:rPr lang="en-US" sz="1100" dirty="0" smtClean="0"/>
              <a:t> Ushers assist with seating, especially at crowded liturgies or after the mass has begun.  Ushers can help families with small children decide on seating that is best for them.  Ushers should know where the seating is for persons in wheelchairs or with walkers or canes.  The ushers should check if these people will need communion brought to them in the pew or if they can come up to the sanctuary and then convey that information to the Eucharistic ministers.  The ushers should also know where the sound is best for those with difficulty hearing and/or where to sit if the parish has a sign language interpreter.  </a:t>
            </a:r>
          </a:p>
          <a:p>
            <a:pPr>
              <a:spcBef>
                <a:spcPts val="306"/>
              </a:spcBef>
            </a:pPr>
            <a:r>
              <a:rPr lang="en-US" sz="1100" dirty="0" smtClean="0"/>
              <a:t> Like the greeter, the usher is a source of information about the building and the parish.  The usher should be familiar with the parish campus –exits, bathrooms, handicap accessibility, the location of the shrine or Eucharistic adoration chapel, for example—and the parish itself –how to register for the parish or for religious education, parish office hours, when the Bible study meets, who to contact about joining the men’s club, for example.  Studying the bulletin can help with this; it is also important to know the parish staff.</a:t>
            </a:r>
          </a:p>
          <a:p>
            <a:endParaRPr lang="en-US" sz="1100" dirty="0" smtClean="0"/>
          </a:p>
        </p:txBody>
      </p:sp>
      <p:sp>
        <p:nvSpPr>
          <p:cNvPr id="4" name="Slide Number Placeholder 3"/>
          <p:cNvSpPr>
            <a:spLocks noGrp="1"/>
          </p:cNvSpPr>
          <p:nvPr>
            <p:ph type="sldNum" sz="quarter" idx="10"/>
          </p:nvPr>
        </p:nvSpPr>
        <p:spPr/>
        <p:txBody>
          <a:bodyPr/>
          <a:lstStyle/>
          <a:p>
            <a:fld id="{3DFA1281-F353-4936-BEF1-8A31118CC9F4}" type="slidenum">
              <a:rPr lang="en-US" smtClean="0"/>
              <a:pPr/>
              <a:t>27</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0663" y="465138"/>
            <a:ext cx="4029075" cy="3021012"/>
          </a:xfrm>
        </p:spPr>
      </p:sp>
      <p:sp>
        <p:nvSpPr>
          <p:cNvPr id="3" name="Notes Placeholder 2"/>
          <p:cNvSpPr>
            <a:spLocks noGrp="1"/>
          </p:cNvSpPr>
          <p:nvPr>
            <p:ph type="body" idx="1"/>
          </p:nvPr>
        </p:nvSpPr>
        <p:spPr>
          <a:xfrm>
            <a:off x="389467" y="3641090"/>
            <a:ext cx="6309360" cy="5267960"/>
          </a:xfrm>
        </p:spPr>
        <p:txBody>
          <a:bodyPr>
            <a:normAutofit fontScale="85000" lnSpcReduction="20000"/>
          </a:bodyPr>
          <a:lstStyle/>
          <a:p>
            <a:r>
              <a:rPr lang="en-US" dirty="0" smtClean="0"/>
              <a:t>In some parishes, before mass begins, it is the job of the ushers to invite someone in the congregation to take up the gifts of bread and wine.  The usher should give clear directions about when this occurs and be available to assist the gift bearers during the liturgy.</a:t>
            </a:r>
          </a:p>
          <a:p>
            <a:r>
              <a:rPr lang="en-US" dirty="0" smtClean="0"/>
              <a:t> </a:t>
            </a:r>
          </a:p>
          <a:p>
            <a:r>
              <a:rPr lang="en-US" dirty="0" smtClean="0"/>
              <a:t>As mass begins, the usher should be aware of open seats, so they can help latecomers easily and discreetly find a seat.  Ushers should also know how to handle overflow crowds.  </a:t>
            </a:r>
          </a:p>
          <a:p>
            <a:r>
              <a:rPr lang="en-US" dirty="0" smtClean="0"/>
              <a:t> </a:t>
            </a:r>
          </a:p>
          <a:p>
            <a:r>
              <a:rPr lang="en-US" dirty="0" smtClean="0"/>
              <a:t>During the liturgy, the usher must strike a balance between being a full participant in the liturgy and assisting others.  Because the usher is a representative of the parish, it is important that he/she model prayerful participation.  So, it is a good idea for the usher to stand in the back of the church where he/she can direct people to the restrooms or spot medical situations and offer aid.  However, the usher should still be attentive to the liturgy, sit, stand and kneel at the appropriate times, and pray and sing.  The usher should look at where the action of the liturgy is taking place –the lector, the altar, etc.—and not talk unnecessarily with other ushers or congregants.  Preparing the readings ahead of time will allow the usher to easily return to listening to them during the Liturgy of the Word or refocusing on the homily, should someone need something at that time.  Praying before coming to church for the Holy Spirit to act through the usher at all times and to make all his/her ministry a loving act of prayer places all the “activities” of ushering in a context of prayer; this may help the usher move between praying the liturgy and ministering as an usher.</a:t>
            </a:r>
          </a:p>
          <a:p>
            <a:r>
              <a:rPr lang="en-US" dirty="0" smtClean="0"/>
              <a:t> </a:t>
            </a:r>
          </a:p>
          <a:p>
            <a:r>
              <a:rPr lang="en-US" dirty="0" smtClean="0"/>
              <a:t>After the Universal Prayer, the ushers take up the collection.  The process varies from parish to parish, so the usher should ask a parish staff member how it should be done.  Many people may feel awkward or embarrassed about the collection.  The ushers can smooth things out by once again finding a balancing point for their behavior:</a:t>
            </a:r>
          </a:p>
          <a:p>
            <a:pPr lvl="1">
              <a:buFont typeface="Arial" pitchFamily="34" charset="0"/>
              <a:buChar char="•"/>
            </a:pPr>
            <a:r>
              <a:rPr lang="en-US" dirty="0" smtClean="0"/>
              <a:t>smiling and making eye contact but not staring; </a:t>
            </a:r>
          </a:p>
          <a:p>
            <a:pPr lvl="1">
              <a:buFont typeface="Arial" pitchFamily="34" charset="0"/>
              <a:buChar char="•"/>
            </a:pPr>
            <a:r>
              <a:rPr lang="en-US" dirty="0" smtClean="0"/>
              <a:t>giving people enough time to get their money out but not waiting too long as if to say, “Where is it?”; and</a:t>
            </a:r>
          </a:p>
          <a:p>
            <a:pPr lvl="1">
              <a:buFont typeface="Arial" pitchFamily="34" charset="0"/>
              <a:buChar char="•"/>
            </a:pPr>
            <a:r>
              <a:rPr lang="en-US" dirty="0" smtClean="0"/>
              <a:t>keeping things moving, but not being conspicuous, pushy or jostling people.  </a:t>
            </a:r>
          </a:p>
          <a:p>
            <a:r>
              <a:rPr lang="en-US" dirty="0" smtClean="0"/>
              <a:t>If a parishioner is taking too long, the usher should offer to come back or tell him/her where to put the check after mass.  If the parish uses baskets, the usher should be alert to parishioners who get confused and move the basket to the next pew.</a:t>
            </a:r>
          </a:p>
          <a:p>
            <a:r>
              <a:rPr lang="en-US" dirty="0" smtClean="0"/>
              <a:t> </a:t>
            </a:r>
          </a:p>
          <a:p>
            <a:r>
              <a:rPr lang="en-US" dirty="0" smtClean="0"/>
              <a:t>As the priest, deacon and Eucharistic ministers are receiving the bread and wine, the usher should come to the front of the area he/she is to guide to communion.  As the ministers move into place, the usher should invite the people in the first pew to come to the station to receive.  The usher steps back to let one pew of people out at a time.  The courteous host always eats only after the guests have been served; so likewise with the ushers, who should receive when everyone else has done so.</a:t>
            </a:r>
          </a:p>
          <a:p>
            <a:r>
              <a:rPr lang="en-US" dirty="0" smtClean="0"/>
              <a:t> </a:t>
            </a:r>
          </a:p>
          <a:p>
            <a:r>
              <a:rPr lang="en-US" dirty="0" smtClean="0"/>
              <a:t>If it is the purview of the ushers, after the Prayer after Communion, they should go back to the doors of the church to say good-bye as people leave and to hand out bulletins.  Like the greeting before mass, this is an opportunity to reinforce the love of God and the concern of the community for each person who has attended.  A smile and a “Have a great week!” or “Looking forward to seeing you next Sunday!” gives the person a positive final impression that, “This is a place where I belong.”</a:t>
            </a:r>
          </a:p>
        </p:txBody>
      </p:sp>
      <p:sp>
        <p:nvSpPr>
          <p:cNvPr id="4" name="Slide Number Placeholder 3"/>
          <p:cNvSpPr>
            <a:spLocks noGrp="1"/>
          </p:cNvSpPr>
          <p:nvPr>
            <p:ph type="sldNum" sz="quarter" idx="10"/>
          </p:nvPr>
        </p:nvSpPr>
        <p:spPr/>
        <p:txBody>
          <a:bodyPr/>
          <a:lstStyle/>
          <a:p>
            <a:fld id="{3DFA1281-F353-4936-BEF1-8A31118CC9F4}" type="slidenum">
              <a:rPr lang="en-US" smtClean="0"/>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6863" y="696913"/>
            <a:ext cx="3824287" cy="2867025"/>
          </a:xfrm>
        </p:spPr>
      </p:sp>
      <p:sp>
        <p:nvSpPr>
          <p:cNvPr id="3" name="Notes Placeholder 2"/>
          <p:cNvSpPr>
            <a:spLocks noGrp="1"/>
          </p:cNvSpPr>
          <p:nvPr>
            <p:ph type="body" idx="1"/>
          </p:nvPr>
        </p:nvSpPr>
        <p:spPr>
          <a:xfrm>
            <a:off x="311574" y="3718560"/>
            <a:ext cx="6387253" cy="5267960"/>
          </a:xfrm>
        </p:spPr>
        <p:txBody>
          <a:bodyPr>
            <a:normAutofit fontScale="85000" lnSpcReduction="10000"/>
          </a:bodyPr>
          <a:lstStyle/>
          <a:p>
            <a:r>
              <a:rPr lang="en-US" i="1" dirty="0" smtClean="0"/>
              <a:t>Other Ministries of Hospitality</a:t>
            </a:r>
            <a:endParaRPr lang="en-US" dirty="0" smtClean="0"/>
          </a:p>
          <a:p>
            <a:r>
              <a:rPr lang="en-US" dirty="0" smtClean="0"/>
              <a:t>Some parishes have broadened their vision of the ministry of hospitality.  Here are a number of other ministries that a parish might have to welcome newcomers and parishioners.</a:t>
            </a:r>
          </a:p>
          <a:p>
            <a:r>
              <a:rPr lang="en-US" i="1" dirty="0" smtClean="0"/>
              <a:t> </a:t>
            </a:r>
            <a:endParaRPr lang="en-US" dirty="0" smtClean="0"/>
          </a:p>
          <a:p>
            <a:pPr algn="ctr"/>
            <a:r>
              <a:rPr lang="en-US" i="1" dirty="0" smtClean="0"/>
              <a:t>Parking Team</a:t>
            </a:r>
            <a:endParaRPr lang="en-US" dirty="0" smtClean="0"/>
          </a:p>
          <a:p>
            <a:r>
              <a:rPr lang="en-US" dirty="0" smtClean="0"/>
              <a:t>The need for a parking team ministry is dependent on the size and location of the parish.  A large, urban parish will more likely need this than a small or rural parish with ample parking.  However, this ministry can be particularly useful any time there is a larger-than-usual crowd expected, like Christmas, Easter or First Communion.</a:t>
            </a:r>
          </a:p>
          <a:p>
            <a:r>
              <a:rPr lang="en-US" dirty="0" smtClean="0"/>
              <a:t> </a:t>
            </a:r>
          </a:p>
          <a:p>
            <a:r>
              <a:rPr lang="en-US" dirty="0" smtClean="0"/>
              <a:t>Parking can be stressful in several ways.  It can be hard to find a spot, especially for a family with children who is running late or for an elderly driver, who may have special concerns or be easily confused.  A newcomer will have no idea what the parking arrangements and traffic flow are.   People who are eager to leave in a hurry can create an occasion of sin for themselves and others.  </a:t>
            </a:r>
          </a:p>
          <a:p>
            <a:r>
              <a:rPr lang="en-US" dirty="0" smtClean="0"/>
              <a:t> </a:t>
            </a:r>
          </a:p>
          <a:p>
            <a:r>
              <a:rPr lang="en-US" dirty="0" smtClean="0"/>
              <a:t>The parking team relieves these tensions by directing traffic in a courteous and friendly way.  As a result, parishioners and newcomers can enter and leave the church campus in a much more spiritual, relaxed and Christian frame of mind.  Patience, smiling, saying “please” and “thank you” as well as “hello” and “good-bye” are small but significant ways to bring the love of God to others and to keep the wheels of progress well oiled.</a:t>
            </a:r>
          </a:p>
          <a:p>
            <a:r>
              <a:rPr lang="en-US" dirty="0" smtClean="0"/>
              <a:t> </a:t>
            </a:r>
          </a:p>
          <a:p>
            <a:r>
              <a:rPr lang="en-US" dirty="0" smtClean="0"/>
              <a:t>Members of the parking team arrive 25-30 minutes before mass begins.  They help people find spots to park and keep the flow of traffic moving smoothly.  They indicate handicap parking and assist those with physical disabilities to get in and out of their cars as needed.  They know the local laws for street parking and share that information as needed.</a:t>
            </a:r>
          </a:p>
          <a:p>
            <a:r>
              <a:rPr lang="en-US" dirty="0" smtClean="0"/>
              <a:t> </a:t>
            </a:r>
          </a:p>
          <a:p>
            <a:r>
              <a:rPr lang="en-US" dirty="0" smtClean="0"/>
              <a:t>Members of the parking ministry team should also be present at the end of mass to keep the flow of departing cars moving smoothly.  </a:t>
            </a:r>
          </a:p>
          <a:p>
            <a:r>
              <a:rPr lang="en-US" dirty="0" smtClean="0"/>
              <a:t> </a:t>
            </a:r>
          </a:p>
          <a:p>
            <a:pPr algn="ctr"/>
            <a:r>
              <a:rPr lang="en-US" i="1" dirty="0" smtClean="0"/>
              <a:t>Information Team at Weekend Masses</a:t>
            </a:r>
            <a:endParaRPr lang="en-US" dirty="0" smtClean="0"/>
          </a:p>
          <a:p>
            <a:r>
              <a:rPr lang="en-US" dirty="0" smtClean="0"/>
              <a:t>One way to welcome people is to meet them where they are at, to make getting what they need as easy as possible.  Asking people to come to the parish office during the week can be burdensome.  Since most parishioners come to the parish only on weekends at mass time, a parish can set up an information table where parishioners can get a mass card, get a sponsor card, register, or find out most information they would have to come to the office for.</a:t>
            </a:r>
          </a:p>
          <a:p>
            <a:r>
              <a:rPr lang="en-US" dirty="0" smtClean="0"/>
              <a:t> </a:t>
            </a:r>
          </a:p>
          <a:p>
            <a:r>
              <a:rPr lang="en-US" dirty="0" smtClean="0"/>
              <a:t>People who minister on the Information Team should be at a separate and clearly marked table in the gathering space.  They should be friendly people who are organized and good at explaining information clearly and concisely.  They should arrive 15-20 minutes before mass and be at the table again as the closing procession is happening.  Smiling and giving information in a cooperative, respectful manner shows the person that he/she is a valued member of the community.</a:t>
            </a:r>
          </a:p>
        </p:txBody>
      </p:sp>
      <p:sp>
        <p:nvSpPr>
          <p:cNvPr id="4" name="Slide Number Placeholder 3"/>
          <p:cNvSpPr>
            <a:spLocks noGrp="1"/>
          </p:cNvSpPr>
          <p:nvPr>
            <p:ph type="sldNum" sz="quarter" idx="10"/>
          </p:nvPr>
        </p:nvSpPr>
        <p:spPr/>
        <p:txBody>
          <a:bodyPr/>
          <a:lstStyle/>
          <a:p>
            <a:fld id="{3DFA1281-F353-4936-BEF1-8A31118CC9F4}" type="slidenum">
              <a:rPr lang="en-US" smtClean="0"/>
              <a:pPr/>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r>
              <a:rPr lang="en-US" i="1" dirty="0" smtClean="0"/>
              <a:t>Buildings and Grounds Subcommittee for Accessibility and Campus’ Ease of Use</a:t>
            </a:r>
            <a:endParaRPr lang="en-US" dirty="0" smtClean="0"/>
          </a:p>
          <a:p>
            <a:r>
              <a:rPr lang="en-US" dirty="0" smtClean="0"/>
              <a:t>The accessibility of a parish campus makes a clear statement of welcome to newcomers and persons with special needs.  Conversely, if a person cannot get into the church or church hall, he/she cannot attend the liturgies or church events.  </a:t>
            </a:r>
          </a:p>
          <a:p>
            <a:r>
              <a:rPr lang="en-US" dirty="0" smtClean="0"/>
              <a:t> </a:t>
            </a:r>
          </a:p>
          <a:p>
            <a:r>
              <a:rPr lang="en-US" dirty="0" smtClean="0"/>
              <a:t>Many parishes have a Buildings and Grounds Committee, official or unofficial.  This group or a subcommittee can tour the campus with an eye to how the campus looks to visitors and how easily the elderly and disabled can maneuver it.  Here are some things to look for:</a:t>
            </a:r>
          </a:p>
          <a:p>
            <a:pPr lvl="1">
              <a:buFont typeface="Arial" pitchFamily="34" charset="0"/>
              <a:buChar char="•"/>
            </a:pPr>
            <a:r>
              <a:rPr lang="en-US" dirty="0" smtClean="0"/>
              <a:t>Are the buildings clearly marked?  Would a stranger know which building is which?  Would they know where a certain meeting room is?</a:t>
            </a:r>
          </a:p>
          <a:p>
            <a:pPr lvl="1">
              <a:buFont typeface="Arial" pitchFamily="34" charset="0"/>
              <a:buChar char="•"/>
            </a:pPr>
            <a:r>
              <a:rPr lang="en-US" dirty="0" smtClean="0"/>
              <a:t>How accessible are the buildings for the elderly?  For the handicapped?  (Enter each building with an elderly person and a person with a walker.  Where do they struggle?)</a:t>
            </a:r>
          </a:p>
          <a:p>
            <a:pPr lvl="1">
              <a:buFont typeface="Arial" pitchFamily="34" charset="0"/>
              <a:buChar char="•"/>
            </a:pPr>
            <a:r>
              <a:rPr lang="en-US" dirty="0" smtClean="0"/>
              <a:t>Is there at least one bathroom stall that is wide enough for a wheelchair to enter?  Are there grab bars?</a:t>
            </a:r>
          </a:p>
          <a:p>
            <a:pPr lvl="1">
              <a:buFont typeface="Arial" pitchFamily="34" charset="0"/>
              <a:buChar char="•"/>
            </a:pPr>
            <a:r>
              <a:rPr lang="en-US" dirty="0" smtClean="0"/>
              <a:t>Are there places for families with small children?</a:t>
            </a:r>
          </a:p>
          <a:p>
            <a:pPr lvl="1">
              <a:buFont typeface="Arial" pitchFamily="34" charset="0"/>
              <a:buChar char="•"/>
            </a:pPr>
            <a:r>
              <a:rPr lang="en-US" dirty="0" smtClean="0"/>
              <a:t>Check for uneven pavement, adequate night lighting, safety, pleasantness, cleanliness.</a:t>
            </a:r>
          </a:p>
          <a:p>
            <a:r>
              <a:rPr lang="en-US" dirty="0" smtClean="0"/>
              <a:t>Obviously, the next step is to address any problem areas.  Take this tour at least every other year, since signs fade and pavement shifts.</a:t>
            </a:r>
          </a:p>
        </p:txBody>
      </p:sp>
      <p:sp>
        <p:nvSpPr>
          <p:cNvPr id="4" name="Slide Number Placeholder 3"/>
          <p:cNvSpPr>
            <a:spLocks noGrp="1"/>
          </p:cNvSpPr>
          <p:nvPr>
            <p:ph type="sldNum" sz="quarter" idx="10"/>
          </p:nvPr>
        </p:nvSpPr>
        <p:spPr/>
        <p:txBody>
          <a:bodyPr/>
          <a:lstStyle/>
          <a:p>
            <a:fld id="{3DFA1281-F353-4936-BEF1-8A31118CC9F4}" type="slidenum">
              <a:rPr lang="en-US" smtClean="0"/>
              <a:pPr/>
              <a:t>30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8450" y="387350"/>
            <a:ext cx="3924300" cy="2943225"/>
          </a:xfrm>
        </p:spPr>
      </p:sp>
      <p:sp>
        <p:nvSpPr>
          <p:cNvPr id="3" name="Notes Placeholder 2"/>
          <p:cNvSpPr>
            <a:spLocks noGrp="1"/>
          </p:cNvSpPr>
          <p:nvPr>
            <p:ph type="body" idx="1"/>
          </p:nvPr>
        </p:nvSpPr>
        <p:spPr>
          <a:xfrm>
            <a:off x="389467" y="3796030"/>
            <a:ext cx="6231467" cy="4958080"/>
          </a:xfrm>
        </p:spPr>
        <p:txBody>
          <a:bodyPr>
            <a:normAutofit fontScale="92500" lnSpcReduction="10000"/>
          </a:bodyPr>
          <a:lstStyle/>
          <a:p>
            <a:pPr algn="ctr"/>
            <a:r>
              <a:rPr lang="en-US" i="1" dirty="0" smtClean="0"/>
              <a:t>Fellowship Committee</a:t>
            </a:r>
            <a:endParaRPr lang="en-US" dirty="0" smtClean="0"/>
          </a:p>
          <a:p>
            <a:r>
              <a:rPr lang="en-US" dirty="0" smtClean="0"/>
              <a:t>To move newcomers and parishioners beyond “acquaintances” to “friends” takes time.  A parish can provide the time and subsequent opportunity to develop relationships by offering food/drink and visiting time after liturgies.  If a parish does not have enough time between masses to accommodate people staying for fellowship, perhaps it could consider lengthening the time between liturgies.  </a:t>
            </a:r>
          </a:p>
          <a:p>
            <a:r>
              <a:rPr lang="en-US" dirty="0" smtClean="0"/>
              <a:t> </a:t>
            </a:r>
          </a:p>
          <a:p>
            <a:r>
              <a:rPr lang="en-US" dirty="0" smtClean="0"/>
              <a:t>Americans see themselves as busy.  Asking them to walk to another building for fellowship usually does not work.  This ministry should be located in the gathering space or no further away than the church basement.</a:t>
            </a:r>
          </a:p>
          <a:p>
            <a:r>
              <a:rPr lang="en-US" dirty="0" smtClean="0"/>
              <a:t> </a:t>
            </a:r>
          </a:p>
          <a:p>
            <a:r>
              <a:rPr lang="en-US" dirty="0" smtClean="0"/>
              <a:t>Some parishes keep this simple with coffee/juice and donuts.  Some have designed a café in a separate room with tables, light supper fare after Saturday liturgies and light breakfast fare on Sunday mornings.</a:t>
            </a:r>
          </a:p>
          <a:p>
            <a:r>
              <a:rPr lang="en-US" dirty="0" smtClean="0"/>
              <a:t> </a:t>
            </a:r>
          </a:p>
          <a:p>
            <a:r>
              <a:rPr lang="en-US" dirty="0" smtClean="0"/>
              <a:t>The members of the fellowship committee need to arrive with enough time before mass to prepare the food/drink as much as they can in advance.  If more elaborate food/drink is being offered, they may need to attend one mass and minister at another.  Fellowship ministers present the food and drink in attractive ways and tidy up the area as people serve themselves.  Ministers should be helpful, cheerful and welcoming.</a:t>
            </a:r>
          </a:p>
          <a:p>
            <a:r>
              <a:rPr lang="en-US" dirty="0" smtClean="0"/>
              <a:t> </a:t>
            </a:r>
          </a:p>
          <a:p>
            <a:pPr algn="ctr"/>
            <a:r>
              <a:rPr lang="en-US" i="1" dirty="0" smtClean="0"/>
              <a:t>Bakers</a:t>
            </a:r>
            <a:endParaRPr lang="en-US" dirty="0" smtClean="0"/>
          </a:p>
          <a:p>
            <a:r>
              <a:rPr lang="en-US" dirty="0" smtClean="0"/>
              <a:t>Jesus knew that a lot can happen if and while people are fed.  They are taken care of physically and so can become aware of spiritual and emotional needs.  Conversations can happen.  Furthermore, food can be a way that the provider of the food shows love.  A parish can likewise communicate hospitality and love by serving food regularly to those who come to parish events.</a:t>
            </a:r>
          </a:p>
          <a:p>
            <a:r>
              <a:rPr lang="en-US" dirty="0" smtClean="0"/>
              <a:t> </a:t>
            </a:r>
          </a:p>
          <a:p>
            <a:r>
              <a:rPr lang="en-US" dirty="0" smtClean="0"/>
              <a:t>A parish team of bakers can provide home-baked goodies for special masses or at large/special parish gatherings (for example at the reception after the Easter Vigil.)  Serving can be done by the bakers or by others.  A notice can go in the bulletin and parish webpage for bakers.  This ministry needs a coordinator, who is the contact person for requesting baked goods and who calls the bakers and organizes the baking.</a:t>
            </a:r>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3DFA1281-F353-4936-BEF1-8A31118CC9F4}" type="slidenum">
              <a:rPr lang="en-US" smtClean="0"/>
              <a:pPr/>
              <a:t>31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ctr"/>
            <a:r>
              <a:rPr lang="en-US" i="1" dirty="0" smtClean="0"/>
              <a:t>Ministries Brochure/Booklet and/or Ministry Fair</a:t>
            </a:r>
            <a:endParaRPr lang="en-US" dirty="0" smtClean="0"/>
          </a:p>
          <a:p>
            <a:r>
              <a:rPr lang="en-US" dirty="0" smtClean="0"/>
              <a:t>Many people feel they truly belong to a parish when they begin to participate in its ministries.  A ministry brochure or ministry fair functions to let people know what their options are AND to invite them to join.  It is important to acknowledge that each member of the Body of Christ has a unique gift to bring to the life of the parish. </a:t>
            </a:r>
          </a:p>
          <a:p>
            <a:r>
              <a:rPr lang="en-US" dirty="0" smtClean="0"/>
              <a:t> </a:t>
            </a:r>
          </a:p>
          <a:p>
            <a:r>
              <a:rPr lang="en-US" dirty="0" smtClean="0"/>
              <a:t>A small committee whose members are comfortable using a computer program like Microsoft Word or Publisher could assemble the brochure.  It is common to include a letter of welcome from the pastor and contact information for the parish office and staff.  The committee compiles a list of all the programs and ministries offered by the parish as well as a brief description of each, the name of the person in charge and contact information, usually a phone number and email address.  The bulletin and parish web page are good resources as are the parish secretary and pastor.</a:t>
            </a:r>
          </a:p>
          <a:p>
            <a:r>
              <a:rPr lang="en-US" dirty="0" smtClean="0"/>
              <a:t> </a:t>
            </a:r>
          </a:p>
          <a:p>
            <a:r>
              <a:rPr lang="en-US" dirty="0" smtClean="0"/>
              <a:t>Some parishes choose to hold a ministry fair once or twice a year after all the masses, often on Pentecost or the parish feast or at the beginning of the school year.  The fair should be held in the church hall or building nearby on the same campus.  A representative from each ministry and committee is given a table on which to display information about the program or ministry.  A representative is there to welcome, talk about the ministry or program and to sign up new participants.  Freebies, drawings and, of course, flyers for each program/ministry are helpful.  An organizing committee for this fair would reach out to all the program/ministry chair persons to invite their participation and see if they will need anything special for their table (like an electrical outlet for a laptop.)</a:t>
            </a:r>
          </a:p>
          <a:p>
            <a:endParaRPr lang="en-US" dirty="0"/>
          </a:p>
        </p:txBody>
      </p:sp>
      <p:sp>
        <p:nvSpPr>
          <p:cNvPr id="4" name="Slide Number Placeholder 3"/>
          <p:cNvSpPr>
            <a:spLocks noGrp="1"/>
          </p:cNvSpPr>
          <p:nvPr>
            <p:ph type="sldNum" sz="quarter" idx="10"/>
          </p:nvPr>
        </p:nvSpPr>
        <p:spPr/>
        <p:txBody>
          <a:bodyPr/>
          <a:lstStyle/>
          <a:p>
            <a:fld id="{3DFA1281-F353-4936-BEF1-8A31118CC9F4}" type="slidenum">
              <a:rPr lang="en-US" smtClean="0"/>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III. Prayer</a:t>
            </a:r>
          </a:p>
          <a:p>
            <a:pPr defTabSz="931774">
              <a:defRPr/>
            </a:pPr>
            <a:r>
              <a:rPr lang="en-US" dirty="0" smtClean="0"/>
              <a:t>Because this is training for ministry, it is most helpful to include prayerful reflection in the training.  Here are some songs, prayers and reflective exercises the instructor can use.  They can be used at the beginning or ending of each session.  Another option is to use these during the session to break up the flow of information with reflective time so that participants can absorb and prayerfully ruminate on what they are learning.  There are also some suggestions for blessing the ministers at the end of their training.  Some prayers obviously are to be sent home with the participants to use when they are getting ready to minister.</a:t>
            </a:r>
          </a:p>
        </p:txBody>
      </p:sp>
      <p:sp>
        <p:nvSpPr>
          <p:cNvPr id="4" name="Slide Number Placeholder 3"/>
          <p:cNvSpPr>
            <a:spLocks noGrp="1"/>
          </p:cNvSpPr>
          <p:nvPr>
            <p:ph type="sldNum" sz="quarter" idx="10"/>
          </p:nvPr>
        </p:nvSpPr>
        <p:spPr/>
        <p:txBody>
          <a:bodyPr/>
          <a:lstStyle/>
          <a:p>
            <a:fld id="{3DFA1281-F353-4936-BEF1-8A31118CC9F4}"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11573" y="4415790"/>
            <a:ext cx="6465147" cy="4570730"/>
          </a:xfrm>
        </p:spPr>
        <p:txBody>
          <a:bodyPr>
            <a:normAutofit fontScale="92500" lnSpcReduction="20000"/>
          </a:bodyPr>
          <a:lstStyle/>
          <a:p>
            <a:pPr algn="ctr"/>
            <a:r>
              <a:rPr lang="en-US" i="1" dirty="0" smtClean="0"/>
              <a:t>Welcome Committee for New Parishioners</a:t>
            </a:r>
            <a:endParaRPr lang="en-US" dirty="0" smtClean="0"/>
          </a:p>
          <a:p>
            <a:r>
              <a:rPr lang="en-US" dirty="0" smtClean="0"/>
              <a:t>The parish office staff will need to notify the welcoming committee of new parishioners at regular intervals.</a:t>
            </a:r>
          </a:p>
          <a:p>
            <a:r>
              <a:rPr lang="en-US" dirty="0" smtClean="0"/>
              <a:t>There are several ways that a parish can welcome new parishioners.  The first is to assemble a folder with helpful parish information such as:</a:t>
            </a:r>
          </a:p>
          <a:p>
            <a:pPr lvl="1">
              <a:buFont typeface="Arial" pitchFamily="34" charset="0"/>
              <a:buChar char="•"/>
            </a:pPr>
            <a:r>
              <a:rPr lang="en-US" dirty="0" smtClean="0"/>
              <a:t>Parish web address, email address, contact information</a:t>
            </a:r>
          </a:p>
          <a:p>
            <a:pPr lvl="1">
              <a:buFont typeface="Arial" pitchFamily="34" charset="0"/>
              <a:buChar char="•"/>
            </a:pPr>
            <a:r>
              <a:rPr lang="en-US" dirty="0" smtClean="0"/>
              <a:t>A census form or directions for it on the parish website</a:t>
            </a:r>
          </a:p>
          <a:p>
            <a:pPr lvl="1">
              <a:buFont typeface="Arial" pitchFamily="34" charset="0"/>
              <a:buChar char="•"/>
            </a:pPr>
            <a:r>
              <a:rPr lang="en-US" dirty="0" smtClean="0"/>
              <a:t>Ministry brochure</a:t>
            </a:r>
          </a:p>
          <a:p>
            <a:pPr lvl="1">
              <a:buFont typeface="Arial" pitchFamily="34" charset="0"/>
              <a:buChar char="•"/>
            </a:pPr>
            <a:r>
              <a:rPr lang="en-US" dirty="0" smtClean="0"/>
              <a:t>Information on the parochial school</a:t>
            </a:r>
          </a:p>
          <a:p>
            <a:pPr lvl="1">
              <a:buFont typeface="Arial" pitchFamily="34" charset="0"/>
              <a:buChar char="•"/>
            </a:pPr>
            <a:r>
              <a:rPr lang="en-US" dirty="0" smtClean="0"/>
              <a:t>Information on religious education</a:t>
            </a:r>
          </a:p>
          <a:p>
            <a:pPr lvl="1">
              <a:buFont typeface="Arial" pitchFamily="34" charset="0"/>
              <a:buChar char="•"/>
            </a:pPr>
            <a:r>
              <a:rPr lang="en-US" dirty="0" smtClean="0"/>
              <a:t>Flyers for programs that match the newcomers</a:t>
            </a:r>
          </a:p>
          <a:p>
            <a:pPr lvl="1">
              <a:buFont typeface="Arial" pitchFamily="34" charset="0"/>
              <a:buChar char="•"/>
            </a:pPr>
            <a:r>
              <a:rPr lang="en-US" dirty="0" smtClean="0"/>
              <a:t>Information on electronic giving</a:t>
            </a:r>
          </a:p>
          <a:p>
            <a:pPr lvl="1">
              <a:buFont typeface="Arial" pitchFamily="34" charset="0"/>
              <a:buChar char="•"/>
            </a:pPr>
            <a:r>
              <a:rPr lang="en-US" dirty="0" smtClean="0"/>
              <a:t>Parish mission/vision statements, core values and 3-5 year plan</a:t>
            </a:r>
          </a:p>
          <a:p>
            <a:r>
              <a:rPr lang="en-US" dirty="0" smtClean="0"/>
              <a:t>Members of the welcoming committee can assemble the folders and keep the information up to date.  </a:t>
            </a:r>
          </a:p>
          <a:p>
            <a:r>
              <a:rPr lang="en-US" dirty="0" smtClean="0"/>
              <a:t> </a:t>
            </a:r>
          </a:p>
          <a:p>
            <a:r>
              <a:rPr lang="en-US" dirty="0" smtClean="0"/>
              <a:t>These folders can be delivered by mail, but are more effective at welcoming if they are accompanied by a phone call or a home visit.   Members of the welcoming committee can take turns with phone calls and home visits.  It is important to be sure that the call or home visit is at a time convenient for the new parishioners.  Ministers should be friendly, interested in learning about the new parishioners and able to identify and share information pertinent to the newcomers.  (For example, no need to tell all about the elementary religious education program to a family with high school aged children.)</a:t>
            </a:r>
          </a:p>
          <a:p>
            <a:r>
              <a:rPr lang="en-US" dirty="0" smtClean="0"/>
              <a:t> </a:t>
            </a:r>
          </a:p>
          <a:p>
            <a:r>
              <a:rPr lang="en-US" dirty="0" smtClean="0"/>
              <a:t>These folders can also be delivered at a parish supper, offered multiple times/year depending on the number of new parishioners.  Welcoming committee members would call the new parishioners personally to invite them and find out if they are actually able/willing to attend.  A simple meal can be prepared by the welcoming committee members or others (or catered out).  At the supper, parish staff and/or parishioners sit with the newcomers --not each other!  After the meal the pastor, parish staff, welcoming team members and/or members of the parish pastoral council can speak to the whole gathering about the parish’s 3-5 year pastoral plan and/or programs the parish offers.  Importantly, they can invite the newcomers to participate.  Just as importantly, they absolutely should NOT fundraise, as this is inappropriate and unwelcoming.</a:t>
            </a:r>
          </a:p>
          <a:p>
            <a:r>
              <a:rPr lang="en-US" dirty="0" smtClean="0"/>
              <a:t> </a:t>
            </a:r>
          </a:p>
          <a:p>
            <a:r>
              <a:rPr lang="en-US" dirty="0" smtClean="0"/>
              <a:t>Finally, the welcoming committee can personally invite new parishioners to parish events the first year of their membership via a phone call.</a:t>
            </a:r>
          </a:p>
          <a:p>
            <a:endParaRPr lang="en-US" dirty="0"/>
          </a:p>
        </p:txBody>
      </p:sp>
      <p:sp>
        <p:nvSpPr>
          <p:cNvPr id="4" name="Slide Number Placeholder 3"/>
          <p:cNvSpPr>
            <a:spLocks noGrp="1"/>
          </p:cNvSpPr>
          <p:nvPr>
            <p:ph type="sldNum" sz="quarter" idx="10"/>
          </p:nvPr>
        </p:nvSpPr>
        <p:spPr/>
        <p:txBody>
          <a:bodyPr/>
          <a:lstStyle/>
          <a:p>
            <a:fld id="{3DFA1281-F353-4936-BEF1-8A31118CC9F4}" type="slidenum">
              <a:rPr lang="en-US" smtClean="0"/>
              <a:pPr/>
              <a:t>33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r>
              <a:rPr lang="en-US" i="1" dirty="0" smtClean="0"/>
              <a:t>Ministry of Hospitality for Sacramental Prep</a:t>
            </a:r>
            <a:endParaRPr lang="en-US" dirty="0" smtClean="0"/>
          </a:p>
          <a:p>
            <a:r>
              <a:rPr lang="en-US" dirty="0" smtClean="0"/>
              <a:t>For better or for worse, many people come to church primarily for sacraments.  This means that this is a golden opportunity for evangelization, that is, for helping them to know Christ’s love and how being part of the Catholic Christian community can feed them.  Approaching sacramental preparation with an attitude of welcome is foundational.  Those ministering in sacramental preparation must be glad that the families have come and make events comfortable.  Practically, this looks like offering baby-sitting service during parent meetings and offering a meal (or at least a potluck) during evening meetings so getting everyone fed at home before the meeting is not an issue.  Theologically and spiritually, ministers must meet people where they are, not where they would like them to be.  By the same token, ministers must also challenge the people coming for sacraments to grow beyond where they are now, as Jesus did with the Samaritan Woman (John 4:4-30).</a:t>
            </a:r>
          </a:p>
          <a:p>
            <a:r>
              <a:rPr lang="en-US" i="1" dirty="0" smtClean="0"/>
              <a:t> </a:t>
            </a:r>
            <a:endParaRPr lang="en-US" dirty="0" smtClean="0"/>
          </a:p>
          <a:p>
            <a:pPr algn="ctr"/>
            <a:r>
              <a:rPr lang="en-US" i="1" dirty="0" smtClean="0"/>
              <a:t>Childcare Ministry</a:t>
            </a:r>
            <a:endParaRPr lang="en-US" dirty="0" smtClean="0"/>
          </a:p>
          <a:p>
            <a:r>
              <a:rPr lang="en-US" dirty="0" smtClean="0"/>
              <a:t>Again, to meet people where they are at, a parish must recognize and work with the real circumstances of parishioners’ lives.  If parishes wish to have adults attend events, they must be aware that many adults have school aged children who cannot be left alone.  A childcare ministry can provide childcare for events adults are expected to attend.  A clean room with a variety of clean toys, competent adults who are comfortable with children, some organized activities, like games or an art project, and a snack of juice and pretzels/cereal are needed.</a:t>
            </a:r>
          </a:p>
          <a:p>
            <a:endParaRPr lang="en-US" dirty="0"/>
          </a:p>
        </p:txBody>
      </p:sp>
      <p:sp>
        <p:nvSpPr>
          <p:cNvPr id="4" name="Slide Number Placeholder 3"/>
          <p:cNvSpPr>
            <a:spLocks noGrp="1"/>
          </p:cNvSpPr>
          <p:nvPr>
            <p:ph type="sldNum" sz="quarter" idx="10"/>
          </p:nvPr>
        </p:nvSpPr>
        <p:spPr/>
        <p:txBody>
          <a:bodyPr/>
          <a:lstStyle/>
          <a:p>
            <a:fld id="{3DFA1281-F353-4936-BEF1-8A31118CC9F4}" type="slidenum">
              <a:rPr lang="en-US" smtClean="0"/>
              <a:pPr/>
              <a:t>34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IX. Serving in this Ministry</a:t>
            </a:r>
          </a:p>
          <a:p>
            <a:r>
              <a:rPr lang="en-US" dirty="0" smtClean="0"/>
              <a:t>A. Attire:  Clothing makes a statement.  It can be formal or informal.  It can be uniform –think matching suit coats or matching polo shirts –or individual.  No matter what, it should be clean, without rips and modest, so that no one’s sensibilities are offended as the hospitality minister makes a first impression on behalf of the parish.  Ministers should find out from pastoral staff what message they would like to send, i.e. how to dress.</a:t>
            </a:r>
          </a:p>
          <a:p>
            <a:endParaRPr lang="en-US" dirty="0"/>
          </a:p>
        </p:txBody>
      </p:sp>
      <p:sp>
        <p:nvSpPr>
          <p:cNvPr id="4" name="Slide Number Placeholder 3"/>
          <p:cNvSpPr>
            <a:spLocks noGrp="1"/>
          </p:cNvSpPr>
          <p:nvPr>
            <p:ph type="sldNum" sz="quarter" idx="10"/>
          </p:nvPr>
        </p:nvSpPr>
        <p:spPr/>
        <p:txBody>
          <a:bodyPr/>
          <a:lstStyle/>
          <a:p>
            <a:fld id="{3DFA1281-F353-4936-BEF1-8A31118CC9F4}" type="slidenum">
              <a:rPr lang="en-US" smtClean="0"/>
              <a:pPr/>
              <a:t>35</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 Accidents or problems (troubleshooting):</a:t>
            </a:r>
          </a:p>
          <a:p>
            <a:pPr lvl="0"/>
            <a:r>
              <a:rPr lang="en-US" dirty="0" smtClean="0"/>
              <a:t>Emergencies: Ministers of hospitality should know what to do in case of an emergency.  They should learn and follow the parish plan for handling emergencies, including for weather emergencies common in the geographical area.  They should know how to reunite children in religious education with their families if needed.  They should know the emergency exits and locations of the fire extinguishers, defibrillators and first aid kits.  Ministers of hospitality may wish to take a first aid course so that they will be better prepared to help as needed.  They should know the parish plan to deal with violence.  They should keep a silenced cell phone with them to call 911 if needed.</a:t>
            </a:r>
          </a:p>
          <a:p>
            <a:r>
              <a:rPr lang="en-US" dirty="0" smtClean="0"/>
              <a:t> </a:t>
            </a:r>
          </a:p>
          <a:p>
            <a:pPr lvl="0"/>
            <a:r>
              <a:rPr lang="en-US" dirty="0" smtClean="0"/>
              <a:t>Disruptions: When disruptions occur –and they will!— ministers of hospitality should be compassionate.  It is important to remember that they are bringing Christ to the situation and to the persons involved.  Children are part of the Body of Christ and welcome even if noisy.  If an adult brings a noisy child to the back of the church, the minister of hospitality can assist with a kind word, an offer of help and directions to a cry room or nearby space, if needed.  If an adult is disruptive, the minister of hospitality should gently but firmly try to lead him/her to a place where they can talk.  The minister should be sure to have another minister go with him/her for safety.</a:t>
            </a:r>
            <a:endParaRPr lang="en-US" dirty="0"/>
          </a:p>
        </p:txBody>
      </p:sp>
      <p:sp>
        <p:nvSpPr>
          <p:cNvPr id="4" name="Slide Number Placeholder 3"/>
          <p:cNvSpPr>
            <a:spLocks noGrp="1"/>
          </p:cNvSpPr>
          <p:nvPr>
            <p:ph type="sldNum" sz="quarter" idx="10"/>
          </p:nvPr>
        </p:nvSpPr>
        <p:spPr/>
        <p:txBody>
          <a:bodyPr/>
          <a:lstStyle/>
          <a:p>
            <a:fld id="{3DFA1281-F353-4936-BEF1-8A31118CC9F4}" type="slidenum">
              <a:rPr lang="en-US" smtClean="0"/>
              <a:pPr/>
              <a:t>36</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 Practicum: You may wish to role play scenarios where participants get to act out how they would welcome people and/or troubleshoot problems.  Some potentially troublesome situations include:</a:t>
            </a:r>
          </a:p>
          <a:p>
            <a:pPr lvl="1">
              <a:buFont typeface="Arial" pitchFamily="34" charset="0"/>
              <a:buChar char="•"/>
            </a:pPr>
            <a:r>
              <a:rPr lang="en-US" dirty="0" smtClean="0"/>
              <a:t>Persuading people to move into a pew from the aisle seat or to sit in the front rows</a:t>
            </a:r>
          </a:p>
          <a:p>
            <a:pPr lvl="1">
              <a:buFont typeface="Arial" pitchFamily="34" charset="0"/>
              <a:buChar char="•"/>
            </a:pPr>
            <a:r>
              <a:rPr lang="en-US" dirty="0" smtClean="0"/>
              <a:t>Running out of seats at a special liturgy, like Christmas or Easter</a:t>
            </a:r>
          </a:p>
          <a:p>
            <a:pPr lvl="1">
              <a:buFont typeface="Arial" pitchFamily="34" charset="0"/>
              <a:buChar char="•"/>
            </a:pPr>
            <a:r>
              <a:rPr lang="en-US" dirty="0" smtClean="0"/>
              <a:t>Being told the bathrooms are out of paper towels or toilet paper</a:t>
            </a:r>
          </a:p>
          <a:p>
            <a:pPr lvl="1">
              <a:buFont typeface="Arial" pitchFamily="34" charset="0"/>
              <a:buChar char="•"/>
            </a:pPr>
            <a:r>
              <a:rPr lang="en-US" dirty="0" smtClean="0"/>
              <a:t>Handling a medical emergency</a:t>
            </a:r>
          </a:p>
          <a:p>
            <a:pPr lvl="1">
              <a:buFont typeface="Arial" pitchFamily="34" charset="0"/>
              <a:buChar char="•"/>
            </a:pPr>
            <a:r>
              <a:rPr lang="en-US" dirty="0" smtClean="0"/>
              <a:t>A homeless person asks you or other parishioners for help.</a:t>
            </a:r>
          </a:p>
          <a:p>
            <a:pPr lvl="1">
              <a:buFont typeface="Arial" pitchFamily="34" charset="0"/>
              <a:buChar char="•"/>
            </a:pPr>
            <a:r>
              <a:rPr lang="en-US" dirty="0" smtClean="0"/>
              <a:t>The fire alarm goes off.</a:t>
            </a:r>
          </a:p>
          <a:p>
            <a:pPr lvl="1">
              <a:buFont typeface="Arial" pitchFamily="34" charset="0"/>
              <a:buChar char="•"/>
            </a:pPr>
            <a:r>
              <a:rPr lang="en-US" dirty="0" smtClean="0"/>
              <a:t>An animal enters the church.</a:t>
            </a:r>
          </a:p>
          <a:p>
            <a:endParaRPr lang="en-US" dirty="0"/>
          </a:p>
        </p:txBody>
      </p:sp>
      <p:sp>
        <p:nvSpPr>
          <p:cNvPr id="4" name="Slide Number Placeholder 3"/>
          <p:cNvSpPr>
            <a:spLocks noGrp="1"/>
          </p:cNvSpPr>
          <p:nvPr>
            <p:ph type="sldNum" sz="quarter" idx="10"/>
          </p:nvPr>
        </p:nvSpPr>
        <p:spPr/>
        <p:txBody>
          <a:bodyPr/>
          <a:lstStyle/>
          <a:p>
            <a:fld id="{3DFA1281-F353-4936-BEF1-8A31118CC9F4}" type="slidenum">
              <a:rPr lang="en-US" smtClean="0"/>
              <a:pPr/>
              <a:t>37</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X.</a:t>
            </a:r>
            <a:r>
              <a:rPr lang="en-US" baseline="0" dirty="0" smtClean="0"/>
              <a:t> Questions: Take questions from the group</a:t>
            </a:r>
          </a:p>
          <a:p>
            <a:endParaRPr lang="en-US" baseline="0" dirty="0" smtClean="0"/>
          </a:p>
          <a:p>
            <a:r>
              <a:rPr lang="en-US" baseline="0" dirty="0" smtClean="0"/>
              <a:t>XI. Resources: See manual for annotated bibliography of books/pamphlets on various aspects of hospitality ministry.</a:t>
            </a:r>
            <a:endParaRPr lang="en-US" dirty="0"/>
          </a:p>
        </p:txBody>
      </p:sp>
      <p:sp>
        <p:nvSpPr>
          <p:cNvPr id="4" name="Slide Number Placeholder 3"/>
          <p:cNvSpPr>
            <a:spLocks noGrp="1"/>
          </p:cNvSpPr>
          <p:nvPr>
            <p:ph type="sldNum" sz="quarter" idx="10"/>
          </p:nvPr>
        </p:nvSpPr>
        <p:spPr/>
        <p:txBody>
          <a:bodyPr/>
          <a:lstStyle/>
          <a:p>
            <a:fld id="{3DFA1281-F353-4936-BEF1-8A31118CC9F4}" type="slidenum">
              <a:rPr lang="en-US" smtClean="0"/>
              <a:pPr/>
              <a:t>38</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8450" y="619125"/>
            <a:ext cx="3873500" cy="2905125"/>
          </a:xfrm>
        </p:spPr>
      </p:sp>
      <p:sp>
        <p:nvSpPr>
          <p:cNvPr id="3" name="Notes Placeholder 2"/>
          <p:cNvSpPr>
            <a:spLocks noGrp="1"/>
          </p:cNvSpPr>
          <p:nvPr>
            <p:ph type="body" idx="1"/>
          </p:nvPr>
        </p:nvSpPr>
        <p:spPr>
          <a:xfrm>
            <a:off x="311574" y="3796030"/>
            <a:ext cx="6387253" cy="5113020"/>
          </a:xfrm>
        </p:spPr>
        <p:txBody>
          <a:bodyPr>
            <a:normAutofit fontScale="92500" lnSpcReduction="10000"/>
          </a:bodyPr>
          <a:lstStyle/>
          <a:p>
            <a:r>
              <a:rPr lang="en-US" dirty="0" smtClean="0"/>
              <a:t>XII. Passages on the experience/spirituality of the ministry – for use now or for ongoing formation</a:t>
            </a:r>
          </a:p>
          <a:p>
            <a:r>
              <a:rPr lang="en-US" dirty="0" smtClean="0"/>
              <a:t>A. To form the parish’s understanding of its role in hospitality</a:t>
            </a:r>
            <a:r>
              <a:rPr lang="en-US" b="1" u="sng" dirty="0" smtClean="0"/>
              <a:t>:</a:t>
            </a:r>
            <a:endParaRPr lang="en-US" dirty="0" smtClean="0"/>
          </a:p>
          <a:p>
            <a:r>
              <a:rPr lang="en-US" dirty="0" smtClean="0"/>
              <a:t>One reason a parish may not appear to be very welcoming is because most of the parishioners do not know that they should be.  They are comfortable and resultantly do not consider how others are feeling.  It is essential therefore to alert them to this responsibility, to let them reflect on it and to give them some information on what they can do.</a:t>
            </a:r>
          </a:p>
          <a:p>
            <a:r>
              <a:rPr lang="en-US" dirty="0" smtClean="0"/>
              <a:t> </a:t>
            </a:r>
          </a:p>
          <a:p>
            <a:r>
              <a:rPr lang="en-US" dirty="0" smtClean="0"/>
              <a:t>Here are some methods a parish can employ.  The first requires the buy-in of the pastor and any priests who preside at the parish liturgies, but it is perhaps one of the easiest and most effective ways to catechize the congregation, namely a series of homilies on the virtue of hospitality and our responsibility toward it.  Three or four weeks in a row would provide enough repetition for people to realize that a message was being conveyed.  Many gospel readings have hospitality themes or elements, particularly during Ordinary Time or in the Christmas season.</a:t>
            </a:r>
          </a:p>
          <a:p>
            <a:r>
              <a:rPr lang="en-US" dirty="0" smtClean="0"/>
              <a:t> </a:t>
            </a:r>
          </a:p>
          <a:p>
            <a:r>
              <a:rPr lang="en-US" dirty="0" smtClean="0"/>
              <a:t>If the pastor is not willing to use the homily in this way, perhaps catechesis could take place through a series of articles/items in the bulletin and/or in a brief talk before mass or after communion.  </a:t>
            </a:r>
          </a:p>
          <a:p>
            <a:pPr lvl="0"/>
            <a:r>
              <a:rPr lang="en-US" dirty="0" smtClean="0"/>
              <a:t>Bulletin insert or link to article on parish webpage.  E.g. “Hospitality Is Biblical –It’s Not Optional” at </a:t>
            </a:r>
            <a:r>
              <a:rPr lang="en-US" u="sng" dirty="0" smtClean="0">
                <a:hlinkClick r:id="rId3"/>
              </a:rPr>
              <a:t>https://www.catholicculture.org/culture/library/view.cfm?recnum=6981</a:t>
            </a:r>
            <a:endParaRPr lang="en-US" dirty="0" smtClean="0"/>
          </a:p>
          <a:p>
            <a:r>
              <a:rPr lang="en-US" dirty="0" smtClean="0"/>
              <a:t> </a:t>
            </a:r>
          </a:p>
          <a:p>
            <a:r>
              <a:rPr lang="en-US" dirty="0" smtClean="0"/>
              <a:t>Give people an opportunity to reflect on the message in the homily series, the bulletin inserts or talks before mass/after communion, by asking the following reflection questions and allowing 3-5 minutes for answering.  If you use the homily series or the series of talks, ask parishioners to turn to the person sitting closest to them and share their answers.  Use 1-2 questions/week.</a:t>
            </a:r>
          </a:p>
          <a:p>
            <a:pPr lvl="0"/>
            <a:r>
              <a:rPr lang="en-US" dirty="0" smtClean="0"/>
              <a:t>Look at our parish through the eyes of a visitor.  What would your experience be like?</a:t>
            </a:r>
          </a:p>
          <a:p>
            <a:pPr lvl="0"/>
            <a:r>
              <a:rPr lang="en-US" dirty="0" smtClean="0"/>
              <a:t>What are we doing now to welcome visitors?</a:t>
            </a:r>
          </a:p>
          <a:p>
            <a:pPr lvl="0"/>
            <a:r>
              <a:rPr lang="en-US" dirty="0" smtClean="0"/>
              <a:t>Who sits around you regularly but you do not know?  (If you can honestly say, “No one,” try sitting in a different part of the church)</a:t>
            </a:r>
          </a:p>
          <a:p>
            <a:pPr lvl="0"/>
            <a:r>
              <a:rPr lang="en-US" dirty="0" smtClean="0"/>
              <a:t>Recall a time when you felt welcomes in a strange place.  What did people do to make you feel that way?  Are you and your fellow parishioners doing that now?</a:t>
            </a:r>
          </a:p>
          <a:p>
            <a:pPr lvl="0"/>
            <a:r>
              <a:rPr lang="en-US" dirty="0" smtClean="0"/>
              <a:t>What is one thing you can do to help everyone feel at home in our parish?</a:t>
            </a:r>
          </a:p>
          <a:p>
            <a:pPr lvl="0"/>
            <a:r>
              <a:rPr lang="en-US" dirty="0" smtClean="0"/>
              <a:t>If you imagine our parish as a model of hospitality, what 3 things would be key?</a:t>
            </a:r>
          </a:p>
          <a:p>
            <a:endParaRPr lang="en-US" dirty="0"/>
          </a:p>
        </p:txBody>
      </p:sp>
      <p:sp>
        <p:nvSpPr>
          <p:cNvPr id="4" name="Slide Number Placeholder 3"/>
          <p:cNvSpPr>
            <a:spLocks noGrp="1"/>
          </p:cNvSpPr>
          <p:nvPr>
            <p:ph type="sldNum" sz="quarter" idx="10"/>
          </p:nvPr>
        </p:nvSpPr>
        <p:spPr/>
        <p:txBody>
          <a:bodyPr/>
          <a:lstStyle/>
          <a:p>
            <a:fld id="{3DFA1281-F353-4936-BEF1-8A31118CC9F4}" type="slidenum">
              <a:rPr lang="en-US" smtClean="0"/>
              <a:pPr/>
              <a:t>39</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Give people an opportunity to reflect on the message in the homily series, the bulletin inserts or talks before mass/after communion, by asking the following reflection questions and allowing 3-5 minutes for answering.  If you use the homily series or the series of talks, ask parishioners to turn to the person sitting closest to them and share their answers.  Use 1-2 questions/week.</a:t>
            </a:r>
          </a:p>
          <a:p>
            <a:pPr lvl="1">
              <a:buFont typeface="Arial" pitchFamily="34" charset="0"/>
              <a:buChar char="•"/>
            </a:pPr>
            <a:r>
              <a:rPr lang="en-US" dirty="0" smtClean="0"/>
              <a:t>Look at our parish through the eyes of a visitor.  What would your experience be like?</a:t>
            </a:r>
          </a:p>
          <a:p>
            <a:pPr lvl="1">
              <a:buFont typeface="Arial" pitchFamily="34" charset="0"/>
              <a:buChar char="•"/>
            </a:pPr>
            <a:r>
              <a:rPr lang="en-US" dirty="0" smtClean="0"/>
              <a:t>What are we doing now to welcome visitors?</a:t>
            </a:r>
          </a:p>
          <a:p>
            <a:pPr lvl="1">
              <a:buFont typeface="Arial" pitchFamily="34" charset="0"/>
              <a:buChar char="•"/>
            </a:pPr>
            <a:r>
              <a:rPr lang="en-US" dirty="0" smtClean="0"/>
              <a:t>Who sits around you regularly but you do not know?  (If you can honestly say, “No one,” try sitting in a different part of the church)</a:t>
            </a:r>
          </a:p>
          <a:p>
            <a:pPr lvl="1">
              <a:buFont typeface="Arial" pitchFamily="34" charset="0"/>
              <a:buChar char="•"/>
            </a:pPr>
            <a:r>
              <a:rPr lang="en-US" dirty="0" smtClean="0"/>
              <a:t>Recall a time when you felt welcomed in a strange place.  What did people do to make you feel that way?  Are you and your fellow parishioners doing that now?</a:t>
            </a:r>
          </a:p>
          <a:p>
            <a:pPr lvl="1">
              <a:buFont typeface="Arial" pitchFamily="34" charset="0"/>
              <a:buChar char="•"/>
            </a:pPr>
            <a:r>
              <a:rPr lang="en-US" dirty="0" smtClean="0"/>
              <a:t>What is one thing you can do to help everyone feel at home in our parish?</a:t>
            </a:r>
          </a:p>
          <a:p>
            <a:pPr lvl="1">
              <a:buFont typeface="Arial" pitchFamily="34" charset="0"/>
              <a:buChar char="•"/>
            </a:pPr>
            <a:r>
              <a:rPr lang="en-US" dirty="0" smtClean="0"/>
              <a:t>If you imagine our parish as a model of hospitality, what 3 things would be key?</a:t>
            </a:r>
          </a:p>
        </p:txBody>
      </p:sp>
      <p:sp>
        <p:nvSpPr>
          <p:cNvPr id="4" name="Slide Number Placeholder 3"/>
          <p:cNvSpPr>
            <a:spLocks noGrp="1"/>
          </p:cNvSpPr>
          <p:nvPr>
            <p:ph type="sldNum" sz="quarter" idx="10"/>
          </p:nvPr>
        </p:nvSpPr>
        <p:spPr/>
        <p:txBody>
          <a:bodyPr/>
          <a:lstStyle/>
          <a:p>
            <a:fld id="{3DFA1281-F353-4936-BEF1-8A31118CC9F4}" type="slidenum">
              <a:rPr lang="en-US" smtClean="0"/>
              <a:pPr/>
              <a:t>40</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 Cultivating a hospitable heart</a:t>
            </a:r>
          </a:p>
          <a:p>
            <a:r>
              <a:rPr lang="en-US" dirty="0" smtClean="0"/>
              <a:t>“After Mass and throughout the week, strive to cultivate a hospitable heart.  Work on the demeanor you will bring with you to church.  This works both ways. Your service at church will also help you keep a kindly spirit at home and at work throughout the next week.”</a:t>
            </a:r>
          </a:p>
          <a:p>
            <a:r>
              <a:rPr lang="en-US" i="1" dirty="0" smtClean="0"/>
              <a:t>-Ferrell &amp; Turner, p. 15</a:t>
            </a:r>
            <a:endParaRPr lang="en-US" dirty="0" smtClean="0"/>
          </a:p>
          <a:p>
            <a:endParaRPr lang="en-US" dirty="0"/>
          </a:p>
        </p:txBody>
      </p:sp>
      <p:sp>
        <p:nvSpPr>
          <p:cNvPr id="4" name="Slide Number Placeholder 3"/>
          <p:cNvSpPr>
            <a:spLocks noGrp="1"/>
          </p:cNvSpPr>
          <p:nvPr>
            <p:ph type="sldNum" sz="quarter" idx="10"/>
          </p:nvPr>
        </p:nvSpPr>
        <p:spPr/>
        <p:txBody>
          <a:bodyPr/>
          <a:lstStyle/>
          <a:p>
            <a:fld id="{3DFA1281-F353-4936-BEF1-8A31118CC9F4}" type="slidenum">
              <a:rPr lang="en-US" smtClean="0"/>
              <a:pPr/>
              <a:t>41</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a:t>
            </a:r>
            <a:r>
              <a:rPr lang="en-US" u="sng" dirty="0" smtClean="0"/>
              <a:t>Be welcoming</a:t>
            </a:r>
            <a:r>
              <a:rPr lang="en-US" dirty="0" smtClean="0"/>
              <a:t>.</a:t>
            </a:r>
          </a:p>
          <a:p>
            <a:pPr lvl="1">
              <a:buFont typeface="Arial" pitchFamily="34" charset="0"/>
              <a:buChar char="•"/>
            </a:pPr>
            <a:r>
              <a:rPr lang="en-US" dirty="0" smtClean="0"/>
              <a:t>Say hello to everyone.</a:t>
            </a:r>
          </a:p>
          <a:p>
            <a:pPr lvl="1">
              <a:buFont typeface="Arial" pitchFamily="34" charset="0"/>
              <a:buChar char="•"/>
            </a:pPr>
            <a:r>
              <a:rPr lang="en-US" dirty="0" smtClean="0"/>
              <a:t>Don’t force yourself on others.  Making the offer is a gift.</a:t>
            </a:r>
          </a:p>
          <a:p>
            <a:pPr lvl="1">
              <a:buFont typeface="Arial" pitchFamily="34" charset="0"/>
              <a:buChar char="•"/>
            </a:pPr>
            <a:r>
              <a:rPr lang="en-US" dirty="0" smtClean="0"/>
              <a:t>Learn people’s names.</a:t>
            </a:r>
          </a:p>
          <a:p>
            <a:pPr lvl="1">
              <a:buFont typeface="Arial" pitchFamily="34" charset="0"/>
              <a:buChar char="•"/>
            </a:pPr>
            <a:r>
              <a:rPr lang="en-US" dirty="0" smtClean="0"/>
              <a:t>Think about how people welcome you and learn from it.</a:t>
            </a:r>
          </a:p>
          <a:p>
            <a:pPr lvl="1">
              <a:buFont typeface="Arial" pitchFamily="34" charset="0"/>
              <a:buChar char="•"/>
            </a:pPr>
            <a:r>
              <a:rPr lang="en-US" dirty="0" smtClean="0"/>
              <a:t>Be a good guest.</a:t>
            </a:r>
          </a:p>
          <a:p>
            <a:endParaRPr lang="en-US" dirty="0"/>
          </a:p>
        </p:txBody>
      </p:sp>
      <p:sp>
        <p:nvSpPr>
          <p:cNvPr id="4" name="Slide Number Placeholder 3"/>
          <p:cNvSpPr>
            <a:spLocks noGrp="1"/>
          </p:cNvSpPr>
          <p:nvPr>
            <p:ph type="sldNum" sz="quarter" idx="10"/>
          </p:nvPr>
        </p:nvSpPr>
        <p:spPr/>
        <p:txBody>
          <a:bodyPr/>
          <a:lstStyle/>
          <a:p>
            <a:fld id="{3DFA1281-F353-4936-BEF1-8A31118CC9F4}" type="slidenum">
              <a:rPr lang="en-US" smtClean="0"/>
              <a:pPr/>
              <a:t>42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r>
              <a:rPr lang="en-US" dirty="0" smtClean="0"/>
              <a:t>“How Welcoming Am I?” --a reflective prayer that can be used for faith sharing OR by oneself</a:t>
            </a:r>
          </a:p>
          <a:p>
            <a:pPr lvl="0"/>
            <a:r>
              <a:rPr lang="en-US" dirty="0" smtClean="0"/>
              <a:t>Read through and reflect on this description of a hospitable person</a:t>
            </a:r>
          </a:p>
          <a:p>
            <a:pPr lvl="1">
              <a:buFont typeface="Arial" pitchFamily="34" charset="0"/>
              <a:buChar char="•"/>
            </a:pPr>
            <a:r>
              <a:rPr lang="en-US" dirty="0" smtClean="0"/>
              <a:t>I am a welcoming presence in my parish.</a:t>
            </a:r>
          </a:p>
          <a:p>
            <a:pPr lvl="1">
              <a:buFont typeface="Arial" pitchFamily="34" charset="0"/>
              <a:buChar char="•"/>
            </a:pPr>
            <a:r>
              <a:rPr lang="en-US" dirty="0" smtClean="0"/>
              <a:t>I am welcoming in my facial expressions and mannerisms.</a:t>
            </a:r>
          </a:p>
          <a:p>
            <a:pPr lvl="1">
              <a:buFont typeface="Arial" pitchFamily="34" charset="0"/>
              <a:buChar char="•"/>
            </a:pPr>
            <a:r>
              <a:rPr lang="en-US" dirty="0" smtClean="0"/>
              <a:t>I see Christ in others.  Do others see Christ in me?</a:t>
            </a:r>
          </a:p>
          <a:p>
            <a:pPr lvl="1">
              <a:buFont typeface="Arial" pitchFamily="34" charset="0"/>
              <a:buChar char="•"/>
            </a:pPr>
            <a:r>
              <a:rPr lang="en-US" dirty="0" smtClean="0"/>
              <a:t>I greet people as I approach the church.</a:t>
            </a:r>
          </a:p>
          <a:p>
            <a:pPr lvl="1">
              <a:buFont typeface="Arial" pitchFamily="34" charset="0"/>
              <a:buChar char="•"/>
            </a:pPr>
            <a:r>
              <a:rPr lang="en-US" dirty="0" smtClean="0"/>
              <a:t>I greet people in the gathering space of the church.</a:t>
            </a:r>
          </a:p>
          <a:p>
            <a:pPr lvl="1">
              <a:buFont typeface="Arial" pitchFamily="34" charset="0"/>
              <a:buChar char="•"/>
            </a:pPr>
            <a:r>
              <a:rPr lang="en-US" dirty="0" smtClean="0"/>
              <a:t>I make a conscious decision to speak positively about the Catholic Church, my parish, my pastor, etc.</a:t>
            </a:r>
          </a:p>
          <a:p>
            <a:pPr lvl="1">
              <a:buFont typeface="Arial" pitchFamily="34" charset="0"/>
              <a:buChar char="•"/>
            </a:pPr>
            <a:r>
              <a:rPr lang="en-US" dirty="0" smtClean="0"/>
              <a:t>I am inclusive.</a:t>
            </a:r>
          </a:p>
          <a:p>
            <a:pPr lvl="1">
              <a:buFont typeface="Arial" pitchFamily="34" charset="0"/>
              <a:buChar char="•"/>
            </a:pPr>
            <a:r>
              <a:rPr lang="en-US" dirty="0" smtClean="0"/>
              <a:t>I make a conscious effort to participate in the Mass to give glory to God and give good example to others.</a:t>
            </a:r>
          </a:p>
          <a:p>
            <a:pPr lvl="1">
              <a:buFont typeface="Arial" pitchFamily="34" charset="0"/>
              <a:buChar char="•"/>
            </a:pPr>
            <a:r>
              <a:rPr lang="en-US" dirty="0" smtClean="0"/>
              <a:t>I extend Christ’s peace to others, looking them in the eye and acknowledging everyone around me.</a:t>
            </a:r>
          </a:p>
          <a:p>
            <a:pPr lvl="0"/>
            <a:endParaRPr lang="en-US" dirty="0" smtClean="0"/>
          </a:p>
          <a:p>
            <a:pPr lvl="0"/>
            <a:r>
              <a:rPr lang="en-US" dirty="0" smtClean="0"/>
              <a:t>Consider prayerfully (optional: during reflection, play JM Talbot’s “Christ Has No Body Now But Yours”)</a:t>
            </a:r>
          </a:p>
          <a:p>
            <a:pPr lvl="1">
              <a:buFont typeface="Arial" pitchFamily="34" charset="0"/>
              <a:buChar char="•"/>
            </a:pPr>
            <a:r>
              <a:rPr lang="en-US" dirty="0" smtClean="0"/>
              <a:t>A strength you bring to the ministry of hospitality</a:t>
            </a:r>
          </a:p>
          <a:p>
            <a:pPr lvl="1">
              <a:buFont typeface="Arial" pitchFamily="34" charset="0"/>
              <a:buChar char="•"/>
            </a:pPr>
            <a:r>
              <a:rPr lang="en-US" dirty="0" smtClean="0"/>
              <a:t>An area you’d like to develop</a:t>
            </a:r>
          </a:p>
          <a:p>
            <a:pPr lvl="0"/>
            <a:endParaRPr lang="en-US" dirty="0" smtClean="0"/>
          </a:p>
          <a:p>
            <a:pPr lvl="0"/>
            <a:r>
              <a:rPr lang="en-US" dirty="0" smtClean="0"/>
              <a:t>If you are doing this with a group, invite people to share, if they are comfortable, what they have realized.  If the group is large (10+) or the time is short, just ask people to share with the person next to them.</a:t>
            </a:r>
          </a:p>
        </p:txBody>
      </p:sp>
      <p:sp>
        <p:nvSpPr>
          <p:cNvPr id="4" name="Slide Number Placeholder 3"/>
          <p:cNvSpPr>
            <a:spLocks noGrp="1"/>
          </p:cNvSpPr>
          <p:nvPr>
            <p:ph type="sldNum" sz="quarter" idx="10"/>
          </p:nvPr>
        </p:nvSpPr>
        <p:spPr/>
        <p:txBody>
          <a:bodyPr/>
          <a:lstStyle/>
          <a:p>
            <a:fld id="{3DFA1281-F353-4936-BEF1-8A31118CC9F4}" type="slidenum">
              <a:rPr lang="en-US" smtClean="0"/>
              <a:pPr/>
              <a:t>7</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Consider</a:t>
            </a:r>
            <a:r>
              <a:rPr lang="en-US" dirty="0" smtClean="0"/>
              <a:t> the way you responded to others in the last few days:</a:t>
            </a:r>
          </a:p>
          <a:p>
            <a:pPr lvl="1">
              <a:buFont typeface="Arial" pitchFamily="34" charset="0"/>
              <a:buChar char="•"/>
            </a:pPr>
            <a:r>
              <a:rPr lang="en-US" dirty="0" smtClean="0"/>
              <a:t>How did you react when the phone rang?  Did you feel inconvenienced?  Was it noticeable in your voice?</a:t>
            </a:r>
          </a:p>
          <a:p>
            <a:pPr lvl="1">
              <a:buFont typeface="Arial" pitchFamily="34" charset="0"/>
              <a:buChar char="•"/>
            </a:pPr>
            <a:r>
              <a:rPr lang="en-US" dirty="0" smtClean="0"/>
              <a:t>How do you handle </a:t>
            </a:r>
            <a:r>
              <a:rPr lang="en-US" dirty="0" err="1" smtClean="0"/>
              <a:t>tele</a:t>
            </a:r>
            <a:r>
              <a:rPr lang="en-US" dirty="0" smtClean="0"/>
              <a:t>-marketers?  Did you hang up on them?  Do you refuse to listen to them? Do you get angry?  Do you politely turn them aside?</a:t>
            </a:r>
          </a:p>
          <a:p>
            <a:pPr lvl="1">
              <a:buFont typeface="Arial" pitchFamily="34" charset="0"/>
              <a:buChar char="•"/>
            </a:pPr>
            <a:r>
              <a:rPr lang="en-US" dirty="0" smtClean="0"/>
              <a:t>How do you respond to email or texts?  Do you read the messages carefully?  Are you prompt in responding?  Do you ever respond with rage?</a:t>
            </a:r>
          </a:p>
          <a:p>
            <a:pPr lvl="1">
              <a:buFont typeface="Arial" pitchFamily="34" charset="0"/>
              <a:buChar char="•"/>
            </a:pPr>
            <a:r>
              <a:rPr lang="en-US" dirty="0" smtClean="0"/>
              <a:t>How do you respond when a stranger asks for help?  Are you anxious to be of service or anxious to get away?</a:t>
            </a:r>
          </a:p>
          <a:p>
            <a:pPr lvl="1">
              <a:buFont typeface="Arial" pitchFamily="34" charset="0"/>
              <a:buChar char="•"/>
            </a:pPr>
            <a:r>
              <a:rPr lang="en-US" dirty="0" smtClean="0"/>
              <a:t>Do you judge by appearances?  If the person asking for help has a different skin color than you do, a different accent than your friends use, or different clothes than you wear, do you find yourself getting tense?  Do you avoid persons of a certain age – young or old?  Are you more likely to help the handsome and the beautiful than the sick and disfigured?</a:t>
            </a:r>
          </a:p>
          <a:p>
            <a:endParaRPr lang="en-US" dirty="0"/>
          </a:p>
        </p:txBody>
      </p:sp>
      <p:sp>
        <p:nvSpPr>
          <p:cNvPr id="4" name="Slide Number Placeholder 3"/>
          <p:cNvSpPr>
            <a:spLocks noGrp="1"/>
          </p:cNvSpPr>
          <p:nvPr>
            <p:ph type="sldNum" sz="quarter" idx="10"/>
          </p:nvPr>
        </p:nvSpPr>
        <p:spPr/>
        <p:txBody>
          <a:bodyPr/>
          <a:lstStyle/>
          <a:p>
            <a:fld id="{3DFA1281-F353-4936-BEF1-8A31118CC9F4}" type="slidenum">
              <a:rPr lang="en-US" smtClean="0"/>
              <a:pPr/>
              <a:t>43</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 </a:t>
            </a:r>
            <a:r>
              <a:rPr lang="en-US" u="sng" dirty="0" smtClean="0"/>
              <a:t>Discern needs</a:t>
            </a:r>
            <a:r>
              <a:rPr lang="en-US" dirty="0" smtClean="0"/>
              <a:t>.</a:t>
            </a:r>
          </a:p>
          <a:p>
            <a:pPr lvl="0"/>
            <a:r>
              <a:rPr lang="en-US" dirty="0" smtClean="0"/>
              <a:t>Be attentive to the needs of those who come to church.  Practice this skill all week long.</a:t>
            </a:r>
          </a:p>
          <a:p>
            <a:pPr lvl="0"/>
            <a:r>
              <a:rPr lang="en-US" b="1" dirty="0" smtClean="0"/>
              <a:t>Discuss</a:t>
            </a:r>
            <a:r>
              <a:rPr lang="en-US" dirty="0" smtClean="0"/>
              <a:t>: </a:t>
            </a:r>
          </a:p>
          <a:p>
            <a:pPr lvl="1"/>
            <a:r>
              <a:rPr lang="en-US" dirty="0" smtClean="0"/>
              <a:t>What are some needs you might spot at church?</a:t>
            </a:r>
          </a:p>
          <a:p>
            <a:pPr lvl="1"/>
            <a:r>
              <a:rPr lang="en-US" dirty="0" smtClean="0"/>
              <a:t>During the week?</a:t>
            </a:r>
          </a:p>
          <a:p>
            <a:endParaRPr lang="en-US" dirty="0"/>
          </a:p>
        </p:txBody>
      </p:sp>
      <p:sp>
        <p:nvSpPr>
          <p:cNvPr id="4" name="Slide Number Placeholder 3"/>
          <p:cNvSpPr>
            <a:spLocks noGrp="1"/>
          </p:cNvSpPr>
          <p:nvPr>
            <p:ph type="sldNum" sz="quarter" idx="10"/>
          </p:nvPr>
        </p:nvSpPr>
        <p:spPr/>
        <p:txBody>
          <a:bodyPr/>
          <a:lstStyle/>
          <a:p>
            <a:fld id="{3DFA1281-F353-4936-BEF1-8A31118CC9F4}" type="slidenum">
              <a:rPr lang="en-US" smtClean="0"/>
              <a:pPr/>
              <a:t>44</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 </a:t>
            </a:r>
            <a:r>
              <a:rPr lang="en-US" u="sng" dirty="0" smtClean="0"/>
              <a:t>Be prudent and trustworthy</a:t>
            </a:r>
            <a:endParaRPr lang="en-US" dirty="0" smtClean="0"/>
          </a:p>
          <a:p>
            <a:pPr lvl="1">
              <a:buFont typeface="Arial" pitchFamily="34" charset="0"/>
              <a:buChar char="•"/>
            </a:pPr>
            <a:r>
              <a:rPr lang="en-US" dirty="0" smtClean="0"/>
              <a:t>All we have is God’s, comes from God and needs to be returned to God </a:t>
            </a:r>
            <a:r>
              <a:rPr lang="en-US" dirty="0" smtClean="0">
                <a:sym typeface="Wingdings"/>
              </a:rPr>
              <a:t></a:t>
            </a:r>
            <a:r>
              <a:rPr lang="en-US" dirty="0" smtClean="0"/>
              <a:t>We are stewards.</a:t>
            </a:r>
          </a:p>
          <a:p>
            <a:pPr lvl="1">
              <a:buFont typeface="Arial" pitchFamily="34" charset="0"/>
              <a:buChar char="•"/>
            </a:pPr>
            <a:r>
              <a:rPr lang="en-US" dirty="0" smtClean="0"/>
              <a:t>Be generous with all 3: time, talent and treasure </a:t>
            </a:r>
          </a:p>
          <a:p>
            <a:pPr lvl="2"/>
            <a:r>
              <a:rPr lang="en-US" dirty="0" smtClean="0">
                <a:sym typeface="Wingdings" pitchFamily="2" charset="2"/>
              </a:rPr>
              <a:t></a:t>
            </a:r>
            <a:r>
              <a:rPr lang="en-US" dirty="0" smtClean="0"/>
              <a:t>You will appreciate the sacrifices and gifts of others</a:t>
            </a:r>
          </a:p>
          <a:p>
            <a:pPr lvl="2"/>
            <a:r>
              <a:rPr lang="en-US" dirty="0" smtClean="0">
                <a:sym typeface="Wingdings" pitchFamily="2" charset="2"/>
              </a:rPr>
              <a:t>Y</a:t>
            </a:r>
            <a:r>
              <a:rPr lang="en-US" dirty="0" smtClean="0"/>
              <a:t>our personality will change: less clingy to things; think less of self and more of others</a:t>
            </a:r>
          </a:p>
          <a:p>
            <a:endParaRPr lang="en-US" dirty="0"/>
          </a:p>
        </p:txBody>
      </p:sp>
      <p:sp>
        <p:nvSpPr>
          <p:cNvPr id="4" name="Slide Number Placeholder 3"/>
          <p:cNvSpPr>
            <a:spLocks noGrp="1"/>
          </p:cNvSpPr>
          <p:nvPr>
            <p:ph type="sldNum" sz="quarter" idx="10"/>
          </p:nvPr>
        </p:nvSpPr>
        <p:spPr/>
        <p:txBody>
          <a:bodyPr/>
          <a:lstStyle/>
          <a:p>
            <a:fld id="{3DFA1281-F353-4936-BEF1-8A31118CC9F4}" type="slidenum">
              <a:rPr lang="en-US" smtClean="0"/>
              <a:pPr/>
              <a:t>45</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 </a:t>
            </a:r>
            <a:r>
              <a:rPr lang="en-US" u="sng" dirty="0" smtClean="0"/>
              <a:t>Be part of the team</a:t>
            </a:r>
            <a:r>
              <a:rPr lang="en-US" dirty="0" smtClean="0"/>
              <a:t>.</a:t>
            </a:r>
          </a:p>
          <a:p>
            <a:pPr lvl="0"/>
            <a:r>
              <a:rPr lang="en-US" dirty="0" smtClean="0"/>
              <a:t>There is a Messiah and it’s not you </a:t>
            </a:r>
            <a:r>
              <a:rPr lang="en-US" dirty="0" smtClean="0">
                <a:sym typeface="Wingdings"/>
              </a:rPr>
              <a:t></a:t>
            </a:r>
            <a:r>
              <a:rPr lang="en-US" dirty="0" smtClean="0"/>
              <a:t> others can connect, help, be part!</a:t>
            </a:r>
          </a:p>
          <a:p>
            <a:pPr lvl="0"/>
            <a:r>
              <a:rPr lang="en-US" b="1" dirty="0" smtClean="0"/>
              <a:t>Discuss</a:t>
            </a:r>
            <a:r>
              <a:rPr lang="en-US" dirty="0" smtClean="0"/>
              <a:t>: At home, who is responsible for the hospitality?  Do you let everyone have a role?</a:t>
            </a:r>
          </a:p>
          <a:p>
            <a:r>
              <a:rPr lang="en-US" dirty="0" smtClean="0"/>
              <a:t> </a:t>
            </a:r>
          </a:p>
          <a:p>
            <a:r>
              <a:rPr lang="en-US" dirty="0" smtClean="0"/>
              <a:t>5. </a:t>
            </a:r>
            <a:r>
              <a:rPr lang="en-US" u="sng" dirty="0" smtClean="0"/>
              <a:t>Be prayerful.</a:t>
            </a:r>
            <a:endParaRPr lang="en-US" dirty="0" smtClean="0"/>
          </a:p>
          <a:p>
            <a:pPr lvl="0"/>
            <a:r>
              <a:rPr lang="en-US" dirty="0" smtClean="0"/>
              <a:t>Throughout week: Your time with Jesus is important </a:t>
            </a:r>
          </a:p>
          <a:p>
            <a:pPr lvl="1"/>
            <a:r>
              <a:rPr lang="en-US" dirty="0" smtClean="0"/>
              <a:t>Jesus is a model of prayer.  </a:t>
            </a:r>
          </a:p>
          <a:p>
            <a:pPr lvl="1"/>
            <a:r>
              <a:rPr lang="en-US" dirty="0" smtClean="0"/>
              <a:t>We are nothing without a prayer life to keep our focus on God.</a:t>
            </a:r>
          </a:p>
          <a:p>
            <a:pPr lvl="0"/>
            <a:r>
              <a:rPr lang="en-US" dirty="0" smtClean="0"/>
              <a:t>At Mass:</a:t>
            </a:r>
          </a:p>
          <a:p>
            <a:pPr lvl="1"/>
            <a:r>
              <a:rPr lang="en-US" dirty="0" smtClean="0"/>
              <a:t>Are you Martha or Mary? (Lk10:38-42): Recognize that Martha should be able to visit with her guests, esp. with Jesus.</a:t>
            </a:r>
          </a:p>
          <a:p>
            <a:pPr lvl="1"/>
            <a:r>
              <a:rPr lang="en-US" dirty="0" smtClean="0"/>
              <a:t>Role at mass is to worship so participate and don’t just fuss over your ministry.</a:t>
            </a:r>
          </a:p>
          <a:p>
            <a:pPr lvl="1"/>
            <a:r>
              <a:rPr lang="en-US" dirty="0" smtClean="0"/>
              <a:t>Prepare readings ahead of time.</a:t>
            </a:r>
          </a:p>
          <a:p>
            <a:endParaRPr lang="en-US" dirty="0"/>
          </a:p>
        </p:txBody>
      </p:sp>
      <p:sp>
        <p:nvSpPr>
          <p:cNvPr id="4" name="Slide Number Placeholder 3"/>
          <p:cNvSpPr>
            <a:spLocks noGrp="1"/>
          </p:cNvSpPr>
          <p:nvPr>
            <p:ph type="sldNum" sz="quarter" idx="10"/>
          </p:nvPr>
        </p:nvSpPr>
        <p:spPr/>
        <p:txBody>
          <a:bodyPr/>
          <a:lstStyle/>
          <a:p>
            <a:fld id="{3DFA1281-F353-4936-BEF1-8A31118CC9F4}" type="slidenum">
              <a:rPr lang="en-US" smtClean="0"/>
              <a:pPr/>
              <a:t>46</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 How Hospitable Is Our Parish?</a:t>
            </a:r>
          </a:p>
          <a:p>
            <a:r>
              <a:rPr lang="en-US" dirty="0" smtClean="0"/>
              <a:t>Evaluate your parish based on the following descriptors.  </a:t>
            </a:r>
          </a:p>
          <a:p>
            <a:pPr lvl="0"/>
            <a:r>
              <a:rPr lang="en-US" dirty="0" smtClean="0"/>
              <a:t>My parish is easily identified w/ parish name &amp; times of masses visible from road.</a:t>
            </a:r>
          </a:p>
          <a:p>
            <a:pPr lvl="0"/>
            <a:r>
              <a:rPr lang="en-US" dirty="0" smtClean="0"/>
              <a:t>The church, rectory &amp; parking lot are well marked &amp; easily identified.</a:t>
            </a:r>
          </a:p>
          <a:p>
            <a:pPr lvl="0"/>
            <a:r>
              <a:rPr lang="en-US" dirty="0" smtClean="0"/>
              <a:t>Rooms &amp; buildings are clearly marked.</a:t>
            </a:r>
          </a:p>
          <a:p>
            <a:pPr lvl="0"/>
            <a:r>
              <a:rPr lang="en-US" dirty="0" smtClean="0"/>
              <a:t>Parish buildings are wheel-chair accessible.</a:t>
            </a:r>
          </a:p>
          <a:p>
            <a:pPr lvl="0"/>
            <a:r>
              <a:rPr lang="en-US" dirty="0" smtClean="0"/>
              <a:t>We have parking spaces for persons w/ disabilities.</a:t>
            </a:r>
          </a:p>
          <a:p>
            <a:pPr lvl="0"/>
            <a:r>
              <a:rPr lang="en-US" dirty="0" smtClean="0"/>
              <a:t>Large print </a:t>
            </a:r>
            <a:r>
              <a:rPr lang="en-US" dirty="0" err="1" smtClean="0"/>
              <a:t>missalettes</a:t>
            </a:r>
            <a:r>
              <a:rPr lang="en-US" dirty="0" smtClean="0"/>
              <a:t> &amp; listening devices are available.</a:t>
            </a:r>
          </a:p>
          <a:p>
            <a:pPr lvl="0"/>
            <a:r>
              <a:rPr lang="en-US" dirty="0" smtClean="0"/>
              <a:t>Hospitality ministers greet &amp; assist people at all masses.</a:t>
            </a:r>
          </a:p>
          <a:p>
            <a:pPr lvl="0"/>
            <a:r>
              <a:rPr lang="en-US" dirty="0" smtClean="0"/>
              <a:t>New parishioners are introduced to the community.</a:t>
            </a:r>
          </a:p>
          <a:p>
            <a:pPr lvl="0"/>
            <a:r>
              <a:rPr lang="en-US" dirty="0" smtClean="0"/>
              <a:t>Our parish works toward inclusion for those who speak other languages.</a:t>
            </a:r>
          </a:p>
          <a:p>
            <a:pPr lvl="0"/>
            <a:r>
              <a:rPr lang="en-US" dirty="0" smtClean="0"/>
              <a:t>Our parish welcomes young children, those w/ special needs &amp; persons of all ethnic backgrounds.</a:t>
            </a:r>
          </a:p>
          <a:p>
            <a:pPr lvl="0"/>
            <a:r>
              <a:rPr lang="en-US" dirty="0" smtClean="0"/>
              <a:t>The parish community reaches out in times of grief.</a:t>
            </a:r>
          </a:p>
          <a:p>
            <a:r>
              <a:rPr lang="en-US" dirty="0" smtClean="0"/>
              <a:t> </a:t>
            </a:r>
          </a:p>
          <a:p>
            <a:r>
              <a:rPr lang="en-US" dirty="0" smtClean="0"/>
              <a:t>For further evaluation, look through the booklet, </a:t>
            </a:r>
            <a:r>
              <a:rPr lang="en-US" i="1" u="sng" dirty="0" smtClean="0">
                <a:hlinkClick r:id="rId3"/>
              </a:rPr>
              <a:t>Hospitality: The Doorway to Evangelization</a:t>
            </a:r>
            <a:r>
              <a:rPr lang="en-US" b="1" dirty="0" smtClean="0"/>
              <a:t>, </a:t>
            </a:r>
            <a:r>
              <a:rPr lang="en-US" dirty="0" smtClean="0"/>
              <a:t>on the webpage of the Diocesan Office for Parish Life.</a:t>
            </a:r>
            <a:br>
              <a:rPr lang="en-US" dirty="0" smtClean="0"/>
            </a:br>
            <a:endParaRPr lang="en-US" b="0" dirty="0"/>
          </a:p>
        </p:txBody>
      </p:sp>
      <p:sp>
        <p:nvSpPr>
          <p:cNvPr id="4" name="Slide Number Placeholder 3"/>
          <p:cNvSpPr>
            <a:spLocks noGrp="1"/>
          </p:cNvSpPr>
          <p:nvPr>
            <p:ph type="sldNum" sz="quarter" idx="10"/>
          </p:nvPr>
        </p:nvSpPr>
        <p:spPr/>
        <p:txBody>
          <a:bodyPr/>
          <a:lstStyle/>
          <a:p>
            <a:fld id="{3DFA1281-F353-4936-BEF1-8A31118CC9F4}" type="slidenum">
              <a:rPr lang="en-US" smtClean="0"/>
              <a:pPr/>
              <a:t>47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u="sng" dirty="0" smtClean="0"/>
              <a:t>Congregational Blessing for Ushers or Ministers of Hospitality</a:t>
            </a:r>
            <a:r>
              <a:rPr lang="en-US" dirty="0" smtClean="0"/>
              <a:t>: can be found in chapter 62 in </a:t>
            </a:r>
            <a:r>
              <a:rPr lang="en-US" i="1" dirty="0" smtClean="0"/>
              <a:t>The Book of Blessings</a:t>
            </a:r>
            <a:r>
              <a:rPr lang="en-US" dirty="0" smtClean="0"/>
              <a:t> -“This order may be used during Mass or in a celebration of the word of God.  This blessing is normally given by the pastor.  If necessary, he may delegate another priest or deacon to give the blessing.” (1850-51)</a:t>
            </a:r>
          </a:p>
          <a:p>
            <a:r>
              <a:rPr lang="en-US" dirty="0" smtClean="0"/>
              <a:t> </a:t>
            </a:r>
          </a:p>
          <a:p>
            <a:pPr lvl="0"/>
            <a:r>
              <a:rPr lang="en-US" u="sng" dirty="0" smtClean="0"/>
              <a:t>Blessing of Ministers of Hospitality/Ushers</a:t>
            </a:r>
            <a:r>
              <a:rPr lang="en-US" dirty="0" smtClean="0"/>
              <a:t>: O God of divine welcome and hospitality, who calls us together with praise and thanksgiving in the Mass, bless these men and women who serve your people as ministers of hospitality/ushers, greeting each person in a Christ-like manner, directing processions in your honor and as a community of faith, and collecting the gifts of your priestly people. Form them to be prayerful, patient, helpful, and understanding in their service to others. Gift them with a friendly and pleasant spirit to those they greet in the mass and throughout their day. In thanksgiving for their service as hospitality/usher ministers we ask this prayer of blessing through Jesus Christ your Son, who lives and reigns with you in the unity of the Holy Spirit, one God forever and ever. Amen. </a:t>
            </a:r>
          </a:p>
          <a:p>
            <a:r>
              <a:rPr lang="en-US" dirty="0" smtClean="0"/>
              <a:t>-Archdiocese of Cincinnati</a:t>
            </a:r>
          </a:p>
        </p:txBody>
      </p:sp>
      <p:sp>
        <p:nvSpPr>
          <p:cNvPr id="4" name="Slide Number Placeholder 3"/>
          <p:cNvSpPr>
            <a:spLocks noGrp="1"/>
          </p:cNvSpPr>
          <p:nvPr>
            <p:ph type="sldNum" sz="quarter" idx="10"/>
          </p:nvPr>
        </p:nvSpPr>
        <p:spPr/>
        <p:txBody>
          <a:bodyPr/>
          <a:lstStyle/>
          <a:p>
            <a:fld id="{3DFA1281-F353-4936-BEF1-8A31118CC9F4}"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r>
              <a:rPr lang="en-US" u="sng" dirty="0" smtClean="0"/>
              <a:t>Prayer before Ministering #1</a:t>
            </a:r>
            <a:endParaRPr lang="en-US" dirty="0" smtClean="0"/>
          </a:p>
          <a:p>
            <a:r>
              <a:rPr lang="en-US" dirty="0" smtClean="0"/>
              <a:t>Heavenly Father,</a:t>
            </a:r>
          </a:p>
          <a:p>
            <a:r>
              <a:rPr lang="en-US" dirty="0" smtClean="0"/>
              <a:t>You sent your Son as a model for hospitality and ministry.</a:t>
            </a:r>
          </a:p>
          <a:p>
            <a:r>
              <a:rPr lang="en-US" dirty="0" smtClean="0"/>
              <a:t>May I have the courage to walk in his ways and serve your people.</a:t>
            </a:r>
          </a:p>
          <a:p>
            <a:r>
              <a:rPr lang="en-US" dirty="0" smtClean="0"/>
              <a:t>Prepare my heart to love all who come through the door today.</a:t>
            </a:r>
          </a:p>
          <a:p>
            <a:r>
              <a:rPr lang="en-US" dirty="0" smtClean="0"/>
              <a:t>Give me eyes to see their needs and gifts,</a:t>
            </a:r>
          </a:p>
          <a:p>
            <a:r>
              <a:rPr lang="en-US" dirty="0" smtClean="0"/>
              <a:t>and grace to respond wisely to each situation.</a:t>
            </a:r>
          </a:p>
          <a:p>
            <a:r>
              <a:rPr lang="en-US" dirty="0" smtClean="0"/>
              <a:t>I ask this through the same Jesus Christ our Lord.</a:t>
            </a:r>
          </a:p>
          <a:p>
            <a:r>
              <a:rPr lang="en-US" dirty="0" smtClean="0"/>
              <a:t>Amen.</a:t>
            </a:r>
          </a:p>
          <a:p>
            <a:pPr algn="r"/>
            <a:r>
              <a:rPr lang="en-US" dirty="0" smtClean="0"/>
              <a:t>-Ferrell &amp; Turner, </a:t>
            </a:r>
            <a:r>
              <a:rPr lang="en-US" i="1" dirty="0" smtClean="0"/>
              <a:t>Guide for Ushers &amp; Greeters</a:t>
            </a:r>
            <a:endParaRPr lang="en-US" dirty="0" smtClean="0"/>
          </a:p>
          <a:p>
            <a:r>
              <a:rPr lang="en-US" dirty="0" smtClean="0"/>
              <a:t> </a:t>
            </a:r>
          </a:p>
          <a:p>
            <a:pPr lvl="0"/>
            <a:r>
              <a:rPr lang="en-US" u="sng" dirty="0" smtClean="0"/>
              <a:t>Prayer before Ministering #2</a:t>
            </a:r>
            <a:endParaRPr lang="en-US" dirty="0" smtClean="0"/>
          </a:p>
          <a:p>
            <a:r>
              <a:rPr lang="en-US" dirty="0" smtClean="0"/>
              <a:t>Lord, in your love you gather your people this day; help me to serve them in a Christ-like manner, even as your son Jesus served those who gathered about him. Make me prayerful, patient, helpful and understanding, and may I radiate the joy that faith brings as I serve their needs. Give me your strength to support my fellow ministers. May all who assemble to celebrate our common faith in the risen savior be glad of heart for being here and for having encountered your son in one another, in our priest, at the tables of the book and the bread, and through the ministry of ushers like me. I ask this in Jesus’ name. Amen. </a:t>
            </a:r>
          </a:p>
          <a:p>
            <a:pPr algn="r"/>
            <a:r>
              <a:rPr lang="en-US" dirty="0" smtClean="0"/>
              <a:t>-Gregory F. Smith, O. </a:t>
            </a:r>
            <a:r>
              <a:rPr lang="en-US" dirty="0" err="1" smtClean="0"/>
              <a:t>Carm</a:t>
            </a:r>
            <a:r>
              <a:rPr lang="en-US" dirty="0" smtClean="0"/>
              <a:t>, Quoted by St. Joseph, Keyport, NJ </a:t>
            </a:r>
            <a:r>
              <a:rPr lang="en-US" u="sng" dirty="0" smtClean="0">
                <a:hlinkClick r:id="rId3"/>
              </a:rPr>
              <a:t>www.stjosephkeyport.org/History%20Ministry%20Of%20Hospitality.pdf</a:t>
            </a:r>
            <a:r>
              <a:rPr lang="en-US" dirty="0" smtClean="0"/>
              <a:t> retrieved July 17, 2015</a:t>
            </a:r>
          </a:p>
          <a:p>
            <a:endParaRPr lang="en-US" dirty="0"/>
          </a:p>
        </p:txBody>
      </p:sp>
      <p:sp>
        <p:nvSpPr>
          <p:cNvPr id="4" name="Slide Number Placeholder 3"/>
          <p:cNvSpPr>
            <a:spLocks noGrp="1"/>
          </p:cNvSpPr>
          <p:nvPr>
            <p:ph type="sldNum" sz="quarter" idx="10"/>
          </p:nvPr>
        </p:nvSpPr>
        <p:spPr/>
        <p:txBody>
          <a:bodyPr/>
          <a:lstStyle/>
          <a:p>
            <a:fld id="{3DFA1281-F353-4936-BEF1-8A31118CC9F4}"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415790"/>
          </a:xfrm>
        </p:spPr>
        <p:txBody>
          <a:bodyPr>
            <a:normAutofit lnSpcReduction="10000"/>
          </a:bodyPr>
          <a:lstStyle/>
          <a:p>
            <a:r>
              <a:rPr lang="en-US" dirty="0" smtClean="0">
                <a:latin typeface="+mj-lt"/>
              </a:rPr>
              <a:t>Where does this understanding of ministry come from? </a:t>
            </a:r>
            <a:r>
              <a:rPr lang="en-US" dirty="0" smtClean="0">
                <a:solidFill>
                  <a:srgbClr val="FF0000"/>
                </a:solidFill>
                <a:latin typeface="+mj-lt"/>
                <a:sym typeface="Wingdings"/>
              </a:rPr>
              <a:t> </a:t>
            </a:r>
            <a:r>
              <a:rPr lang="en-US" dirty="0" smtClean="0">
                <a:latin typeface="+mj-lt"/>
                <a:sym typeface="Wingdings"/>
              </a:rPr>
              <a:t>It </a:t>
            </a:r>
            <a:r>
              <a:rPr lang="en-US" dirty="0" smtClean="0">
                <a:latin typeface="+mj-lt"/>
                <a:sym typeface="Wingdings"/>
              </a:rPr>
              <a:t>comes, first and foremost, from our Baptism.  Through Baptism, we are first called to serve </a:t>
            </a:r>
            <a:r>
              <a:rPr lang="en-US" dirty="0" smtClean="0">
                <a:latin typeface="+mj-lt"/>
                <a:sym typeface="Wingdings"/>
              </a:rPr>
              <a:t>others, and because of our baptism we also have an obligation </a:t>
            </a:r>
            <a:r>
              <a:rPr lang="en-US" dirty="0" smtClean="0">
                <a:latin typeface="+mj-lt"/>
                <a:sym typeface="Wingdings"/>
              </a:rPr>
              <a:t>to participate in the liturgy of the </a:t>
            </a:r>
            <a:r>
              <a:rPr lang="en-US" dirty="0" smtClean="0">
                <a:latin typeface="+mj-lt"/>
                <a:sym typeface="Wingdings"/>
              </a:rPr>
              <a:t>Church. </a:t>
            </a:r>
          </a:p>
          <a:p>
            <a:r>
              <a:rPr lang="en-US" dirty="0" smtClean="0">
                <a:latin typeface="+mj-lt"/>
                <a:sym typeface="Wingdings"/>
              </a:rPr>
              <a:t>   </a:t>
            </a:r>
            <a:endParaRPr lang="en-US" dirty="0" smtClean="0">
              <a:latin typeface="+mj-lt"/>
            </a:endParaRPr>
          </a:p>
          <a:p>
            <a:r>
              <a:rPr lang="en-US" dirty="0" smtClean="0">
                <a:latin typeface="+mj-lt"/>
              </a:rPr>
              <a:t>St. Paul, </a:t>
            </a:r>
            <a:r>
              <a:rPr lang="en-US" dirty="0" smtClean="0">
                <a:latin typeface="+mj-lt"/>
              </a:rPr>
              <a:t>in </a:t>
            </a:r>
            <a:r>
              <a:rPr lang="en-US" dirty="0" smtClean="0">
                <a:latin typeface="+mj-lt"/>
              </a:rPr>
              <a:t>his first letter to the Corinthians, tells us that “There are different kinds of spiritual gifts, but the same Spirit; there are different forms of service but the same Lord; there are different workings but the same God who produces all of them in everyone.  To each individual the manifestation of the Spirit is given for some benefit” (I Cor. 12;4-7).</a:t>
            </a:r>
            <a:r>
              <a:rPr lang="en-US" dirty="0" smtClean="0">
                <a:solidFill>
                  <a:srgbClr val="FF0000"/>
                </a:solidFill>
                <a:latin typeface="+mj-lt"/>
                <a:sym typeface="Wingdings"/>
              </a:rPr>
              <a:t> </a:t>
            </a:r>
            <a:endParaRPr lang="en-US" dirty="0" smtClean="0">
              <a:latin typeface="+mj-lt"/>
            </a:endParaRPr>
          </a:p>
          <a:p>
            <a:endParaRPr lang="en-US" dirty="0" smtClean="0">
              <a:latin typeface="+mj-lt"/>
            </a:endParaRPr>
          </a:p>
          <a:p>
            <a:r>
              <a:rPr lang="en-US" dirty="0" smtClean="0">
                <a:latin typeface="+mj-lt"/>
              </a:rPr>
              <a:t>Just as there are different gifts among the members of the Body of Christ, so there are various ministries in the </a:t>
            </a:r>
            <a:r>
              <a:rPr lang="en-US" dirty="0" smtClean="0">
                <a:latin typeface="+mj-lt"/>
              </a:rPr>
              <a:t>life of the Church. Through </a:t>
            </a:r>
            <a:r>
              <a:rPr lang="en-US" dirty="0" smtClean="0">
                <a:latin typeface="+mj-lt"/>
              </a:rPr>
              <a:t>prayer and reflection though, we must discern the gifts we have and the call by God to share those gifts with the Church. </a:t>
            </a:r>
          </a:p>
          <a:p>
            <a:endParaRPr lang="en-US" dirty="0" smtClean="0">
              <a:latin typeface="+mj-lt"/>
            </a:endParaRPr>
          </a:p>
          <a:p>
            <a:r>
              <a:rPr lang="en-US" dirty="0" smtClean="0">
                <a:latin typeface="+mj-lt"/>
              </a:rPr>
              <a:t>In </a:t>
            </a:r>
            <a:r>
              <a:rPr lang="en-US" dirty="0" smtClean="0">
                <a:latin typeface="+mj-lt"/>
              </a:rPr>
              <a:t>his Pastoral Vision for the Diocese of Scranton, </a:t>
            </a:r>
            <a:r>
              <a:rPr lang="en-US" i="1" dirty="0" smtClean="0">
                <a:latin typeface="+mj-lt"/>
              </a:rPr>
              <a:t>Wounded and Loved, </a:t>
            </a:r>
            <a:r>
              <a:rPr lang="en-US" i="1" dirty="0" err="1" smtClean="0">
                <a:latin typeface="+mj-lt"/>
              </a:rPr>
              <a:t>Regathering</a:t>
            </a:r>
            <a:r>
              <a:rPr lang="en-US" i="1" dirty="0" smtClean="0">
                <a:latin typeface="+mj-lt"/>
              </a:rPr>
              <a:t> the Scattered</a:t>
            </a:r>
            <a:r>
              <a:rPr lang="en-US" dirty="0" smtClean="0">
                <a:latin typeface="+mj-lt"/>
              </a:rPr>
              <a:t>, </a:t>
            </a:r>
            <a:r>
              <a:rPr lang="en-US" dirty="0" smtClean="0">
                <a:latin typeface="+mj-lt"/>
              </a:rPr>
              <a:t>Bishop </a:t>
            </a:r>
            <a:r>
              <a:rPr lang="en-US" dirty="0" smtClean="0">
                <a:latin typeface="+mj-lt"/>
              </a:rPr>
              <a:t>Bambera uses the passage of the </a:t>
            </a:r>
            <a:r>
              <a:rPr lang="en-US" dirty="0" err="1" smtClean="0">
                <a:latin typeface="+mj-lt"/>
              </a:rPr>
              <a:t>Footwashing</a:t>
            </a:r>
            <a:r>
              <a:rPr lang="en-US" dirty="0" smtClean="0">
                <a:latin typeface="+mj-lt"/>
              </a:rPr>
              <a:t> from John’s gospel as the foundation for his vision of servant </a:t>
            </a:r>
            <a:r>
              <a:rPr lang="en-US" dirty="0" smtClean="0">
                <a:latin typeface="+mj-lt"/>
              </a:rPr>
              <a:t>leadership and tells us, “We </a:t>
            </a:r>
            <a:r>
              <a:rPr lang="en-US" dirty="0" smtClean="0">
                <a:latin typeface="+mj-lt"/>
              </a:rPr>
              <a:t>are called to lead lives deeply rooted in service—service to our God, neighbor, self, and creation” </a:t>
            </a:r>
            <a:r>
              <a:rPr lang="en-US" dirty="0" smtClean="0">
                <a:latin typeface="+mj-lt"/>
              </a:rPr>
              <a:t>and </a:t>
            </a:r>
            <a:r>
              <a:rPr lang="en-US" dirty="0" smtClean="0">
                <a:solidFill>
                  <a:srgbClr val="FF0000"/>
                </a:solidFill>
                <a:latin typeface="+mj-lt"/>
                <a:sym typeface="Wingdings"/>
              </a:rPr>
              <a:t> </a:t>
            </a:r>
            <a:r>
              <a:rPr lang="en-US" dirty="0" smtClean="0">
                <a:latin typeface="+mj-lt"/>
              </a:rPr>
              <a:t>”Serving</a:t>
            </a:r>
            <a:r>
              <a:rPr lang="en-US" dirty="0" smtClean="0">
                <a:latin typeface="+mj-lt"/>
              </a:rPr>
              <a:t>, one comes to realize that service to God and neighbor is also an act of leadership that differs in kind and orientation from what normally counts as leadership.  Christian disciples lead as a result of faith, not because of personal success or institutional commitment</a:t>
            </a:r>
            <a:r>
              <a:rPr lang="en-US" dirty="0" smtClean="0">
                <a:latin typeface="+mj-lt"/>
              </a:rPr>
              <a:t>.”  All of us are called to carry on this servant leadership after the model of Jesus but acknowledging and utilizing the gifts God has given to build the Kingdom.  </a:t>
            </a:r>
            <a:endParaRPr lang="en-US" dirty="0" smtClean="0">
              <a:solidFill>
                <a:srgbClr val="FF0000"/>
              </a:solidFill>
              <a:latin typeface="+mj-lt"/>
            </a:endParaRPr>
          </a:p>
          <a:p>
            <a:endParaRPr lang="en-US" dirty="0" smtClean="0">
              <a:latin typeface="+mj-lt"/>
            </a:endParaRPr>
          </a:p>
          <a:p>
            <a:endParaRPr lang="en-US" dirty="0">
              <a:latin typeface="+mj-lt"/>
            </a:endParaRPr>
          </a:p>
        </p:txBody>
      </p:sp>
      <p:sp>
        <p:nvSpPr>
          <p:cNvPr id="4" name="Slide Number Placeholder 3"/>
          <p:cNvSpPr>
            <a:spLocks noGrp="1"/>
          </p:cNvSpPr>
          <p:nvPr>
            <p:ph type="sldNum" sz="quarter" idx="10"/>
          </p:nvPr>
        </p:nvSpPr>
        <p:spPr/>
        <p:txBody>
          <a:bodyPr/>
          <a:lstStyle/>
          <a:p>
            <a:fld id="{3DFA1281-F353-4936-BEF1-8A31118CC9F4}"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 Role of This Ministry</a:t>
            </a:r>
          </a:p>
          <a:p>
            <a:r>
              <a:rPr lang="en-US" dirty="0" smtClean="0"/>
              <a:t>A. Particular </a:t>
            </a:r>
            <a:r>
              <a:rPr lang="en-US" dirty="0" err="1" smtClean="0"/>
              <a:t>Fuinctions</a:t>
            </a:r>
            <a:endParaRPr lang="en-US" dirty="0" smtClean="0"/>
          </a:p>
          <a:p>
            <a:r>
              <a:rPr lang="en-US" dirty="0" smtClean="0"/>
              <a:t>The </a:t>
            </a:r>
            <a:r>
              <a:rPr lang="en-US" i="1" dirty="0" smtClean="0"/>
              <a:t>General Introduction to the Roman Missal</a:t>
            </a:r>
            <a:r>
              <a:rPr lang="en-US" dirty="0" smtClean="0"/>
              <a:t>, the official Church document which explains how the liturgy of the Church is to be celebrated and why, names ushers and ministers of hospitality among the “other functions” that lay people may serve in the liturgy (besides acolyte and lector).  In chapter 3, “Duties and Ministries in the Mass,” these roles are included:</a:t>
            </a:r>
          </a:p>
          <a:p>
            <a:pPr lvl="1">
              <a:buFont typeface="Arial" pitchFamily="34" charset="0"/>
              <a:buChar char="•"/>
            </a:pPr>
            <a:r>
              <a:rPr lang="en-US" i="1" dirty="0" smtClean="0"/>
              <a:t>Those who take up the collections in the church</a:t>
            </a:r>
            <a:endParaRPr lang="en-US" dirty="0" smtClean="0"/>
          </a:p>
          <a:p>
            <a:pPr lvl="1">
              <a:buFont typeface="Arial" pitchFamily="34" charset="0"/>
              <a:buChar char="•"/>
            </a:pPr>
            <a:r>
              <a:rPr lang="en-US" i="1" dirty="0" smtClean="0"/>
              <a:t>Those who, in some regions, welcome the faithful at the church doors, seat them appropriately, and marshal them in processions. </a:t>
            </a:r>
            <a:r>
              <a:rPr lang="en-US" dirty="0" smtClean="0"/>
              <a:t>(paragraph 105)</a:t>
            </a:r>
          </a:p>
          <a:p>
            <a:r>
              <a:rPr lang="en-US" dirty="0" smtClean="0"/>
              <a:t>Those serving in these roles may even be commissioned to do so: </a:t>
            </a:r>
          </a:p>
          <a:p>
            <a:pPr lvl="1"/>
            <a:r>
              <a:rPr lang="en-US" i="1" dirty="0" smtClean="0"/>
              <a:t>Liturgical functions that are not proper to the Priest or the Deacon and are mentioned above may even be entrusted by means of a liturgical blessing or a temporary deputation to suitable lay persons chosen by the pastor or the rector of the church. </a:t>
            </a:r>
            <a:r>
              <a:rPr lang="en-US" dirty="0" smtClean="0"/>
              <a:t>(paragraph 107)</a:t>
            </a:r>
          </a:p>
          <a:p>
            <a:endParaRPr lang="en-US" dirty="0"/>
          </a:p>
        </p:txBody>
      </p:sp>
      <p:sp>
        <p:nvSpPr>
          <p:cNvPr id="4" name="Slide Number Placeholder 3"/>
          <p:cNvSpPr>
            <a:spLocks noGrp="1"/>
          </p:cNvSpPr>
          <p:nvPr>
            <p:ph type="sldNum" sz="quarter" idx="10"/>
          </p:nvPr>
        </p:nvSpPr>
        <p:spPr/>
        <p:txBody>
          <a:bodyPr/>
          <a:lstStyle/>
          <a:p>
            <a:fld id="{3DFA1281-F353-4936-BEF1-8A31118CC9F4}"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parishes have broadened their vision of the ministry of hospitality.  There are a number of other ministries that a parish might have to welcome newcomers and parishioners:</a:t>
            </a:r>
          </a:p>
          <a:p>
            <a:pPr lvl="1">
              <a:buFont typeface="Arial" pitchFamily="34" charset="0"/>
              <a:buChar char="•"/>
            </a:pPr>
            <a:r>
              <a:rPr lang="en-US" dirty="0" smtClean="0"/>
              <a:t>Parking</a:t>
            </a:r>
          </a:p>
          <a:p>
            <a:pPr lvl="1">
              <a:buFont typeface="Arial" pitchFamily="34" charset="0"/>
              <a:buChar char="•"/>
            </a:pPr>
            <a:r>
              <a:rPr lang="en-US" dirty="0" smtClean="0"/>
              <a:t>Accessibility and Campus’ Ease of Use</a:t>
            </a:r>
          </a:p>
          <a:p>
            <a:pPr lvl="1">
              <a:buFont typeface="Arial" pitchFamily="34" charset="0"/>
              <a:buChar char="•"/>
            </a:pPr>
            <a:r>
              <a:rPr lang="en-US" dirty="0" smtClean="0"/>
              <a:t>Information</a:t>
            </a:r>
          </a:p>
          <a:p>
            <a:pPr lvl="1">
              <a:buFont typeface="Arial" pitchFamily="34" charset="0"/>
              <a:buChar char="•"/>
            </a:pPr>
            <a:r>
              <a:rPr lang="en-US" dirty="0" smtClean="0"/>
              <a:t>Fellowship</a:t>
            </a:r>
          </a:p>
          <a:p>
            <a:pPr lvl="1">
              <a:buFont typeface="Arial" pitchFamily="34" charset="0"/>
              <a:buChar char="•"/>
            </a:pPr>
            <a:r>
              <a:rPr lang="en-US" dirty="0" smtClean="0"/>
              <a:t>Bakers</a:t>
            </a:r>
          </a:p>
          <a:p>
            <a:pPr lvl="1">
              <a:buFont typeface="Arial" pitchFamily="34" charset="0"/>
              <a:buChar char="•"/>
            </a:pPr>
            <a:r>
              <a:rPr lang="en-US" dirty="0" smtClean="0"/>
              <a:t>New parishioners</a:t>
            </a:r>
          </a:p>
          <a:p>
            <a:pPr lvl="1">
              <a:buFont typeface="Arial" pitchFamily="34" charset="0"/>
              <a:buChar char="•"/>
            </a:pPr>
            <a:r>
              <a:rPr lang="en-US" dirty="0" smtClean="0"/>
              <a:t>Sacramental Prep</a:t>
            </a:r>
          </a:p>
          <a:p>
            <a:pPr lvl="1">
              <a:buFont typeface="Arial" pitchFamily="34" charset="0"/>
              <a:buChar char="•"/>
            </a:pPr>
            <a:r>
              <a:rPr lang="en-US" dirty="0" smtClean="0"/>
              <a:t>Ministries Brochure/Fair</a:t>
            </a:r>
          </a:p>
          <a:p>
            <a:pPr lvl="1">
              <a:buFont typeface="Arial" pitchFamily="34" charset="0"/>
              <a:buChar char="•"/>
            </a:pPr>
            <a:r>
              <a:rPr lang="en-US" dirty="0" smtClean="0"/>
              <a:t>Childcare</a:t>
            </a:r>
          </a:p>
          <a:p>
            <a:r>
              <a:rPr lang="en-US" dirty="0" smtClean="0"/>
              <a:t>These are described in more detail below.</a:t>
            </a:r>
            <a:endParaRPr lang="en-US" dirty="0"/>
          </a:p>
        </p:txBody>
      </p:sp>
      <p:sp>
        <p:nvSpPr>
          <p:cNvPr id="4" name="Slide Number Placeholder 3"/>
          <p:cNvSpPr>
            <a:spLocks noGrp="1"/>
          </p:cNvSpPr>
          <p:nvPr>
            <p:ph type="sldNum" sz="quarter" idx="10"/>
          </p:nvPr>
        </p:nvSpPr>
        <p:spPr/>
        <p:txBody>
          <a:bodyPr/>
          <a:lstStyle/>
          <a:p>
            <a:fld id="{3DFA1281-F353-4936-BEF1-8A31118CC9F4}"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63CC027D-3544-4E83-BD94-A84F805F0F1D}" type="datetimeFigureOut">
              <a:rPr lang="en-US" smtClean="0"/>
              <a:pPr/>
              <a:t>8/31/2015</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6B4FE1F3-4A0E-40C5-93B2-3B841F78C06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3CC027D-3544-4E83-BD94-A84F805F0F1D}" type="datetimeFigureOut">
              <a:rPr lang="en-US" smtClean="0"/>
              <a:pPr/>
              <a:t>8/31/2015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B4FE1F3-4A0E-40C5-93B2-3B841F78C06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63CC027D-3544-4E83-BD94-A84F805F0F1D}" type="datetimeFigureOut">
              <a:rPr lang="en-US" smtClean="0"/>
              <a:pPr/>
              <a:t>8/31/2015</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6B4FE1F3-4A0E-40C5-93B2-3B841F78C06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3CC027D-3544-4E83-BD94-A84F805F0F1D}" type="datetimeFigureOut">
              <a:rPr lang="en-US" smtClean="0"/>
              <a:pPr/>
              <a:t>8/31/2015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B4FE1F3-4A0E-40C5-93B2-3B841F78C06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63CC027D-3544-4E83-BD94-A84F805F0F1D}" type="datetimeFigureOut">
              <a:rPr lang="en-US" smtClean="0"/>
              <a:pPr/>
              <a:t>8/31/2015</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6B4FE1F3-4A0E-40C5-93B2-3B841F78C06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3CC027D-3544-4E83-BD94-A84F805F0F1D}" type="datetimeFigureOut">
              <a:rPr lang="en-US" smtClean="0"/>
              <a:pPr/>
              <a:t>8/31/2015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B4FE1F3-4A0E-40C5-93B2-3B841F78C06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3CC027D-3544-4E83-BD94-A84F805F0F1D}" type="datetimeFigureOut">
              <a:rPr lang="en-US" smtClean="0"/>
              <a:pPr/>
              <a:t>8/31/2015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6B4FE1F3-4A0E-40C5-93B2-3B841F78C06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3CC027D-3544-4E83-BD94-A84F805F0F1D}" type="datetimeFigureOut">
              <a:rPr lang="en-US" smtClean="0"/>
              <a:pPr/>
              <a:t>8/31/2015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6B4FE1F3-4A0E-40C5-93B2-3B841F78C06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63CC027D-3544-4E83-BD94-A84F805F0F1D}" type="datetimeFigureOut">
              <a:rPr lang="en-US" smtClean="0"/>
              <a:pPr/>
              <a:t>8/31/2015</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6B4FE1F3-4A0E-40C5-93B2-3B841F78C06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3CC027D-3544-4E83-BD94-A84F805F0F1D}" type="datetimeFigureOut">
              <a:rPr lang="en-US" smtClean="0"/>
              <a:pPr/>
              <a:t>8/31/2015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B4FE1F3-4A0E-40C5-93B2-3B841F78C06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63CC027D-3544-4E83-BD94-A84F805F0F1D}" type="datetimeFigureOut">
              <a:rPr lang="en-US" smtClean="0"/>
              <a:pPr/>
              <a:t>8/31/2015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B4FE1F3-4A0E-40C5-93B2-3B841F78C06C}"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63CC027D-3544-4E83-BD94-A84F805F0F1D}" type="datetimeFigureOut">
              <a:rPr lang="en-US" smtClean="0"/>
              <a:pPr/>
              <a:t>8/31/2015</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6B4FE1F3-4A0E-40C5-93B2-3B841F78C06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1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1.w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4.wmf"/></Relationships>
</file>

<file path=ppt/slides/_rels/slide25.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29.wm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2.gif"/><Relationship Id="rId4" Type="http://schemas.openxmlformats.org/officeDocument/2006/relationships/image" Target="../media/image31.wmf"/></Relationships>
</file>

<file path=ppt/slides/_rels/slide31.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5.wmf"/><Relationship Id="rId4" Type="http://schemas.openxmlformats.org/officeDocument/2006/relationships/image" Target="../media/image34.w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7.wmf"/></Relationships>
</file>

<file path=ppt/slides/_rels/slide34.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39.gif"/></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gi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36.xml"/><Relationship Id="rId1" Type="http://schemas.openxmlformats.org/officeDocument/2006/relationships/slideLayout" Target="../slideLayouts/slideLayout8.xml"/><Relationship Id="rId6" Type="http://schemas.openxmlformats.org/officeDocument/2006/relationships/image" Target="../media/image46.jpeg"/><Relationship Id="rId5" Type="http://schemas.openxmlformats.org/officeDocument/2006/relationships/hyperlink" Target="https://www.catholicculture.org/culture/library/view.cfm?recnum=6981" TargetMode="External"/><Relationship Id="rId4" Type="http://schemas.openxmlformats.org/officeDocument/2006/relationships/image" Target="../media/image4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50.w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41.xml"/><Relationship Id="rId1" Type="http://schemas.openxmlformats.org/officeDocument/2006/relationships/slideLayout" Target="../slideLayouts/slideLayout4.xml"/><Relationship Id="rId5" Type="http://schemas.openxmlformats.org/officeDocument/2006/relationships/image" Target="../media/image53.wmf"/><Relationship Id="rId4" Type="http://schemas.openxmlformats.org/officeDocument/2006/relationships/image" Target="../media/image52.wmf"/></Relationships>
</file>

<file path=ppt/slides/_rels/slide45.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jpeg"/></Relationships>
</file>

<file path=ppt/slides/_rels/slide4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3.xml"/><Relationship Id="rId1" Type="http://schemas.openxmlformats.org/officeDocument/2006/relationships/slideLayout" Target="../slideLayouts/slideLayout5.xml"/><Relationship Id="rId5" Type="http://schemas.openxmlformats.org/officeDocument/2006/relationships/image" Target="../media/image59.jpeg"/><Relationship Id="rId4" Type="http://schemas.openxmlformats.org/officeDocument/2006/relationships/image" Target="../media/image58.wmf"/></Relationships>
</file>

<file path=ppt/slides/_rels/slide47.xml.rels><?xml version="1.0" encoding="UTF-8" standalone="yes"?>
<Relationships xmlns="http://schemas.openxmlformats.org/package/2006/relationships"><Relationship Id="rId3" Type="http://schemas.openxmlformats.org/officeDocument/2006/relationships/hyperlink" Target="http://www.dioceseofscranton.org/parish-life-and-evangelization/holinessandmission/resources-for-parish-pastoral-councils/" TargetMode="Externa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image" Target="../media/image60.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tint val="78000"/>
                <a:satMod val="220000"/>
                <a:alpha val="44000"/>
              </a:schemeClr>
            </a:gs>
            <a:gs pos="100000">
              <a:schemeClr val="bg1">
                <a:shade val="35000"/>
                <a:satMod val="15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Training for the</a:t>
            </a:r>
            <a:br>
              <a:rPr lang="en-US" dirty="0" smtClean="0"/>
            </a:br>
            <a:r>
              <a:rPr lang="en-US" dirty="0" smtClean="0"/>
              <a:t>Ministry of Hospitality</a:t>
            </a:r>
            <a:endParaRPr lang="en-US" dirty="0"/>
          </a:p>
        </p:txBody>
      </p:sp>
      <p:sp>
        <p:nvSpPr>
          <p:cNvPr id="3" name="Subtitle 2"/>
          <p:cNvSpPr>
            <a:spLocks noGrp="1"/>
          </p:cNvSpPr>
          <p:nvPr>
            <p:ph type="subTitle" idx="1"/>
          </p:nvPr>
        </p:nvSpPr>
        <p:spPr/>
        <p:txBody>
          <a:bodyPr>
            <a:normAutofit/>
          </a:bodyPr>
          <a:lstStyle/>
          <a:p>
            <a:r>
              <a:rPr lang="en-US" dirty="0" smtClean="0"/>
              <a:t>Office for Parish Life</a:t>
            </a:r>
          </a:p>
          <a:p>
            <a:r>
              <a:rPr lang="en-US" dirty="0" smtClean="0"/>
              <a:t>Diocese of Scranton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8600"/>
            <a:ext cx="7239000" cy="533400"/>
          </a:xfrm>
        </p:spPr>
        <p:txBody>
          <a:bodyPr>
            <a:normAutofit fontScale="90000"/>
          </a:bodyPr>
          <a:lstStyle/>
          <a:p>
            <a:r>
              <a:rPr lang="en-US" dirty="0" smtClean="0"/>
              <a:t>V. Understanding of </a:t>
            </a:r>
            <a:r>
              <a:rPr lang="en-US" dirty="0" smtClean="0"/>
              <a:t>Ministry</a:t>
            </a:r>
            <a:endParaRPr lang="en-US" dirty="0"/>
          </a:p>
        </p:txBody>
      </p:sp>
      <p:sp>
        <p:nvSpPr>
          <p:cNvPr id="6" name="Content Placeholder 5"/>
          <p:cNvSpPr>
            <a:spLocks noGrp="1"/>
          </p:cNvSpPr>
          <p:nvPr>
            <p:ph idx="1"/>
          </p:nvPr>
        </p:nvSpPr>
        <p:spPr>
          <a:xfrm>
            <a:off x="457200" y="914400"/>
            <a:ext cx="7239000" cy="5541336"/>
          </a:xfrm>
        </p:spPr>
        <p:txBody>
          <a:bodyPr>
            <a:normAutofit/>
          </a:bodyPr>
          <a:lstStyle/>
          <a:p>
            <a:pPr marL="0" lvl="1">
              <a:buFont typeface="Wingdings" pitchFamily="2" charset="2"/>
              <a:buChar char="§"/>
            </a:pPr>
            <a:r>
              <a:rPr lang="en-US" dirty="0" smtClean="0">
                <a:solidFill>
                  <a:schemeClr val="tx1"/>
                </a:solidFill>
                <a:latin typeface="Trebuchet MS" pitchFamily="34" charset="0"/>
              </a:rPr>
              <a:t>Baptismal Call</a:t>
            </a:r>
          </a:p>
          <a:p>
            <a:pPr marL="400050" lvl="2">
              <a:buFont typeface="Wingdings" pitchFamily="2" charset="2"/>
              <a:buChar char="§"/>
            </a:pPr>
            <a:r>
              <a:rPr lang="en-US" dirty="0" smtClean="0">
                <a:latin typeface="Trebuchet MS" pitchFamily="34" charset="0"/>
              </a:rPr>
              <a:t>To serve </a:t>
            </a:r>
            <a:r>
              <a:rPr lang="en-US" dirty="0" smtClean="0">
                <a:latin typeface="Trebuchet MS" pitchFamily="34" charset="0"/>
              </a:rPr>
              <a:t>others and to </a:t>
            </a:r>
            <a:r>
              <a:rPr lang="en-US" dirty="0" smtClean="0">
                <a:latin typeface="Trebuchet MS" pitchFamily="34" charset="0"/>
              </a:rPr>
              <a:t>participate in the </a:t>
            </a:r>
            <a:r>
              <a:rPr lang="en-US" dirty="0" smtClean="0">
                <a:latin typeface="Trebuchet MS" pitchFamily="34" charset="0"/>
              </a:rPr>
              <a:t>liturgy</a:t>
            </a:r>
          </a:p>
          <a:p>
            <a:pPr marL="162306" lvl="1">
              <a:buFont typeface="Wingdings" pitchFamily="2" charset="2"/>
              <a:buChar char="§"/>
            </a:pPr>
            <a:r>
              <a:rPr lang="en-US" dirty="0" smtClean="0">
                <a:solidFill>
                  <a:schemeClr val="tx1"/>
                </a:solidFill>
              </a:rPr>
              <a:t>I Corinthians </a:t>
            </a:r>
            <a:r>
              <a:rPr lang="en-US" dirty="0" smtClean="0">
                <a:solidFill>
                  <a:schemeClr val="tx1"/>
                </a:solidFill>
              </a:rPr>
              <a:t>12:4-7—different gifts, same Spirit</a:t>
            </a:r>
          </a:p>
          <a:p>
            <a:pPr marL="457200" indent="-457200">
              <a:buFont typeface="Arial" pitchFamily="34" charset="0"/>
              <a:buChar char="•"/>
            </a:pPr>
            <a:r>
              <a:rPr lang="en-US" sz="2000" dirty="0" smtClean="0"/>
              <a:t> </a:t>
            </a:r>
            <a:r>
              <a:rPr lang="en-US" sz="2000" dirty="0" smtClean="0"/>
              <a:t>Each member is called to play a different role</a:t>
            </a:r>
          </a:p>
          <a:p>
            <a:pPr marL="457200" indent="-457200">
              <a:buFont typeface="Arial" pitchFamily="34" charset="0"/>
              <a:buChar char="•"/>
            </a:pPr>
            <a:r>
              <a:rPr lang="en-US" sz="2000" dirty="0" smtClean="0"/>
              <a:t>Must discern our gifts and call by God to share those </a:t>
            </a:r>
            <a:r>
              <a:rPr lang="en-US" sz="2000" dirty="0" smtClean="0"/>
              <a:t>gifts</a:t>
            </a:r>
          </a:p>
          <a:p>
            <a:pPr marL="288925" lvl="2" indent="-288925">
              <a:spcBef>
                <a:spcPts val="600"/>
              </a:spcBef>
              <a:buClr>
                <a:schemeClr val="tx2"/>
              </a:buClr>
              <a:buSzPct val="73000"/>
            </a:pPr>
            <a:r>
              <a:rPr lang="en-US" i="1" dirty="0" smtClean="0"/>
              <a:t>Wounded </a:t>
            </a:r>
            <a:r>
              <a:rPr lang="en-US" i="1" dirty="0" smtClean="0"/>
              <a:t>and Loved, </a:t>
            </a:r>
            <a:r>
              <a:rPr lang="en-US" i="1" dirty="0" err="1" smtClean="0"/>
              <a:t>Regathering</a:t>
            </a:r>
            <a:r>
              <a:rPr lang="en-US" i="1" dirty="0" smtClean="0"/>
              <a:t> the </a:t>
            </a:r>
            <a:r>
              <a:rPr lang="en-US" i="1" dirty="0" smtClean="0"/>
              <a:t>Scattered</a:t>
            </a:r>
          </a:p>
          <a:p>
            <a:pPr marL="517525" lvl="3" indent="-271463">
              <a:spcBef>
                <a:spcPts val="600"/>
              </a:spcBef>
              <a:buClr>
                <a:schemeClr val="tx2"/>
              </a:buClr>
              <a:buSzPct val="73000"/>
              <a:buFont typeface="Arial" pitchFamily="34" charset="0"/>
              <a:buChar char="•"/>
            </a:pPr>
            <a:r>
              <a:rPr lang="en-US" i="1" dirty="0" smtClean="0">
                <a:solidFill>
                  <a:schemeClr val="tx1"/>
                </a:solidFill>
              </a:rPr>
              <a:t>We </a:t>
            </a:r>
            <a:r>
              <a:rPr lang="en-US" i="1" dirty="0" smtClean="0">
                <a:solidFill>
                  <a:schemeClr val="tx1"/>
                </a:solidFill>
              </a:rPr>
              <a:t>are called to lead lives deeply rooted in service—service to our God, neighbor, self, and </a:t>
            </a:r>
            <a:r>
              <a:rPr lang="en-US" i="1" dirty="0" smtClean="0">
                <a:solidFill>
                  <a:schemeClr val="tx1"/>
                </a:solidFill>
              </a:rPr>
              <a:t>creation (p. 6).</a:t>
            </a:r>
          </a:p>
          <a:p>
            <a:pPr marL="517525" lvl="3" indent="-271463">
              <a:spcBef>
                <a:spcPts val="600"/>
              </a:spcBef>
              <a:buClr>
                <a:schemeClr val="tx2"/>
              </a:buClr>
              <a:buSzPct val="73000"/>
              <a:buFont typeface="Arial" pitchFamily="34" charset="0"/>
              <a:buChar char="•"/>
            </a:pPr>
            <a:r>
              <a:rPr lang="en-US" i="1" dirty="0" smtClean="0">
                <a:solidFill>
                  <a:schemeClr val="tx1"/>
                </a:solidFill>
              </a:rPr>
              <a:t>Serving</a:t>
            </a:r>
            <a:r>
              <a:rPr lang="en-US" i="1" dirty="0" smtClean="0">
                <a:solidFill>
                  <a:schemeClr val="tx1"/>
                </a:solidFill>
              </a:rPr>
              <a:t>, one comes to realize that service to God and neighbor is also an act of leadership that differs in kind and orientation from what normally counts as leadership.  Christian disciples lead as a result of faith, not because of personal success or institutional commitment” </a:t>
            </a:r>
            <a:r>
              <a:rPr lang="en-US" i="1" dirty="0" smtClean="0">
                <a:solidFill>
                  <a:schemeClr val="tx1"/>
                </a:solidFill>
              </a:rPr>
              <a:t>(p. 6</a:t>
            </a:r>
            <a:r>
              <a:rPr lang="en-US" i="1" dirty="0" smtClean="0">
                <a:solidFill>
                  <a:schemeClr val="tx1"/>
                </a:solidFill>
              </a:rPr>
              <a:t>).</a:t>
            </a:r>
          </a:p>
          <a:p>
            <a:pPr marL="517525" lvl="3" indent="-271463">
              <a:spcBef>
                <a:spcPts val="600"/>
              </a:spcBef>
              <a:buClr>
                <a:schemeClr val="tx2"/>
              </a:buClr>
              <a:buSzPct val="73000"/>
              <a:buFont typeface="Arial" pitchFamily="34" charset="0"/>
              <a:buChar char="•"/>
            </a:pPr>
            <a:endParaRPr lang="en-US" i="1" dirty="0" smtClean="0"/>
          </a:p>
          <a:p>
            <a:pPr marL="457200" lvl="2" indent="-457200">
              <a:spcBef>
                <a:spcPts val="600"/>
              </a:spcBef>
              <a:buClr>
                <a:schemeClr val="tx2"/>
              </a:buClr>
              <a:buSzPct val="73000"/>
              <a:buFont typeface="Arial" pitchFamily="34" charset="0"/>
              <a:buChar char="•"/>
            </a:pPr>
            <a:endParaRPr lang="en-US" i="1" dirty="0" smtClean="0"/>
          </a:p>
          <a:p>
            <a:pPr marL="457200" indent="-457200">
              <a:buFont typeface="Arial" pitchFamily="34" charset="0"/>
              <a:buChar char="•"/>
            </a:pPr>
            <a:endParaRPr lang="en-US" sz="2000" dirty="0" smtClean="0">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chemeClr val="tx1"/>
              </a:solidFill>
              <a:effectLst>
                <a:outerShdw blurRad="38100" dist="38100" dir="2700000" algn="tl">
                  <a:srgbClr val="000000">
                    <a:alpha val="43137"/>
                  </a:srgbClr>
                </a:outerShdw>
              </a:effectLst>
              <a:latin typeface="Trebuchet MS" pitchFamily="34" charset="0"/>
            </a:endParaRP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910"/>
            <a:ext cx="5897880" cy="613090"/>
          </a:xfrm>
        </p:spPr>
        <p:txBody>
          <a:bodyPr>
            <a:normAutofit/>
          </a:bodyPr>
          <a:lstStyle/>
          <a:p>
            <a:r>
              <a:rPr lang="en-US" sz="3600" dirty="0" smtClean="0"/>
              <a:t>VI. Role of This Ministry</a:t>
            </a:r>
            <a:endParaRPr lang="en-US" sz="3600" dirty="0"/>
          </a:p>
        </p:txBody>
      </p:sp>
      <p:sp>
        <p:nvSpPr>
          <p:cNvPr id="5" name="Text Placeholder 4"/>
          <p:cNvSpPr>
            <a:spLocks noGrp="1"/>
          </p:cNvSpPr>
          <p:nvPr>
            <p:ph type="body" idx="2"/>
          </p:nvPr>
        </p:nvSpPr>
        <p:spPr>
          <a:xfrm>
            <a:off x="381000" y="762001"/>
            <a:ext cx="5897880" cy="533400"/>
          </a:xfrm>
        </p:spPr>
        <p:txBody>
          <a:bodyPr/>
          <a:lstStyle/>
          <a:p>
            <a:pPr lvl="0"/>
            <a:r>
              <a:rPr lang="en-US" sz="2800" dirty="0" smtClean="0"/>
              <a:t>A. Particular functions</a:t>
            </a:r>
          </a:p>
        </p:txBody>
      </p:sp>
      <p:sp>
        <p:nvSpPr>
          <p:cNvPr id="4" name="Content Placeholder 3"/>
          <p:cNvSpPr>
            <a:spLocks noGrp="1"/>
          </p:cNvSpPr>
          <p:nvPr>
            <p:ph sz="half" idx="1"/>
          </p:nvPr>
        </p:nvSpPr>
        <p:spPr>
          <a:xfrm>
            <a:off x="457200" y="1371600"/>
            <a:ext cx="7239000" cy="5133752"/>
          </a:xfrm>
        </p:spPr>
        <p:txBody>
          <a:bodyPr>
            <a:noAutofit/>
          </a:bodyPr>
          <a:lstStyle/>
          <a:p>
            <a:r>
              <a:rPr lang="en-US" sz="2200" dirty="0" smtClean="0"/>
              <a:t>GIRM: ushers &amp; ministers of hospitality among “other functions” lay people may serve </a:t>
            </a:r>
          </a:p>
          <a:p>
            <a:pPr lvl="1"/>
            <a:r>
              <a:rPr lang="en-US" sz="2200" i="1" dirty="0" smtClean="0"/>
              <a:t>Those who take up the collections in the church</a:t>
            </a:r>
            <a:endParaRPr lang="en-US" sz="2200" dirty="0" smtClean="0"/>
          </a:p>
          <a:p>
            <a:pPr lvl="1"/>
            <a:r>
              <a:rPr lang="en-US" sz="2200" i="1" dirty="0" smtClean="0"/>
              <a:t>Those </a:t>
            </a:r>
            <a:r>
              <a:rPr lang="en-US" sz="2200" i="1" dirty="0" smtClean="0">
                <a:solidFill>
                  <a:srgbClr val="6C6C6C"/>
                </a:solidFill>
              </a:rPr>
              <a:t>who</a:t>
            </a:r>
            <a:r>
              <a:rPr lang="en-US" sz="2200" i="1" dirty="0" smtClean="0"/>
              <a:t>, in some regions, welcome the faithful at the church doors, seat them appropriately, and marshal them in processions. </a:t>
            </a:r>
            <a:r>
              <a:rPr lang="en-US" sz="2200" dirty="0" smtClean="0"/>
              <a:t>(</a:t>
            </a:r>
            <a:r>
              <a:rPr lang="en-US" sz="2200" dirty="0" err="1" smtClean="0"/>
              <a:t>para</a:t>
            </a:r>
            <a:r>
              <a:rPr lang="en-US" sz="2200" dirty="0" smtClean="0"/>
              <a:t>. 105)</a:t>
            </a:r>
          </a:p>
          <a:p>
            <a:r>
              <a:rPr lang="en-US" sz="2200" dirty="0" smtClean="0"/>
              <a:t>May be commissioned to do so: </a:t>
            </a:r>
          </a:p>
          <a:p>
            <a:pPr indent="0">
              <a:buNone/>
            </a:pPr>
            <a:r>
              <a:rPr lang="en-US" sz="2200" i="1" dirty="0" smtClean="0">
                <a:solidFill>
                  <a:srgbClr val="6C6C6C"/>
                </a:solidFill>
              </a:rPr>
              <a:t>Liturgical functions that are not proper to the Priest or the Deacon and are mentioned above may even be entrusted by means of a liturgical blessing or a temporary deputation to suitable lay persons chosen by the pastor or the rector of the church. </a:t>
            </a:r>
            <a:r>
              <a:rPr lang="en-US" sz="2200" dirty="0" smtClean="0">
                <a:solidFill>
                  <a:srgbClr val="6C6C6C"/>
                </a:solidFill>
              </a:rPr>
              <a:t>(</a:t>
            </a:r>
            <a:r>
              <a:rPr lang="en-US" sz="2200" dirty="0" err="1" smtClean="0">
                <a:solidFill>
                  <a:srgbClr val="6C6C6C"/>
                </a:solidFill>
              </a:rPr>
              <a:t>para</a:t>
            </a:r>
            <a:r>
              <a:rPr lang="en-US" sz="2200" dirty="0" smtClean="0">
                <a:solidFill>
                  <a:srgbClr val="6C6C6C"/>
                </a:solidFill>
              </a:rPr>
              <a:t>. 107)</a:t>
            </a:r>
          </a:p>
          <a:p>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down)">
                                      <p:cBhvr>
                                        <p:cTn id="11" dur="500"/>
                                        <p:tgtEl>
                                          <p:spTgt spid="4">
                                            <p:txEl>
                                              <p:pRg st="1" end="1"/>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down)">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wipe(down)">
                                      <p:cBhvr>
                                        <p:cTn id="20" dur="500"/>
                                        <p:tgtEl>
                                          <p:spTgt spid="4">
                                            <p:txEl>
                                              <p:pRg st="3" end="3"/>
                                            </p:txEl>
                                          </p:spTgt>
                                        </p:tgtEl>
                                      </p:cBhvr>
                                    </p:animEffect>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wipe(down)">
                                      <p:cBhvr>
                                        <p:cTn id="24"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r"/>
            <a:r>
              <a:rPr lang="en-US" dirty="0" smtClean="0"/>
              <a:t>Other Ministries of Hospitality</a:t>
            </a:r>
            <a:endParaRPr lang="en-US" dirty="0"/>
          </a:p>
        </p:txBody>
      </p:sp>
      <p:sp>
        <p:nvSpPr>
          <p:cNvPr id="6" name="Content Placeholder 5"/>
          <p:cNvSpPr>
            <a:spLocks noGrp="1"/>
          </p:cNvSpPr>
          <p:nvPr>
            <p:ph idx="1"/>
          </p:nvPr>
        </p:nvSpPr>
        <p:spPr/>
        <p:txBody>
          <a:bodyPr>
            <a:normAutofit/>
          </a:bodyPr>
          <a:lstStyle/>
          <a:p>
            <a:pPr lvl="0"/>
            <a:r>
              <a:rPr lang="en-US" dirty="0" smtClean="0">
                <a:solidFill>
                  <a:schemeClr val="tx2">
                    <a:lumMod val="75000"/>
                  </a:schemeClr>
                </a:solidFill>
              </a:rPr>
              <a:t>Parking</a:t>
            </a:r>
          </a:p>
          <a:p>
            <a:pPr lvl="0"/>
            <a:r>
              <a:rPr lang="en-US" dirty="0" smtClean="0">
                <a:solidFill>
                  <a:schemeClr val="accent6">
                    <a:lumMod val="75000"/>
                  </a:schemeClr>
                </a:solidFill>
              </a:rPr>
              <a:t>Accessibility and Campus’ Ease of Use</a:t>
            </a:r>
          </a:p>
          <a:p>
            <a:pPr lvl="0"/>
            <a:r>
              <a:rPr lang="en-US" dirty="0" smtClean="0"/>
              <a:t>Information</a:t>
            </a:r>
          </a:p>
          <a:p>
            <a:pPr lvl="0"/>
            <a:r>
              <a:rPr lang="en-US" dirty="0" smtClean="0">
                <a:solidFill>
                  <a:schemeClr val="tx2">
                    <a:lumMod val="75000"/>
                  </a:schemeClr>
                </a:solidFill>
              </a:rPr>
              <a:t>Fellowship</a:t>
            </a:r>
          </a:p>
          <a:p>
            <a:pPr lvl="0"/>
            <a:r>
              <a:rPr lang="en-US" dirty="0" smtClean="0">
                <a:solidFill>
                  <a:schemeClr val="tx2">
                    <a:lumMod val="75000"/>
                  </a:schemeClr>
                </a:solidFill>
              </a:rPr>
              <a:t>Bakers</a:t>
            </a:r>
          </a:p>
          <a:p>
            <a:pPr lvl="0"/>
            <a:r>
              <a:rPr lang="en-US" dirty="0" smtClean="0">
                <a:solidFill>
                  <a:schemeClr val="accent6">
                    <a:lumMod val="75000"/>
                  </a:schemeClr>
                </a:solidFill>
              </a:rPr>
              <a:t>New parishioners</a:t>
            </a:r>
          </a:p>
          <a:p>
            <a:pPr lvl="0"/>
            <a:r>
              <a:rPr lang="en-US" dirty="0" smtClean="0"/>
              <a:t>Sacramental Prep</a:t>
            </a:r>
          </a:p>
          <a:p>
            <a:pPr lvl="0"/>
            <a:r>
              <a:rPr lang="en-US" dirty="0" smtClean="0">
                <a:solidFill>
                  <a:schemeClr val="tx2">
                    <a:lumMod val="75000"/>
                  </a:schemeClr>
                </a:solidFill>
              </a:rPr>
              <a:t>Ministries Brochure/Fair</a:t>
            </a:r>
          </a:p>
          <a:p>
            <a:pPr lvl="0"/>
            <a:r>
              <a:rPr lang="en-US" dirty="0" smtClean="0">
                <a:solidFill>
                  <a:schemeClr val="accent6">
                    <a:lumMod val="75000"/>
                  </a:schemeClr>
                </a:solidFill>
              </a:rPr>
              <a:t>Childcare</a:t>
            </a:r>
          </a:p>
        </p:txBody>
      </p:sp>
      <p:pic>
        <p:nvPicPr>
          <p:cNvPr id="4" name="Picture 4" descr="C:\Users\brudolph\AppData\Local\Microsoft\Windows\Temporary Internet Files\Content.IE5\Y536Z0WQ\MC900104734[1].wmf"/>
          <p:cNvPicPr>
            <a:picLocks noChangeAspect="1" noChangeArrowheads="1"/>
          </p:cNvPicPr>
          <p:nvPr/>
        </p:nvPicPr>
        <p:blipFill>
          <a:blip r:embed="rId3" cstate="print"/>
          <a:srcRect/>
          <a:stretch>
            <a:fillRect/>
          </a:stretch>
        </p:blipFill>
        <p:spPr bwMode="auto">
          <a:xfrm>
            <a:off x="4724400" y="2895600"/>
            <a:ext cx="3235268" cy="15087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par>
                          <p:cTn id="10" fill="hold">
                            <p:stCondLst>
                              <p:cond delay="1000"/>
                            </p:stCondLst>
                            <p:childTnLst>
                              <p:par>
                                <p:cTn id="11" presetID="31" presetClass="entr" presetSubtype="0" fill="hold" grpId="0" nodeType="afterEffect">
                                  <p:stCondLst>
                                    <p:cond delay="0"/>
                                  </p:stCondLst>
                                  <p:iterate type="lt">
                                    <p:tmPct val="5000"/>
                                  </p:iterate>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p:cTn id="13"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5" dur="5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6" dur="500"/>
                                        <p:tgtEl>
                                          <p:spTgt spid="6">
                                            <p:txEl>
                                              <p:pRg st="0" end="0"/>
                                            </p:txEl>
                                          </p:spTgt>
                                        </p:tgtEl>
                                      </p:cBhvr>
                                    </p:animEffect>
                                  </p:childTnLst>
                                </p:cTn>
                              </p:par>
                            </p:childTnLst>
                          </p:cTn>
                        </p:par>
                        <p:par>
                          <p:cTn id="17" fill="hold">
                            <p:stCondLst>
                              <p:cond delay="1650"/>
                            </p:stCondLst>
                            <p:childTnLst>
                              <p:par>
                                <p:cTn id="18" presetID="31" presetClass="entr" presetSubtype="0" fill="hold" grpId="0" nodeType="afterEffect">
                                  <p:stCondLst>
                                    <p:cond delay="0"/>
                                  </p:stCondLst>
                                  <p:iterate type="lt">
                                    <p:tmPct val="5000"/>
                                  </p:iterate>
                                  <p:childTnLst>
                                    <p:set>
                                      <p:cBhvr>
                                        <p:cTn id="19" dur="1" fill="hold">
                                          <p:stCondLst>
                                            <p:cond delay="0"/>
                                          </p:stCondLst>
                                        </p:cTn>
                                        <p:tgtEl>
                                          <p:spTgt spid="6">
                                            <p:txEl>
                                              <p:pRg st="1" end="1"/>
                                            </p:txEl>
                                          </p:spTgt>
                                        </p:tgtEl>
                                        <p:attrNameLst>
                                          <p:attrName>style.visibility</p:attrName>
                                        </p:attrNameLst>
                                      </p:cBhvr>
                                      <p:to>
                                        <p:strVal val="visible"/>
                                      </p:to>
                                    </p:set>
                                    <p:anim calcmode="lin" valueType="num">
                                      <p:cBhvr>
                                        <p:cTn id="20"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6">
                                            <p:txEl>
                                              <p:pRg st="1" end="1"/>
                                            </p:txEl>
                                          </p:spTgt>
                                        </p:tgtEl>
                                        <p:attrNameLst>
                                          <p:attrName>ppt_h</p:attrName>
                                        </p:attrNameLst>
                                      </p:cBhvr>
                                      <p:tavLst>
                                        <p:tav tm="0">
                                          <p:val>
                                            <p:fltVal val="0"/>
                                          </p:val>
                                        </p:tav>
                                        <p:tav tm="100000">
                                          <p:val>
                                            <p:strVal val="#ppt_h"/>
                                          </p:val>
                                        </p:tav>
                                      </p:tavLst>
                                    </p:anim>
                                    <p:anim calcmode="lin" valueType="num">
                                      <p:cBhvr>
                                        <p:cTn id="22" dur="5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23" dur="500"/>
                                        <p:tgtEl>
                                          <p:spTgt spid="6">
                                            <p:txEl>
                                              <p:pRg st="1" end="1"/>
                                            </p:txEl>
                                          </p:spTgt>
                                        </p:tgtEl>
                                      </p:cBhvr>
                                    </p:animEffect>
                                  </p:childTnLst>
                                </p:cTn>
                              </p:par>
                            </p:childTnLst>
                          </p:cTn>
                        </p:par>
                        <p:par>
                          <p:cTn id="24" fill="hold">
                            <p:stCondLst>
                              <p:cond delay="2925"/>
                            </p:stCondLst>
                            <p:childTnLst>
                              <p:par>
                                <p:cTn id="25" presetID="31" presetClass="entr" presetSubtype="0" fill="hold" grpId="0" nodeType="afterEffect">
                                  <p:stCondLst>
                                    <p:cond delay="0"/>
                                  </p:stCondLst>
                                  <p:iterate type="lt">
                                    <p:tmPct val="5000"/>
                                  </p:iterate>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p:cTn id="27"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6">
                                            <p:txEl>
                                              <p:pRg st="2" end="2"/>
                                            </p:txEl>
                                          </p:spTgt>
                                        </p:tgtEl>
                                        <p:attrNameLst>
                                          <p:attrName>ppt_h</p:attrName>
                                        </p:attrNameLst>
                                      </p:cBhvr>
                                      <p:tavLst>
                                        <p:tav tm="0">
                                          <p:val>
                                            <p:fltVal val="0"/>
                                          </p:val>
                                        </p:tav>
                                        <p:tav tm="100000">
                                          <p:val>
                                            <p:strVal val="#ppt_h"/>
                                          </p:val>
                                        </p:tav>
                                      </p:tavLst>
                                    </p:anim>
                                    <p:anim calcmode="lin" valueType="num">
                                      <p:cBhvr>
                                        <p:cTn id="29" dur="5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30" dur="500"/>
                                        <p:tgtEl>
                                          <p:spTgt spid="6">
                                            <p:txEl>
                                              <p:pRg st="2" end="2"/>
                                            </p:txEl>
                                          </p:spTgt>
                                        </p:tgtEl>
                                      </p:cBhvr>
                                    </p:animEffect>
                                  </p:childTnLst>
                                </p:cTn>
                              </p:par>
                            </p:childTnLst>
                          </p:cTn>
                        </p:par>
                        <p:par>
                          <p:cTn id="31" fill="hold">
                            <p:stCondLst>
                              <p:cond delay="3675"/>
                            </p:stCondLst>
                            <p:childTnLst>
                              <p:par>
                                <p:cTn id="32" presetID="31" presetClass="entr" presetSubtype="0" fill="hold" grpId="0" nodeType="afterEffect">
                                  <p:stCondLst>
                                    <p:cond delay="0"/>
                                  </p:stCondLst>
                                  <p:iterate type="lt">
                                    <p:tmPct val="5000"/>
                                  </p:iterate>
                                  <p:childTnLst>
                                    <p:set>
                                      <p:cBhvr>
                                        <p:cTn id="33" dur="1" fill="hold">
                                          <p:stCondLst>
                                            <p:cond delay="0"/>
                                          </p:stCondLst>
                                        </p:cTn>
                                        <p:tgtEl>
                                          <p:spTgt spid="6">
                                            <p:txEl>
                                              <p:pRg st="3" end="3"/>
                                            </p:txEl>
                                          </p:spTgt>
                                        </p:tgtEl>
                                        <p:attrNameLst>
                                          <p:attrName>style.visibility</p:attrName>
                                        </p:attrNameLst>
                                      </p:cBhvr>
                                      <p:to>
                                        <p:strVal val="visible"/>
                                      </p:to>
                                    </p:set>
                                    <p:anim calcmode="lin" valueType="num">
                                      <p:cBhvr>
                                        <p:cTn id="34"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5" dur="500" fill="hold"/>
                                        <p:tgtEl>
                                          <p:spTgt spid="6">
                                            <p:txEl>
                                              <p:pRg st="3" end="3"/>
                                            </p:txEl>
                                          </p:spTgt>
                                        </p:tgtEl>
                                        <p:attrNameLst>
                                          <p:attrName>ppt_h</p:attrName>
                                        </p:attrNameLst>
                                      </p:cBhvr>
                                      <p:tavLst>
                                        <p:tav tm="0">
                                          <p:val>
                                            <p:fltVal val="0"/>
                                          </p:val>
                                        </p:tav>
                                        <p:tav tm="100000">
                                          <p:val>
                                            <p:strVal val="#ppt_h"/>
                                          </p:val>
                                        </p:tav>
                                      </p:tavLst>
                                    </p:anim>
                                    <p:anim calcmode="lin" valueType="num">
                                      <p:cBhvr>
                                        <p:cTn id="36" dur="5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37" dur="500"/>
                                        <p:tgtEl>
                                          <p:spTgt spid="6">
                                            <p:txEl>
                                              <p:pRg st="3" end="3"/>
                                            </p:txEl>
                                          </p:spTgt>
                                        </p:tgtEl>
                                      </p:cBhvr>
                                    </p:animEffect>
                                  </p:childTnLst>
                                </p:cTn>
                              </p:par>
                            </p:childTnLst>
                          </p:cTn>
                        </p:par>
                        <p:par>
                          <p:cTn id="38" fill="hold">
                            <p:stCondLst>
                              <p:cond delay="4400"/>
                            </p:stCondLst>
                            <p:childTnLst>
                              <p:par>
                                <p:cTn id="39" presetID="31" presetClass="entr" presetSubtype="0" fill="hold" grpId="0" nodeType="afterEffect">
                                  <p:stCondLst>
                                    <p:cond delay="0"/>
                                  </p:stCondLst>
                                  <p:iterate type="lt">
                                    <p:tmPct val="5000"/>
                                  </p:iterate>
                                  <p:childTnLst>
                                    <p:set>
                                      <p:cBhvr>
                                        <p:cTn id="40" dur="1" fill="hold">
                                          <p:stCondLst>
                                            <p:cond delay="0"/>
                                          </p:stCondLst>
                                        </p:cTn>
                                        <p:tgtEl>
                                          <p:spTgt spid="6">
                                            <p:txEl>
                                              <p:pRg st="4" end="4"/>
                                            </p:txEl>
                                          </p:spTgt>
                                        </p:tgtEl>
                                        <p:attrNameLst>
                                          <p:attrName>style.visibility</p:attrName>
                                        </p:attrNameLst>
                                      </p:cBhvr>
                                      <p:to>
                                        <p:strVal val="visible"/>
                                      </p:to>
                                    </p:set>
                                    <p:anim calcmode="lin" valueType="num">
                                      <p:cBhvr>
                                        <p:cTn id="41"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42" dur="500" fill="hold"/>
                                        <p:tgtEl>
                                          <p:spTgt spid="6">
                                            <p:txEl>
                                              <p:pRg st="4" end="4"/>
                                            </p:txEl>
                                          </p:spTgt>
                                        </p:tgtEl>
                                        <p:attrNameLst>
                                          <p:attrName>ppt_h</p:attrName>
                                        </p:attrNameLst>
                                      </p:cBhvr>
                                      <p:tavLst>
                                        <p:tav tm="0">
                                          <p:val>
                                            <p:fltVal val="0"/>
                                          </p:val>
                                        </p:tav>
                                        <p:tav tm="100000">
                                          <p:val>
                                            <p:strVal val="#ppt_h"/>
                                          </p:val>
                                        </p:tav>
                                      </p:tavLst>
                                    </p:anim>
                                    <p:anim calcmode="lin" valueType="num">
                                      <p:cBhvr>
                                        <p:cTn id="43" dur="500" fill="hold"/>
                                        <p:tgtEl>
                                          <p:spTgt spid="6">
                                            <p:txEl>
                                              <p:pRg st="4" end="4"/>
                                            </p:txEl>
                                          </p:spTgt>
                                        </p:tgtEl>
                                        <p:attrNameLst>
                                          <p:attrName>style.rotation</p:attrName>
                                        </p:attrNameLst>
                                      </p:cBhvr>
                                      <p:tavLst>
                                        <p:tav tm="0">
                                          <p:val>
                                            <p:fltVal val="90"/>
                                          </p:val>
                                        </p:tav>
                                        <p:tav tm="100000">
                                          <p:val>
                                            <p:fltVal val="0"/>
                                          </p:val>
                                        </p:tav>
                                      </p:tavLst>
                                    </p:anim>
                                    <p:animEffect transition="in" filter="fade">
                                      <p:cBhvr>
                                        <p:cTn id="44" dur="500"/>
                                        <p:tgtEl>
                                          <p:spTgt spid="6">
                                            <p:txEl>
                                              <p:pRg st="4" end="4"/>
                                            </p:txEl>
                                          </p:spTgt>
                                        </p:tgtEl>
                                      </p:cBhvr>
                                    </p:animEffect>
                                  </p:childTnLst>
                                </p:cTn>
                              </p:par>
                            </p:childTnLst>
                          </p:cTn>
                        </p:par>
                        <p:par>
                          <p:cTn id="45" fill="hold">
                            <p:stCondLst>
                              <p:cond delay="5025"/>
                            </p:stCondLst>
                            <p:childTnLst>
                              <p:par>
                                <p:cTn id="46" presetID="31" presetClass="entr" presetSubtype="0" fill="hold" grpId="0" nodeType="afterEffect">
                                  <p:stCondLst>
                                    <p:cond delay="0"/>
                                  </p:stCondLst>
                                  <p:iterate type="lt">
                                    <p:tmPct val="5000"/>
                                  </p:iterate>
                                  <p:childTnLst>
                                    <p:set>
                                      <p:cBhvr>
                                        <p:cTn id="47" dur="1" fill="hold">
                                          <p:stCondLst>
                                            <p:cond delay="0"/>
                                          </p:stCondLst>
                                        </p:cTn>
                                        <p:tgtEl>
                                          <p:spTgt spid="6">
                                            <p:txEl>
                                              <p:pRg st="5" end="5"/>
                                            </p:txEl>
                                          </p:spTgt>
                                        </p:tgtEl>
                                        <p:attrNameLst>
                                          <p:attrName>style.visibility</p:attrName>
                                        </p:attrNameLst>
                                      </p:cBhvr>
                                      <p:to>
                                        <p:strVal val="visible"/>
                                      </p:to>
                                    </p:set>
                                    <p:anim calcmode="lin" valueType="num">
                                      <p:cBhvr>
                                        <p:cTn id="48"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49" dur="500" fill="hold"/>
                                        <p:tgtEl>
                                          <p:spTgt spid="6">
                                            <p:txEl>
                                              <p:pRg st="5" end="5"/>
                                            </p:txEl>
                                          </p:spTgt>
                                        </p:tgtEl>
                                        <p:attrNameLst>
                                          <p:attrName>ppt_h</p:attrName>
                                        </p:attrNameLst>
                                      </p:cBhvr>
                                      <p:tavLst>
                                        <p:tav tm="0">
                                          <p:val>
                                            <p:fltVal val="0"/>
                                          </p:val>
                                        </p:tav>
                                        <p:tav tm="100000">
                                          <p:val>
                                            <p:strVal val="#ppt_h"/>
                                          </p:val>
                                        </p:tav>
                                      </p:tavLst>
                                    </p:anim>
                                    <p:anim calcmode="lin" valueType="num">
                                      <p:cBhvr>
                                        <p:cTn id="50" dur="500" fill="hold"/>
                                        <p:tgtEl>
                                          <p:spTgt spid="6">
                                            <p:txEl>
                                              <p:pRg st="5" end="5"/>
                                            </p:txEl>
                                          </p:spTgt>
                                        </p:tgtEl>
                                        <p:attrNameLst>
                                          <p:attrName>style.rotation</p:attrName>
                                        </p:attrNameLst>
                                      </p:cBhvr>
                                      <p:tavLst>
                                        <p:tav tm="0">
                                          <p:val>
                                            <p:fltVal val="90"/>
                                          </p:val>
                                        </p:tav>
                                        <p:tav tm="100000">
                                          <p:val>
                                            <p:fltVal val="0"/>
                                          </p:val>
                                        </p:tav>
                                      </p:tavLst>
                                    </p:anim>
                                    <p:animEffect transition="in" filter="fade">
                                      <p:cBhvr>
                                        <p:cTn id="51" dur="500"/>
                                        <p:tgtEl>
                                          <p:spTgt spid="6">
                                            <p:txEl>
                                              <p:pRg st="5" end="5"/>
                                            </p:txEl>
                                          </p:spTgt>
                                        </p:tgtEl>
                                      </p:cBhvr>
                                    </p:animEffect>
                                  </p:childTnLst>
                                </p:cTn>
                              </p:par>
                            </p:childTnLst>
                          </p:cTn>
                        </p:par>
                        <p:par>
                          <p:cTn id="52" fill="hold">
                            <p:stCondLst>
                              <p:cond delay="5875"/>
                            </p:stCondLst>
                            <p:childTnLst>
                              <p:par>
                                <p:cTn id="53" presetID="31" presetClass="entr" presetSubtype="0" fill="hold" grpId="0" nodeType="afterEffect">
                                  <p:stCondLst>
                                    <p:cond delay="0"/>
                                  </p:stCondLst>
                                  <p:iterate type="lt">
                                    <p:tmPct val="5000"/>
                                  </p:iterate>
                                  <p:childTnLst>
                                    <p:set>
                                      <p:cBhvr>
                                        <p:cTn id="54" dur="1" fill="hold">
                                          <p:stCondLst>
                                            <p:cond delay="0"/>
                                          </p:stCondLst>
                                        </p:cTn>
                                        <p:tgtEl>
                                          <p:spTgt spid="6">
                                            <p:txEl>
                                              <p:pRg st="6" end="6"/>
                                            </p:txEl>
                                          </p:spTgt>
                                        </p:tgtEl>
                                        <p:attrNameLst>
                                          <p:attrName>style.visibility</p:attrName>
                                        </p:attrNameLst>
                                      </p:cBhvr>
                                      <p:to>
                                        <p:strVal val="visible"/>
                                      </p:to>
                                    </p:set>
                                    <p:anim calcmode="lin" valueType="num">
                                      <p:cBhvr>
                                        <p:cTn id="55"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56" dur="500" fill="hold"/>
                                        <p:tgtEl>
                                          <p:spTgt spid="6">
                                            <p:txEl>
                                              <p:pRg st="6" end="6"/>
                                            </p:txEl>
                                          </p:spTgt>
                                        </p:tgtEl>
                                        <p:attrNameLst>
                                          <p:attrName>ppt_h</p:attrName>
                                        </p:attrNameLst>
                                      </p:cBhvr>
                                      <p:tavLst>
                                        <p:tav tm="0">
                                          <p:val>
                                            <p:fltVal val="0"/>
                                          </p:val>
                                        </p:tav>
                                        <p:tav tm="100000">
                                          <p:val>
                                            <p:strVal val="#ppt_h"/>
                                          </p:val>
                                        </p:tav>
                                      </p:tavLst>
                                    </p:anim>
                                    <p:anim calcmode="lin" valueType="num">
                                      <p:cBhvr>
                                        <p:cTn id="57" dur="500" fill="hold"/>
                                        <p:tgtEl>
                                          <p:spTgt spid="6">
                                            <p:txEl>
                                              <p:pRg st="6" end="6"/>
                                            </p:txEl>
                                          </p:spTgt>
                                        </p:tgtEl>
                                        <p:attrNameLst>
                                          <p:attrName>style.rotation</p:attrName>
                                        </p:attrNameLst>
                                      </p:cBhvr>
                                      <p:tavLst>
                                        <p:tav tm="0">
                                          <p:val>
                                            <p:fltVal val="90"/>
                                          </p:val>
                                        </p:tav>
                                        <p:tav tm="100000">
                                          <p:val>
                                            <p:fltVal val="0"/>
                                          </p:val>
                                        </p:tav>
                                      </p:tavLst>
                                    </p:anim>
                                    <p:animEffect transition="in" filter="fade">
                                      <p:cBhvr>
                                        <p:cTn id="58" dur="500"/>
                                        <p:tgtEl>
                                          <p:spTgt spid="6">
                                            <p:txEl>
                                              <p:pRg st="6" end="6"/>
                                            </p:txEl>
                                          </p:spTgt>
                                        </p:tgtEl>
                                      </p:cBhvr>
                                    </p:animEffect>
                                  </p:childTnLst>
                                </p:cTn>
                              </p:par>
                            </p:childTnLst>
                          </p:cTn>
                        </p:par>
                        <p:par>
                          <p:cTn id="59" fill="hold">
                            <p:stCondLst>
                              <p:cond delay="6725"/>
                            </p:stCondLst>
                            <p:childTnLst>
                              <p:par>
                                <p:cTn id="60" presetID="31" presetClass="entr" presetSubtype="0" fill="hold" grpId="0" nodeType="afterEffect">
                                  <p:stCondLst>
                                    <p:cond delay="0"/>
                                  </p:stCondLst>
                                  <p:iterate type="lt">
                                    <p:tmPct val="5000"/>
                                  </p:iterate>
                                  <p:childTnLst>
                                    <p:set>
                                      <p:cBhvr>
                                        <p:cTn id="61" dur="1" fill="hold">
                                          <p:stCondLst>
                                            <p:cond delay="0"/>
                                          </p:stCondLst>
                                        </p:cTn>
                                        <p:tgtEl>
                                          <p:spTgt spid="6">
                                            <p:txEl>
                                              <p:pRg st="7" end="7"/>
                                            </p:txEl>
                                          </p:spTgt>
                                        </p:tgtEl>
                                        <p:attrNameLst>
                                          <p:attrName>style.visibility</p:attrName>
                                        </p:attrNameLst>
                                      </p:cBhvr>
                                      <p:to>
                                        <p:strVal val="visible"/>
                                      </p:to>
                                    </p:set>
                                    <p:anim calcmode="lin" valueType="num">
                                      <p:cBhvr>
                                        <p:cTn id="62" dur="500" fill="hold"/>
                                        <p:tgtEl>
                                          <p:spTgt spid="6">
                                            <p:txEl>
                                              <p:pRg st="7" end="7"/>
                                            </p:txEl>
                                          </p:spTgt>
                                        </p:tgtEl>
                                        <p:attrNameLst>
                                          <p:attrName>ppt_w</p:attrName>
                                        </p:attrNameLst>
                                      </p:cBhvr>
                                      <p:tavLst>
                                        <p:tav tm="0">
                                          <p:val>
                                            <p:fltVal val="0"/>
                                          </p:val>
                                        </p:tav>
                                        <p:tav tm="100000">
                                          <p:val>
                                            <p:strVal val="#ppt_w"/>
                                          </p:val>
                                        </p:tav>
                                      </p:tavLst>
                                    </p:anim>
                                    <p:anim calcmode="lin" valueType="num">
                                      <p:cBhvr>
                                        <p:cTn id="63" dur="500" fill="hold"/>
                                        <p:tgtEl>
                                          <p:spTgt spid="6">
                                            <p:txEl>
                                              <p:pRg st="7" end="7"/>
                                            </p:txEl>
                                          </p:spTgt>
                                        </p:tgtEl>
                                        <p:attrNameLst>
                                          <p:attrName>ppt_h</p:attrName>
                                        </p:attrNameLst>
                                      </p:cBhvr>
                                      <p:tavLst>
                                        <p:tav tm="0">
                                          <p:val>
                                            <p:fltVal val="0"/>
                                          </p:val>
                                        </p:tav>
                                        <p:tav tm="100000">
                                          <p:val>
                                            <p:strVal val="#ppt_h"/>
                                          </p:val>
                                        </p:tav>
                                      </p:tavLst>
                                    </p:anim>
                                    <p:anim calcmode="lin" valueType="num">
                                      <p:cBhvr>
                                        <p:cTn id="64" dur="500" fill="hold"/>
                                        <p:tgtEl>
                                          <p:spTgt spid="6">
                                            <p:txEl>
                                              <p:pRg st="7" end="7"/>
                                            </p:txEl>
                                          </p:spTgt>
                                        </p:tgtEl>
                                        <p:attrNameLst>
                                          <p:attrName>style.rotation</p:attrName>
                                        </p:attrNameLst>
                                      </p:cBhvr>
                                      <p:tavLst>
                                        <p:tav tm="0">
                                          <p:val>
                                            <p:fltVal val="90"/>
                                          </p:val>
                                        </p:tav>
                                        <p:tav tm="100000">
                                          <p:val>
                                            <p:fltVal val="0"/>
                                          </p:val>
                                        </p:tav>
                                      </p:tavLst>
                                    </p:anim>
                                    <p:animEffect transition="in" filter="fade">
                                      <p:cBhvr>
                                        <p:cTn id="65" dur="500"/>
                                        <p:tgtEl>
                                          <p:spTgt spid="6">
                                            <p:txEl>
                                              <p:pRg st="7" end="7"/>
                                            </p:txEl>
                                          </p:spTgt>
                                        </p:tgtEl>
                                      </p:cBhvr>
                                    </p:animEffect>
                                  </p:childTnLst>
                                </p:cTn>
                              </p:par>
                            </p:childTnLst>
                          </p:cTn>
                        </p:par>
                        <p:par>
                          <p:cTn id="66" fill="hold">
                            <p:stCondLst>
                              <p:cond delay="7775"/>
                            </p:stCondLst>
                            <p:childTnLst>
                              <p:par>
                                <p:cTn id="67" presetID="31" presetClass="entr" presetSubtype="0" fill="hold" grpId="0" nodeType="afterEffect">
                                  <p:stCondLst>
                                    <p:cond delay="0"/>
                                  </p:stCondLst>
                                  <p:iterate type="lt">
                                    <p:tmPct val="5000"/>
                                  </p:iterate>
                                  <p:childTnLst>
                                    <p:set>
                                      <p:cBhvr>
                                        <p:cTn id="68" dur="1" fill="hold">
                                          <p:stCondLst>
                                            <p:cond delay="0"/>
                                          </p:stCondLst>
                                        </p:cTn>
                                        <p:tgtEl>
                                          <p:spTgt spid="6">
                                            <p:txEl>
                                              <p:pRg st="8" end="8"/>
                                            </p:txEl>
                                          </p:spTgt>
                                        </p:tgtEl>
                                        <p:attrNameLst>
                                          <p:attrName>style.visibility</p:attrName>
                                        </p:attrNameLst>
                                      </p:cBhvr>
                                      <p:to>
                                        <p:strVal val="visible"/>
                                      </p:to>
                                    </p:set>
                                    <p:anim calcmode="lin" valueType="num">
                                      <p:cBhvr>
                                        <p:cTn id="69" dur="500" fill="hold"/>
                                        <p:tgtEl>
                                          <p:spTgt spid="6">
                                            <p:txEl>
                                              <p:pRg st="8" end="8"/>
                                            </p:txEl>
                                          </p:spTgt>
                                        </p:tgtEl>
                                        <p:attrNameLst>
                                          <p:attrName>ppt_w</p:attrName>
                                        </p:attrNameLst>
                                      </p:cBhvr>
                                      <p:tavLst>
                                        <p:tav tm="0">
                                          <p:val>
                                            <p:fltVal val="0"/>
                                          </p:val>
                                        </p:tav>
                                        <p:tav tm="100000">
                                          <p:val>
                                            <p:strVal val="#ppt_w"/>
                                          </p:val>
                                        </p:tav>
                                      </p:tavLst>
                                    </p:anim>
                                    <p:anim calcmode="lin" valueType="num">
                                      <p:cBhvr>
                                        <p:cTn id="70" dur="500" fill="hold"/>
                                        <p:tgtEl>
                                          <p:spTgt spid="6">
                                            <p:txEl>
                                              <p:pRg st="8" end="8"/>
                                            </p:txEl>
                                          </p:spTgt>
                                        </p:tgtEl>
                                        <p:attrNameLst>
                                          <p:attrName>ppt_h</p:attrName>
                                        </p:attrNameLst>
                                      </p:cBhvr>
                                      <p:tavLst>
                                        <p:tav tm="0">
                                          <p:val>
                                            <p:fltVal val="0"/>
                                          </p:val>
                                        </p:tav>
                                        <p:tav tm="100000">
                                          <p:val>
                                            <p:strVal val="#ppt_h"/>
                                          </p:val>
                                        </p:tav>
                                      </p:tavLst>
                                    </p:anim>
                                    <p:anim calcmode="lin" valueType="num">
                                      <p:cBhvr>
                                        <p:cTn id="71" dur="500" fill="hold"/>
                                        <p:tgtEl>
                                          <p:spTgt spid="6">
                                            <p:txEl>
                                              <p:pRg st="8" end="8"/>
                                            </p:txEl>
                                          </p:spTgt>
                                        </p:tgtEl>
                                        <p:attrNameLst>
                                          <p:attrName>style.rotation</p:attrName>
                                        </p:attrNameLst>
                                      </p:cBhvr>
                                      <p:tavLst>
                                        <p:tav tm="0">
                                          <p:val>
                                            <p:fltVal val="90"/>
                                          </p:val>
                                        </p:tav>
                                        <p:tav tm="100000">
                                          <p:val>
                                            <p:fltVal val="0"/>
                                          </p:val>
                                        </p:tav>
                                      </p:tavLst>
                                    </p:anim>
                                    <p:animEffect transition="in" filter="fade">
                                      <p:cBhvr>
                                        <p:cTn id="72"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brudolph\AppData\Local\Microsoft\Windows\Temporary Internet Files\Content.IE5\G2PUD9MH\street_lamp__light_version__by_robsoft-d5bjpv8[1].png"/>
          <p:cNvPicPr>
            <a:picLocks noChangeAspect="1" noChangeArrowheads="1"/>
          </p:cNvPicPr>
          <p:nvPr/>
        </p:nvPicPr>
        <p:blipFill>
          <a:blip r:embed="rId3" cstate="print"/>
          <a:srcRect/>
          <a:stretch>
            <a:fillRect/>
          </a:stretch>
        </p:blipFill>
        <p:spPr bwMode="auto">
          <a:xfrm>
            <a:off x="6781800" y="152400"/>
            <a:ext cx="1371600" cy="4800600"/>
          </a:xfrm>
          <a:prstGeom prst="rect">
            <a:avLst/>
          </a:prstGeom>
          <a:noFill/>
        </p:spPr>
      </p:pic>
      <p:sp>
        <p:nvSpPr>
          <p:cNvPr id="2" name="Title 1"/>
          <p:cNvSpPr>
            <a:spLocks noGrp="1"/>
          </p:cNvSpPr>
          <p:nvPr>
            <p:ph type="title"/>
          </p:nvPr>
        </p:nvSpPr>
        <p:spPr>
          <a:xfrm>
            <a:off x="457200" y="304800"/>
            <a:ext cx="7239000" cy="1143000"/>
          </a:xfrm>
        </p:spPr>
        <p:txBody>
          <a:bodyPr/>
          <a:lstStyle/>
          <a:p>
            <a:r>
              <a:rPr lang="en-US" dirty="0" smtClean="0"/>
              <a:t>Possible Characteristics</a:t>
            </a:r>
            <a:endParaRPr lang="en-US" dirty="0"/>
          </a:p>
        </p:txBody>
      </p:sp>
      <p:sp>
        <p:nvSpPr>
          <p:cNvPr id="3" name="Content Placeholder 2"/>
          <p:cNvSpPr>
            <a:spLocks noGrp="1"/>
          </p:cNvSpPr>
          <p:nvPr>
            <p:ph idx="1"/>
          </p:nvPr>
        </p:nvSpPr>
        <p:spPr/>
        <p:txBody>
          <a:bodyPr/>
          <a:lstStyle/>
          <a:p>
            <a:r>
              <a:rPr lang="en-US" sz="2700" dirty="0" smtClean="0"/>
              <a:t>Is good at making others feel “at home”</a:t>
            </a:r>
          </a:p>
          <a:p>
            <a:r>
              <a:rPr lang="en-US" sz="2700" dirty="0" smtClean="0"/>
              <a:t>Can talk to a lamp post</a:t>
            </a:r>
          </a:p>
          <a:p>
            <a:r>
              <a:rPr lang="en-US" sz="2700" dirty="0" smtClean="0"/>
              <a:t>Is outgoing</a:t>
            </a:r>
          </a:p>
          <a:p>
            <a:r>
              <a:rPr lang="en-US" sz="2700" dirty="0" smtClean="0"/>
              <a:t>Listens attentively</a:t>
            </a:r>
          </a:p>
          <a:p>
            <a:r>
              <a:rPr lang="en-US" sz="2700" dirty="0" smtClean="0"/>
              <a:t>Put you at ease when you were introduced</a:t>
            </a:r>
          </a:p>
          <a:p>
            <a:r>
              <a:rPr lang="en-US" sz="2700" dirty="0" smtClean="0"/>
              <a:t>Moved in the parish and/or understands what it is like to be on the outside.</a:t>
            </a:r>
          </a:p>
          <a:p>
            <a:endParaRPr lang="en-US" dirty="0"/>
          </a:p>
        </p:txBody>
      </p:sp>
      <p:pic>
        <p:nvPicPr>
          <p:cNvPr id="4" name="Picture 2" descr="C:\Users\brudolph\AppData\Local\Microsoft\Windows\Temporary Internet Files\Content.IE5\BJNZQW21\MC900389216[1].wmf"/>
          <p:cNvPicPr>
            <a:picLocks noChangeAspect="1" noChangeArrowheads="1"/>
          </p:cNvPicPr>
          <p:nvPr/>
        </p:nvPicPr>
        <p:blipFill>
          <a:blip r:embed="rId4" cstate="print"/>
          <a:srcRect/>
          <a:stretch>
            <a:fillRect/>
          </a:stretch>
        </p:blipFill>
        <p:spPr bwMode="auto">
          <a:xfrm>
            <a:off x="228600" y="4953000"/>
            <a:ext cx="2315752" cy="175805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par>
                                <p:cTn id="10" presetID="5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Scale>
                                      <p:cBhvr>
                                        <p:cTn id="12"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
                                        </p:tgtEl>
                                        <p:attrNameLst>
                                          <p:attrName>ppt_x</p:attrName>
                                          <p:attrName>ppt_y</p:attrName>
                                        </p:attrNameLst>
                                      </p:cBhvr>
                                    </p:animMotion>
                                    <p:animEffect transition="in" filter="fade">
                                      <p:cBhvr>
                                        <p:cTn id="14" dur="1000"/>
                                        <p:tgtEl>
                                          <p:spTgt spid="4"/>
                                        </p:tgtEl>
                                      </p:cBhvr>
                                    </p:animEffect>
                                  </p:childTnLst>
                                </p:cTn>
                              </p:par>
                            </p:childTnLst>
                          </p:cTn>
                        </p:par>
                        <p:par>
                          <p:cTn id="15" fill="hold">
                            <p:stCondLst>
                              <p:cond delay="1000"/>
                            </p:stCondLst>
                            <p:childTnLst>
                              <p:par>
                                <p:cTn id="16" presetID="52"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Scale>
                                      <p:cBhvr>
                                        <p:cTn id="18"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3">
                                            <p:txEl>
                                              <p:pRg st="1" end="1"/>
                                            </p:txEl>
                                          </p:spTgt>
                                        </p:tgtEl>
                                        <p:attrNameLst>
                                          <p:attrName>ppt_x</p:attrName>
                                          <p:attrName>ppt_y</p:attrName>
                                        </p:attrNameLst>
                                      </p:cBhvr>
                                    </p:animMotion>
                                    <p:animEffect transition="in" filter="fade">
                                      <p:cBhvr>
                                        <p:cTn id="20" dur="1000"/>
                                        <p:tgtEl>
                                          <p:spTgt spid="3">
                                            <p:txEl>
                                              <p:pRg st="1" end="1"/>
                                            </p:txEl>
                                          </p:spTgt>
                                        </p:tgtEl>
                                      </p:cBhvr>
                                    </p:animEffect>
                                  </p:childTnLst>
                                </p:cTn>
                              </p:par>
                              <p:par>
                                <p:cTn id="21" presetID="52" presetClass="entr" presetSubtype="0" fill="hold" nodeType="withEffect">
                                  <p:stCondLst>
                                    <p:cond delay="0"/>
                                  </p:stCondLst>
                                  <p:childTnLst>
                                    <p:set>
                                      <p:cBhvr>
                                        <p:cTn id="22" dur="1" fill="hold">
                                          <p:stCondLst>
                                            <p:cond delay="0"/>
                                          </p:stCondLst>
                                        </p:cTn>
                                        <p:tgtEl>
                                          <p:spTgt spid="3076"/>
                                        </p:tgtEl>
                                        <p:attrNameLst>
                                          <p:attrName>style.visibility</p:attrName>
                                        </p:attrNameLst>
                                      </p:cBhvr>
                                      <p:to>
                                        <p:strVal val="visible"/>
                                      </p:to>
                                    </p:set>
                                    <p:animScale>
                                      <p:cBhvr>
                                        <p:cTn id="23" dur="1000" decel="50000" fill="hold">
                                          <p:stCondLst>
                                            <p:cond delay="0"/>
                                          </p:stCondLst>
                                        </p:cTn>
                                        <p:tgtEl>
                                          <p:spTgt spid="307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3076"/>
                                        </p:tgtEl>
                                        <p:attrNameLst>
                                          <p:attrName>ppt_x</p:attrName>
                                          <p:attrName>ppt_y</p:attrName>
                                        </p:attrNameLst>
                                      </p:cBhvr>
                                    </p:animMotion>
                                    <p:animEffect transition="in" filter="fade">
                                      <p:cBhvr>
                                        <p:cTn id="25" dur="1000"/>
                                        <p:tgtEl>
                                          <p:spTgt spid="3076"/>
                                        </p:tgtEl>
                                      </p:cBhvr>
                                    </p:animEffect>
                                  </p:childTnLst>
                                </p:cTn>
                              </p:par>
                            </p:childTnLst>
                          </p:cTn>
                        </p:par>
                        <p:par>
                          <p:cTn id="26" fill="hold">
                            <p:stCondLst>
                              <p:cond delay="2000"/>
                            </p:stCondLst>
                            <p:childTnLst>
                              <p:par>
                                <p:cTn id="27" presetID="52" presetClass="entr" presetSubtype="0" fill="hold" grpId="0" nodeType="after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Scale>
                                      <p:cBhvr>
                                        <p:cTn id="29"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3">
                                            <p:txEl>
                                              <p:pRg st="2" end="2"/>
                                            </p:txEl>
                                          </p:spTgt>
                                        </p:tgtEl>
                                        <p:attrNameLst>
                                          <p:attrName>ppt_x</p:attrName>
                                          <p:attrName>ppt_y</p:attrName>
                                        </p:attrNameLst>
                                      </p:cBhvr>
                                    </p:animMotion>
                                    <p:animEffect transition="in" filter="fade">
                                      <p:cBhvr>
                                        <p:cTn id="31" dur="1000"/>
                                        <p:tgtEl>
                                          <p:spTgt spid="3">
                                            <p:txEl>
                                              <p:pRg st="2" end="2"/>
                                            </p:txEl>
                                          </p:spTgt>
                                        </p:tgtEl>
                                      </p:cBhvr>
                                    </p:animEffect>
                                  </p:childTnLst>
                                </p:cTn>
                              </p:par>
                            </p:childTnLst>
                          </p:cTn>
                        </p:par>
                        <p:par>
                          <p:cTn id="32" fill="hold">
                            <p:stCondLst>
                              <p:cond delay="3000"/>
                            </p:stCondLst>
                            <p:childTnLst>
                              <p:par>
                                <p:cTn id="33" presetID="52" presetClass="entr" presetSubtype="0" fill="hold" grpId="0" nodeType="after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Scale>
                                      <p:cBhvr>
                                        <p:cTn id="35"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3">
                                            <p:txEl>
                                              <p:pRg st="3" end="3"/>
                                            </p:txEl>
                                          </p:spTgt>
                                        </p:tgtEl>
                                        <p:attrNameLst>
                                          <p:attrName>ppt_x</p:attrName>
                                          <p:attrName>ppt_y</p:attrName>
                                        </p:attrNameLst>
                                      </p:cBhvr>
                                    </p:animMotion>
                                    <p:animEffect transition="in" filter="fade">
                                      <p:cBhvr>
                                        <p:cTn id="37" dur="1000"/>
                                        <p:tgtEl>
                                          <p:spTgt spid="3">
                                            <p:txEl>
                                              <p:pRg st="3" end="3"/>
                                            </p:txEl>
                                          </p:spTgt>
                                        </p:tgtEl>
                                      </p:cBhvr>
                                    </p:animEffect>
                                  </p:childTnLst>
                                </p:cTn>
                              </p:par>
                            </p:childTnLst>
                          </p:cTn>
                        </p:par>
                        <p:par>
                          <p:cTn id="38" fill="hold">
                            <p:stCondLst>
                              <p:cond delay="4000"/>
                            </p:stCondLst>
                            <p:childTnLst>
                              <p:par>
                                <p:cTn id="39" presetID="52" presetClass="entr" presetSubtype="0" fill="hold" grpId="0" nodeType="after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Scale>
                                      <p:cBhvr>
                                        <p:cTn id="41"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3">
                                            <p:txEl>
                                              <p:pRg st="4" end="4"/>
                                            </p:txEl>
                                          </p:spTgt>
                                        </p:tgtEl>
                                        <p:attrNameLst>
                                          <p:attrName>ppt_x</p:attrName>
                                          <p:attrName>ppt_y</p:attrName>
                                        </p:attrNameLst>
                                      </p:cBhvr>
                                    </p:animMotion>
                                    <p:animEffect transition="in" filter="fade">
                                      <p:cBhvr>
                                        <p:cTn id="43" dur="1000"/>
                                        <p:tgtEl>
                                          <p:spTgt spid="3">
                                            <p:txEl>
                                              <p:pRg st="4" end="4"/>
                                            </p:txEl>
                                          </p:spTgt>
                                        </p:tgtEl>
                                      </p:cBhvr>
                                    </p:animEffect>
                                  </p:childTnLst>
                                </p:cTn>
                              </p:par>
                            </p:childTnLst>
                          </p:cTn>
                        </p:par>
                        <p:par>
                          <p:cTn id="44" fill="hold">
                            <p:stCondLst>
                              <p:cond delay="5000"/>
                            </p:stCondLst>
                            <p:childTnLst>
                              <p:par>
                                <p:cTn id="45" presetID="52" presetClass="entr" presetSubtype="0" fill="hold" grpId="0" nodeType="after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Scale>
                                      <p:cBhvr>
                                        <p:cTn id="47" dur="1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3">
                                            <p:txEl>
                                              <p:pRg st="5" end="5"/>
                                            </p:txEl>
                                          </p:spTgt>
                                        </p:tgtEl>
                                        <p:attrNameLst>
                                          <p:attrName>ppt_x</p:attrName>
                                          <p:attrName>ppt_y</p:attrName>
                                        </p:attrNameLst>
                                      </p:cBhvr>
                                    </p:animMotion>
                                    <p:animEffect transition="in" filter="fade">
                                      <p:cBhvr>
                                        <p:cTn id="49"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6" name="Picture 10" descr="C:\Users\brudolph\AppData\Local\Microsoft\Windows\Temporary Internet Files\Content.IE5\P8SCNJXG\kings_banquet[1].png"/>
          <p:cNvPicPr>
            <a:picLocks noChangeAspect="1" noChangeArrowheads="1"/>
          </p:cNvPicPr>
          <p:nvPr/>
        </p:nvPicPr>
        <p:blipFill>
          <a:blip r:embed="rId3" cstate="print"/>
          <a:srcRect/>
          <a:stretch>
            <a:fillRect/>
          </a:stretch>
        </p:blipFill>
        <p:spPr bwMode="auto">
          <a:xfrm>
            <a:off x="1524000" y="4525178"/>
            <a:ext cx="2977883" cy="2332822"/>
          </a:xfrm>
          <a:prstGeom prst="rect">
            <a:avLst/>
          </a:prstGeom>
          <a:noFill/>
        </p:spPr>
      </p:pic>
      <p:sp>
        <p:nvSpPr>
          <p:cNvPr id="9" name="Title 8"/>
          <p:cNvSpPr>
            <a:spLocks noGrp="1"/>
          </p:cNvSpPr>
          <p:nvPr>
            <p:ph type="title"/>
          </p:nvPr>
        </p:nvSpPr>
        <p:spPr>
          <a:xfrm>
            <a:off x="457200" y="320040"/>
            <a:ext cx="7242048" cy="822960"/>
          </a:xfrm>
        </p:spPr>
        <p:txBody>
          <a:bodyPr>
            <a:normAutofit fontScale="90000"/>
          </a:bodyPr>
          <a:lstStyle/>
          <a:p>
            <a:r>
              <a:rPr lang="en-US" sz="4000" dirty="0" smtClean="0"/>
              <a:t>B. Theology of the Ministry</a:t>
            </a:r>
            <a:endParaRPr lang="en-US" dirty="0"/>
          </a:p>
        </p:txBody>
      </p:sp>
      <p:sp>
        <p:nvSpPr>
          <p:cNvPr id="5" name="Content Placeholder 4"/>
          <p:cNvSpPr>
            <a:spLocks noGrp="1"/>
          </p:cNvSpPr>
          <p:nvPr>
            <p:ph sz="half" idx="1"/>
          </p:nvPr>
        </p:nvSpPr>
        <p:spPr>
          <a:xfrm>
            <a:off x="228600" y="1295400"/>
            <a:ext cx="3429000" cy="4830763"/>
          </a:xfrm>
        </p:spPr>
        <p:txBody>
          <a:bodyPr>
            <a:normAutofit fontScale="47500" lnSpcReduction="20000"/>
          </a:bodyPr>
          <a:lstStyle/>
          <a:p>
            <a:r>
              <a:rPr lang="en-US" sz="5100" dirty="0" smtClean="0">
                <a:solidFill>
                  <a:schemeClr val="accent1">
                    <a:lumMod val="75000"/>
                  </a:schemeClr>
                </a:solidFill>
              </a:rPr>
              <a:t>Abraham and Sarah </a:t>
            </a:r>
          </a:p>
          <a:p>
            <a:pPr>
              <a:buNone/>
            </a:pPr>
            <a:r>
              <a:rPr lang="en-US" sz="3600" dirty="0" smtClean="0"/>
              <a:t>(circa 1800 BCE)  </a:t>
            </a:r>
          </a:p>
          <a:p>
            <a:pPr lvl="1"/>
            <a:r>
              <a:rPr lang="en-US" sz="4600" dirty="0" smtClean="0"/>
              <a:t>Three visiting angels –who knew? </a:t>
            </a:r>
          </a:p>
          <a:p>
            <a:pPr lvl="1"/>
            <a:r>
              <a:rPr lang="en-US" sz="4600" dirty="0" smtClean="0"/>
              <a:t>Welcome seems particularly pleasing to God </a:t>
            </a:r>
            <a:r>
              <a:rPr lang="en-US" sz="4600" dirty="0" smtClean="0">
                <a:sym typeface="Wingdings" pitchFamily="2" charset="2"/>
              </a:rPr>
              <a:t></a:t>
            </a:r>
            <a:r>
              <a:rPr lang="en-US" sz="4600" dirty="0" smtClean="0"/>
              <a:t>Moves covenant forward to promise of Isaac’s birth.  </a:t>
            </a:r>
          </a:p>
          <a:p>
            <a:pPr lvl="1"/>
            <a:r>
              <a:rPr lang="en-US" sz="4600" dirty="0" smtClean="0"/>
              <a:t>Hence: “You never know when you may be entertaining angels.”</a:t>
            </a:r>
          </a:p>
          <a:p>
            <a:endParaRPr lang="en-US" sz="3600" dirty="0" smtClean="0"/>
          </a:p>
          <a:p>
            <a:endParaRPr lang="en-US" sz="3600" dirty="0"/>
          </a:p>
        </p:txBody>
      </p:sp>
      <p:sp>
        <p:nvSpPr>
          <p:cNvPr id="6" name="Text Placeholder 5"/>
          <p:cNvSpPr>
            <a:spLocks noGrp="1"/>
          </p:cNvSpPr>
          <p:nvPr>
            <p:ph sz="half" idx="2"/>
          </p:nvPr>
        </p:nvSpPr>
        <p:spPr>
          <a:xfrm>
            <a:off x="3962400" y="1295400"/>
            <a:ext cx="4038600" cy="4830763"/>
          </a:xfrm>
        </p:spPr>
        <p:txBody>
          <a:bodyPr>
            <a:normAutofit fontScale="47500" lnSpcReduction="20000"/>
          </a:bodyPr>
          <a:lstStyle/>
          <a:p>
            <a:pPr marL="0" indent="0"/>
            <a:r>
              <a:rPr lang="en-US" sz="5100" dirty="0" smtClean="0">
                <a:solidFill>
                  <a:schemeClr val="accent1">
                    <a:lumMod val="75000"/>
                  </a:schemeClr>
                </a:solidFill>
              </a:rPr>
              <a:t>Ps 23: 5-6</a:t>
            </a:r>
          </a:p>
          <a:p>
            <a:pPr marL="0" indent="0">
              <a:buNone/>
            </a:pPr>
            <a:r>
              <a:rPr lang="en-US" sz="4200" dirty="0" smtClean="0">
                <a:solidFill>
                  <a:schemeClr val="accent1">
                    <a:lumMod val="75000"/>
                  </a:schemeClr>
                </a:solidFill>
              </a:rPr>
              <a:t>The Lord models hospitality</a:t>
            </a:r>
          </a:p>
          <a:p>
            <a:pPr marL="0" indent="0">
              <a:buNone/>
            </a:pPr>
            <a:r>
              <a:rPr lang="en-US" sz="4200" dirty="0" smtClean="0">
                <a:solidFill>
                  <a:srgbClr val="6C6C6C"/>
                </a:solidFill>
              </a:rPr>
              <a:t>You prepare a table before me</a:t>
            </a:r>
            <a:br>
              <a:rPr lang="en-US" sz="4200" dirty="0" smtClean="0">
                <a:solidFill>
                  <a:srgbClr val="6C6C6C"/>
                </a:solidFill>
              </a:rPr>
            </a:br>
            <a:r>
              <a:rPr lang="en-US" sz="4200" dirty="0" smtClean="0">
                <a:solidFill>
                  <a:srgbClr val="6C6C6C"/>
                </a:solidFill>
              </a:rPr>
              <a:t>   in the presence of my enemies;</a:t>
            </a:r>
            <a:br>
              <a:rPr lang="en-US" sz="4200" dirty="0" smtClean="0">
                <a:solidFill>
                  <a:srgbClr val="6C6C6C"/>
                </a:solidFill>
              </a:rPr>
            </a:br>
            <a:r>
              <a:rPr lang="en-US" sz="4200" dirty="0" smtClean="0">
                <a:solidFill>
                  <a:srgbClr val="6C6C6C"/>
                </a:solidFill>
              </a:rPr>
              <a:t>you anoint my head with oil;</a:t>
            </a:r>
            <a:br>
              <a:rPr lang="en-US" sz="4200" dirty="0" smtClean="0">
                <a:solidFill>
                  <a:srgbClr val="6C6C6C"/>
                </a:solidFill>
              </a:rPr>
            </a:br>
            <a:r>
              <a:rPr lang="en-US" sz="4200" dirty="0" smtClean="0">
                <a:solidFill>
                  <a:srgbClr val="6C6C6C"/>
                </a:solidFill>
              </a:rPr>
              <a:t>   my cup overflows. </a:t>
            </a:r>
            <a:br>
              <a:rPr lang="en-US" sz="4200" dirty="0" smtClean="0">
                <a:solidFill>
                  <a:srgbClr val="6C6C6C"/>
                </a:solidFill>
              </a:rPr>
            </a:br>
            <a:r>
              <a:rPr lang="en-US" sz="4200" dirty="0" smtClean="0">
                <a:solidFill>
                  <a:srgbClr val="6C6C6C"/>
                </a:solidFill>
              </a:rPr>
              <a:t>Surely goodness and mercy shall follow me</a:t>
            </a:r>
            <a:br>
              <a:rPr lang="en-US" sz="4200" dirty="0" smtClean="0">
                <a:solidFill>
                  <a:srgbClr val="6C6C6C"/>
                </a:solidFill>
              </a:rPr>
            </a:br>
            <a:r>
              <a:rPr lang="en-US" sz="4200" dirty="0" smtClean="0">
                <a:solidFill>
                  <a:srgbClr val="6C6C6C"/>
                </a:solidFill>
              </a:rPr>
              <a:t>   all the days of my life,</a:t>
            </a:r>
            <a:br>
              <a:rPr lang="en-US" sz="4200" dirty="0" smtClean="0">
                <a:solidFill>
                  <a:srgbClr val="6C6C6C"/>
                </a:solidFill>
              </a:rPr>
            </a:br>
            <a:r>
              <a:rPr lang="en-US" sz="4200" dirty="0" smtClean="0">
                <a:solidFill>
                  <a:srgbClr val="6C6C6C"/>
                </a:solidFill>
              </a:rPr>
              <a:t>and I shall dwell in the house of the </a:t>
            </a:r>
            <a:r>
              <a:rPr lang="en-US" sz="4200" cap="small" dirty="0" smtClean="0">
                <a:solidFill>
                  <a:srgbClr val="6C6C6C"/>
                </a:solidFill>
              </a:rPr>
              <a:t>Lord</a:t>
            </a:r>
            <a:r>
              <a:rPr lang="en-US" sz="4200" dirty="0" smtClean="0">
                <a:solidFill>
                  <a:srgbClr val="6C6C6C"/>
                </a:solidFill>
              </a:rPr>
              <a:t/>
            </a:r>
            <a:br>
              <a:rPr lang="en-US" sz="4200" dirty="0" smtClean="0">
                <a:solidFill>
                  <a:srgbClr val="6C6C6C"/>
                </a:solidFill>
              </a:rPr>
            </a:br>
            <a:r>
              <a:rPr lang="en-US" sz="4200" dirty="0" smtClean="0">
                <a:solidFill>
                  <a:srgbClr val="6C6C6C"/>
                </a:solidFill>
              </a:rPr>
              <a:t>   my whole life long. </a:t>
            </a:r>
          </a:p>
          <a:p>
            <a:pPr marL="0" indent="0">
              <a:buNone/>
            </a:pPr>
            <a:endParaRPr lang="en-US" sz="4200" dirty="0" smtClean="0">
              <a:solidFill>
                <a:srgbClr val="6C6C6C"/>
              </a:solidFill>
            </a:endParaRPr>
          </a:p>
          <a:p>
            <a:pPr marL="0" indent="0">
              <a:buNone/>
            </a:pPr>
            <a:r>
              <a:rPr lang="en-US" sz="4200" dirty="0" smtClean="0">
                <a:solidFill>
                  <a:schemeClr val="tx2">
                    <a:lumMod val="75000"/>
                  </a:schemeClr>
                </a:solidFill>
                <a:sym typeface="Wingdings" pitchFamily="2" charset="2"/>
              </a:rPr>
              <a:t></a:t>
            </a:r>
            <a:r>
              <a:rPr lang="en-US" sz="4200" dirty="0" smtClean="0">
                <a:solidFill>
                  <a:schemeClr val="tx2">
                    <a:lumMod val="75000"/>
                  </a:schemeClr>
                </a:solidFill>
              </a:rPr>
              <a:t>safety, security, food, honor and distinction, forgiveness, goodness and a home with the Lord!</a:t>
            </a:r>
          </a:p>
        </p:txBody>
      </p:sp>
      <p:cxnSp>
        <p:nvCxnSpPr>
          <p:cNvPr id="11" name="Straight Connector 10"/>
          <p:cNvCxnSpPr/>
          <p:nvPr/>
        </p:nvCxnSpPr>
        <p:spPr>
          <a:xfrm>
            <a:off x="3657600" y="1295400"/>
            <a:ext cx="0" cy="487680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blinds(horizontal)">
                                      <p:cBhvr>
                                        <p:cTn id="11" dur="500"/>
                                        <p:tgtEl>
                                          <p:spTgt spid="5">
                                            <p:txEl>
                                              <p:pRg st="1" end="1"/>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linds(horizontal)">
                                      <p:cBhvr>
                                        <p:cTn id="15" dur="500"/>
                                        <p:tgtEl>
                                          <p:spTgt spid="5">
                                            <p:txEl>
                                              <p:pRg st="2" end="2"/>
                                            </p:txEl>
                                          </p:spTgt>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blinds(horizontal)">
                                      <p:cBhvr>
                                        <p:cTn id="19" dur="500"/>
                                        <p:tgtEl>
                                          <p:spTgt spid="5">
                                            <p:txEl>
                                              <p:pRg st="3" end="3"/>
                                            </p:txEl>
                                          </p:spTgt>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blinds(horizontal)">
                                      <p:cBhvr>
                                        <p:cTn id="23" dur="5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blinds(horizontal)">
                                      <p:cBhvr>
                                        <p:cTn id="28" dur="500"/>
                                        <p:tgtEl>
                                          <p:spTgt spid="6">
                                            <p:txEl>
                                              <p:pRg st="0" end="0"/>
                                            </p:txEl>
                                          </p:spTgt>
                                        </p:tgtEl>
                                      </p:cBhvr>
                                    </p:animEffect>
                                  </p:childTnLst>
                                </p:cTn>
                              </p:par>
                            </p:childTnLst>
                          </p:cTn>
                        </p:par>
                        <p:par>
                          <p:cTn id="29" fill="hold">
                            <p:stCondLst>
                              <p:cond delay="500"/>
                            </p:stCondLst>
                            <p:childTnLst>
                              <p:par>
                                <p:cTn id="30" presetID="3" presetClass="entr" presetSubtype="10" fill="hold" grpId="0" nodeType="after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blinds(horizontal)">
                                      <p:cBhvr>
                                        <p:cTn id="32" dur="500"/>
                                        <p:tgtEl>
                                          <p:spTgt spid="6">
                                            <p:txEl>
                                              <p:pRg st="1" end="1"/>
                                            </p:txEl>
                                          </p:spTgt>
                                        </p:tgtEl>
                                      </p:cBhvr>
                                    </p:animEffect>
                                  </p:childTnLst>
                                </p:cTn>
                              </p:par>
                            </p:childTnLst>
                          </p:cTn>
                        </p:par>
                        <p:par>
                          <p:cTn id="33" fill="hold">
                            <p:stCondLst>
                              <p:cond delay="1000"/>
                            </p:stCondLst>
                            <p:childTnLst>
                              <p:par>
                                <p:cTn id="34" presetID="3" presetClass="entr" presetSubtype="10" fill="hold" grpId="0" nodeType="afterEffect">
                                  <p:stCondLst>
                                    <p:cond delay="0"/>
                                  </p:stCondLst>
                                  <p:childTnLst>
                                    <p:set>
                                      <p:cBhvr>
                                        <p:cTn id="35" dur="1" fill="hold">
                                          <p:stCondLst>
                                            <p:cond delay="0"/>
                                          </p:stCondLst>
                                        </p:cTn>
                                        <p:tgtEl>
                                          <p:spTgt spid="6">
                                            <p:txEl>
                                              <p:pRg st="2" end="2"/>
                                            </p:txEl>
                                          </p:spTgt>
                                        </p:tgtEl>
                                        <p:attrNameLst>
                                          <p:attrName>style.visibility</p:attrName>
                                        </p:attrNameLst>
                                      </p:cBhvr>
                                      <p:to>
                                        <p:strVal val="visible"/>
                                      </p:to>
                                    </p:set>
                                    <p:animEffect transition="in" filter="blinds(horizontal)">
                                      <p:cBhvr>
                                        <p:cTn id="36" dur="500"/>
                                        <p:tgtEl>
                                          <p:spTgt spid="6">
                                            <p:txEl>
                                              <p:pRg st="2" end="2"/>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4106"/>
                                        </p:tgtEl>
                                        <p:attrNameLst>
                                          <p:attrName>style.visibility</p:attrName>
                                        </p:attrNameLst>
                                      </p:cBhvr>
                                      <p:to>
                                        <p:strVal val="visible"/>
                                      </p:to>
                                    </p:set>
                                    <p:animEffect transition="in" filter="blinds(horizontal)">
                                      <p:cBhvr>
                                        <p:cTn id="39" dur="500"/>
                                        <p:tgtEl>
                                          <p:spTgt spid="4106"/>
                                        </p:tgtEl>
                                      </p:cBhvr>
                                    </p:animEffect>
                                  </p:childTnLst>
                                </p:cTn>
                              </p:par>
                            </p:childTnLst>
                          </p:cTn>
                        </p:par>
                        <p:par>
                          <p:cTn id="40" fill="hold">
                            <p:stCondLst>
                              <p:cond delay="1500"/>
                            </p:stCondLst>
                            <p:childTnLst>
                              <p:par>
                                <p:cTn id="41" presetID="3" presetClass="entr" presetSubtype="10" fill="hold" grpId="0" nodeType="after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animEffect transition="in" filter="blinds(horizontal)">
                                      <p:cBhvr>
                                        <p:cTn id="4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20040"/>
            <a:ext cx="7239000" cy="594360"/>
          </a:xfrm>
        </p:spPr>
        <p:txBody>
          <a:bodyPr/>
          <a:lstStyle/>
          <a:p>
            <a:r>
              <a:rPr lang="en-US" dirty="0" smtClean="0"/>
              <a:t>New Testament</a:t>
            </a:r>
            <a:endParaRPr lang="en-US" dirty="0"/>
          </a:p>
        </p:txBody>
      </p:sp>
      <p:sp>
        <p:nvSpPr>
          <p:cNvPr id="6" name="Content Placeholder 5"/>
          <p:cNvSpPr>
            <a:spLocks noGrp="1"/>
          </p:cNvSpPr>
          <p:nvPr>
            <p:ph idx="1"/>
          </p:nvPr>
        </p:nvSpPr>
        <p:spPr>
          <a:xfrm>
            <a:off x="228600" y="990600"/>
            <a:ext cx="7772400" cy="5465136"/>
          </a:xfrm>
        </p:spPr>
        <p:txBody>
          <a:bodyPr>
            <a:normAutofit fontScale="92500" lnSpcReduction="10000"/>
          </a:bodyPr>
          <a:lstStyle/>
          <a:p>
            <a:pPr>
              <a:buNone/>
            </a:pPr>
            <a:r>
              <a:rPr lang="en-US" dirty="0" smtClean="0"/>
              <a:t>Mt 25:34-40</a:t>
            </a:r>
          </a:p>
          <a:p>
            <a:pPr indent="0">
              <a:lnSpc>
                <a:spcPct val="110000"/>
              </a:lnSpc>
              <a:spcBef>
                <a:spcPts val="0"/>
              </a:spcBef>
              <a:spcAft>
                <a:spcPts val="600"/>
              </a:spcAft>
              <a:buNone/>
            </a:pPr>
            <a:r>
              <a:rPr lang="en-US" dirty="0" smtClean="0"/>
              <a:t>Then the king will say to those at his right hand, “Come, you that are blessed by my Father, inherit the kingdom prepared for you from the foundation of the world; for … I was a stranger &amp; you welcomed me… “</a:t>
            </a:r>
          </a:p>
          <a:p>
            <a:pPr indent="0">
              <a:lnSpc>
                <a:spcPct val="110000"/>
              </a:lnSpc>
              <a:spcBef>
                <a:spcPts val="0"/>
              </a:spcBef>
              <a:spcAft>
                <a:spcPts val="600"/>
              </a:spcAft>
              <a:buNone/>
            </a:pPr>
            <a:r>
              <a:rPr lang="en-US" dirty="0" smtClean="0"/>
              <a:t>Then the righteous will answer him, “Lord, when was it … that we saw you a stranger &amp; welcomed you?” </a:t>
            </a:r>
          </a:p>
          <a:p>
            <a:pPr indent="0">
              <a:lnSpc>
                <a:spcPct val="110000"/>
              </a:lnSpc>
              <a:spcBef>
                <a:spcPts val="0"/>
              </a:spcBef>
              <a:spcAft>
                <a:spcPts val="600"/>
              </a:spcAft>
              <a:buNone/>
            </a:pPr>
            <a:r>
              <a:rPr lang="en-US" dirty="0" smtClean="0"/>
              <a:t>And the king will answer them, “Truly I tell you, 		   just as you did it to one of the least of these 			who are members of my family, 				you did it to me.” </a:t>
            </a:r>
          </a:p>
          <a:p>
            <a:endParaRPr lang="en-US" dirty="0"/>
          </a:p>
        </p:txBody>
      </p:sp>
      <p:pic>
        <p:nvPicPr>
          <p:cNvPr id="7" name="Picture 5" descr="C:\Users\brudolph\AppData\Local\Microsoft\Windows\Temporary Internet Files\Content.IE5\MOJ3CXK9\MC900324454[1].wmf"/>
          <p:cNvPicPr>
            <a:picLocks noChangeAspect="1" noChangeArrowheads="1"/>
          </p:cNvPicPr>
          <p:nvPr/>
        </p:nvPicPr>
        <p:blipFill>
          <a:blip r:embed="rId3" cstate="print"/>
          <a:srcRect/>
          <a:stretch>
            <a:fillRect/>
          </a:stretch>
        </p:blipFill>
        <p:spPr bwMode="auto">
          <a:xfrm>
            <a:off x="457200" y="4876800"/>
            <a:ext cx="1817827" cy="1833372"/>
          </a:xfrm>
          <a:prstGeom prst="rect">
            <a:avLst/>
          </a:prstGeom>
          <a:noFill/>
          <a:scene3d>
            <a:camera prst="orthographicFront">
              <a:rot lat="0" lon="10800000" rev="0"/>
            </a:camera>
            <a:lightRig rig="threePt" dir="t"/>
          </a:scene3d>
        </p:spPr>
      </p:pic>
      <p:pic>
        <p:nvPicPr>
          <p:cNvPr id="8" name="Picture 7" descr="C:\Users\brudolph\AppData\Local\Microsoft\Windows\Temporary Internet Files\Content.IE5\5JBF13GG\MC900030433[1].wmf"/>
          <p:cNvPicPr>
            <a:picLocks noChangeAspect="1" noChangeArrowheads="1"/>
          </p:cNvPicPr>
          <p:nvPr/>
        </p:nvPicPr>
        <p:blipFill>
          <a:blip r:embed="rId4" cstate="print"/>
          <a:srcRect/>
          <a:stretch>
            <a:fillRect/>
          </a:stretch>
        </p:blipFill>
        <p:spPr bwMode="auto">
          <a:xfrm>
            <a:off x="5715000" y="0"/>
            <a:ext cx="2318401" cy="1447800"/>
          </a:xfrm>
          <a:prstGeom prst="rect">
            <a:avLst/>
          </a:prstGeom>
          <a:noFill/>
          <a:scene3d>
            <a:camera prst="orthographicFront">
              <a:rot lat="0" lon="0" rev="0"/>
            </a:camera>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
                                          </p:val>
                                        </p:tav>
                                        <p:tav tm="100000">
                                          <p:val>
                                            <p:fltVal val="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800" decel="100000"/>
                                        <p:tgtEl>
                                          <p:spTgt spid="8"/>
                                        </p:tgtEl>
                                      </p:cBhvr>
                                    </p:animEffect>
                                    <p:anim calcmode="lin" valueType="num">
                                      <p:cBhvr>
                                        <p:cTn id="16" dur="800" decel="100000" fill="hold"/>
                                        <p:tgtEl>
                                          <p:spTgt spid="8"/>
                                        </p:tgtEl>
                                        <p:attrNameLst>
                                          <p:attrName>style.rotation</p:attrName>
                                        </p:attrNameLst>
                                      </p:cBhvr>
                                      <p:tavLst>
                                        <p:tav tm="0">
                                          <p:val>
                                            <p:fltVal val="-90"/>
                                          </p:val>
                                        </p:tav>
                                        <p:tav tm="100000">
                                          <p:val>
                                            <p:fltVal val="0"/>
                                          </p:val>
                                        </p:tav>
                                      </p:tavLst>
                                    </p:anim>
                                    <p:anim calcmode="lin" valueType="num">
                                      <p:cBhvr>
                                        <p:cTn id="17" dur="800" decel="100000" fill="hold"/>
                                        <p:tgtEl>
                                          <p:spTgt spid="8"/>
                                        </p:tgtEl>
                                        <p:attrNameLst>
                                          <p:attrName>ppt_x</p:attrName>
                                        </p:attrNameLst>
                                      </p:cBhvr>
                                      <p:tavLst>
                                        <p:tav tm="0">
                                          <p:val>
                                            <p:strVal val="#ppt_x+0.4"/>
                                          </p:val>
                                        </p:tav>
                                        <p:tav tm="100000">
                                          <p:val>
                                            <p:strVal val="#ppt_x-0.05"/>
                                          </p:val>
                                        </p:tav>
                                      </p:tavLst>
                                    </p:anim>
                                    <p:anim calcmode="lin" valueType="num">
                                      <p:cBhvr>
                                        <p:cTn id="18" dur="800" decel="100000" fill="hold"/>
                                        <p:tgtEl>
                                          <p:spTgt spid="8"/>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Being Christ for Others: NT</a:t>
            </a:r>
            <a:endParaRPr lang="en-US" dirty="0"/>
          </a:p>
        </p:txBody>
      </p:sp>
      <p:sp>
        <p:nvSpPr>
          <p:cNvPr id="3" name="Content Placeholder 2"/>
          <p:cNvSpPr>
            <a:spLocks noGrp="1"/>
          </p:cNvSpPr>
          <p:nvPr>
            <p:ph idx="1"/>
          </p:nvPr>
        </p:nvSpPr>
        <p:spPr>
          <a:xfrm>
            <a:off x="914400" y="1609416"/>
            <a:ext cx="7162800" cy="4846320"/>
          </a:xfrm>
        </p:spPr>
        <p:txBody>
          <a:bodyPr/>
          <a:lstStyle/>
          <a:p>
            <a:pPr>
              <a:buNone/>
            </a:pPr>
            <a:r>
              <a:rPr lang="en-US" sz="3200" dirty="0" smtClean="0">
                <a:solidFill>
                  <a:schemeClr val="tx2">
                    <a:lumMod val="75000"/>
                  </a:schemeClr>
                </a:solidFill>
              </a:rPr>
              <a:t>“So if I, your Lord and Teacher, have washed your feet, you also ought to wash one another’s feet. For I have set you an example, that you also should do as I have done to you.” </a:t>
            </a:r>
          </a:p>
          <a:p>
            <a:pPr algn="r">
              <a:buNone/>
            </a:pPr>
            <a:r>
              <a:rPr lang="en-US" sz="2800" dirty="0" smtClean="0"/>
              <a:t>-</a:t>
            </a:r>
            <a:r>
              <a:rPr lang="en-US" sz="2800" dirty="0" err="1" smtClean="0"/>
              <a:t>Jn</a:t>
            </a:r>
            <a:r>
              <a:rPr lang="en-US" sz="2800" dirty="0" smtClean="0"/>
              <a:t> 13: 14-15</a:t>
            </a:r>
            <a:endParaRPr lang="en-US" dirty="0"/>
          </a:p>
        </p:txBody>
      </p:sp>
      <p:pic>
        <p:nvPicPr>
          <p:cNvPr id="5124" name="Picture 4" descr="C:\Users\brudolph\AppData\Local\Microsoft\Windows\Temporary Internet Files\Content.IE5\EX72HAIJ\maundythursday02[1].gif"/>
          <p:cNvPicPr>
            <a:picLocks noChangeAspect="1" noChangeArrowheads="1"/>
          </p:cNvPicPr>
          <p:nvPr/>
        </p:nvPicPr>
        <p:blipFill>
          <a:blip r:embed="rId3" cstate="print"/>
          <a:srcRect/>
          <a:stretch>
            <a:fillRect/>
          </a:stretch>
        </p:blipFill>
        <p:spPr bwMode="auto">
          <a:xfrm flipH="1">
            <a:off x="304799" y="3581400"/>
            <a:ext cx="2667000" cy="30414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1000"/>
                                        <p:tgtEl>
                                          <p:spTgt spid="3">
                                            <p:txEl>
                                              <p:pRg st="0" end="0"/>
                                            </p:txEl>
                                          </p:spTgt>
                                        </p:tgtEl>
                                      </p:cBhvr>
                                    </p:animEffect>
                                  </p:childTnLst>
                                </p:cTn>
                              </p:par>
                            </p:childTnLst>
                          </p:cTn>
                        </p:par>
                        <p:par>
                          <p:cTn id="8" fill="hold">
                            <p:stCondLst>
                              <p:cond delay="1000"/>
                            </p:stCondLst>
                            <p:childTnLst>
                              <p:par>
                                <p:cTn id="9" presetID="21" presetClass="entr" presetSubtype="4"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heel(4)">
                                      <p:cBhvr>
                                        <p:cTn id="11"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Being Christ for others: Church history</a:t>
            </a:r>
            <a:endParaRPr lang="en-US" dirty="0"/>
          </a:p>
        </p:txBody>
      </p:sp>
      <p:sp>
        <p:nvSpPr>
          <p:cNvPr id="3" name="Content Placeholder 2"/>
          <p:cNvSpPr>
            <a:spLocks noGrp="1"/>
          </p:cNvSpPr>
          <p:nvPr>
            <p:ph idx="1"/>
          </p:nvPr>
        </p:nvSpPr>
        <p:spPr>
          <a:xfrm>
            <a:off x="152400" y="1609416"/>
            <a:ext cx="7924800" cy="4846320"/>
          </a:xfrm>
        </p:spPr>
        <p:txBody>
          <a:bodyPr>
            <a:normAutofit fontScale="92500" lnSpcReduction="10000"/>
          </a:bodyPr>
          <a:lstStyle/>
          <a:p>
            <a:pPr marL="0" indent="0"/>
            <a:r>
              <a:rPr lang="en-US" dirty="0" smtClean="0"/>
              <a:t>The Breastplate of St. Patrick (5</a:t>
            </a:r>
            <a:r>
              <a:rPr lang="en-US" baseline="30000" dirty="0" smtClean="0"/>
              <a:t>th</a:t>
            </a:r>
            <a:r>
              <a:rPr lang="en-US" dirty="0" smtClean="0"/>
              <a:t> century CE): unity &amp; humility of our relationship with Jesus</a:t>
            </a:r>
          </a:p>
          <a:p>
            <a:pPr marL="0" indent="0"/>
            <a:r>
              <a:rPr lang="en-US" dirty="0" smtClean="0"/>
              <a:t>St. Teresa of Avila (1515–1582): necessity &amp; urgency:</a:t>
            </a:r>
          </a:p>
          <a:p>
            <a:pPr marL="246888" lvl="1" indent="0">
              <a:lnSpc>
                <a:spcPct val="110000"/>
              </a:lnSpc>
              <a:buNone/>
            </a:pPr>
            <a:r>
              <a:rPr lang="en-US" sz="2600" dirty="0" smtClean="0"/>
              <a:t>Christ has no body but yours,</a:t>
            </a:r>
            <a:br>
              <a:rPr lang="en-US" sz="2600" dirty="0" smtClean="0"/>
            </a:br>
            <a:r>
              <a:rPr lang="en-US" sz="2600" dirty="0" smtClean="0"/>
              <a:t>No hands, no feet on earth but yours,</a:t>
            </a:r>
            <a:br>
              <a:rPr lang="en-US" sz="2600" dirty="0" smtClean="0"/>
            </a:br>
            <a:r>
              <a:rPr lang="en-US" sz="2600" dirty="0" smtClean="0"/>
              <a:t>Yours are the eyes with which he looks</a:t>
            </a:r>
            <a:br>
              <a:rPr lang="en-US" sz="2600" dirty="0" smtClean="0"/>
            </a:br>
            <a:r>
              <a:rPr lang="en-US" sz="2600" dirty="0" smtClean="0"/>
              <a:t>Compassion on this world,</a:t>
            </a:r>
            <a:br>
              <a:rPr lang="en-US" sz="2600" dirty="0" smtClean="0"/>
            </a:br>
            <a:r>
              <a:rPr lang="en-US" sz="2600" dirty="0" smtClean="0"/>
              <a:t>Yours are the feet with which he walks to do good,</a:t>
            </a:r>
            <a:br>
              <a:rPr lang="en-US" sz="2600" dirty="0" smtClean="0"/>
            </a:br>
            <a:r>
              <a:rPr lang="en-US" sz="2600" dirty="0" smtClean="0"/>
              <a:t>Yours are the hands, </a:t>
            </a:r>
          </a:p>
          <a:p>
            <a:pPr marL="246888" lvl="1" indent="0">
              <a:buNone/>
            </a:pPr>
            <a:r>
              <a:rPr lang="en-US" sz="2600" dirty="0" smtClean="0"/>
              <a:t>	with which he blesses all the world.</a:t>
            </a:r>
            <a:br>
              <a:rPr lang="en-US" sz="2600" dirty="0" smtClean="0"/>
            </a:br>
            <a:r>
              <a:rPr lang="en-US" sz="2600" dirty="0" smtClean="0"/>
              <a:t>Yours are the hands, yours are the feet,</a:t>
            </a:r>
            <a:br>
              <a:rPr lang="en-US" sz="2600" dirty="0" smtClean="0"/>
            </a:br>
            <a:r>
              <a:rPr lang="en-US" sz="2600" dirty="0" smtClean="0"/>
              <a:t>Yours are the eyes, you are his body.</a:t>
            </a:r>
            <a:br>
              <a:rPr lang="en-US" sz="2600" dirty="0" smtClean="0"/>
            </a:br>
            <a:r>
              <a:rPr lang="en-US" sz="2600" dirty="0" smtClean="0"/>
              <a:t>Christ has no body now but yours.</a:t>
            </a:r>
          </a:p>
          <a:p>
            <a:pPr>
              <a:buNone/>
            </a:pPr>
            <a:endParaRPr lang="en-US" dirty="0"/>
          </a:p>
        </p:txBody>
      </p:sp>
      <p:pic>
        <p:nvPicPr>
          <p:cNvPr id="4" name="Picture 2" descr="C:\Users\brudolph\AppData\Local\Microsoft\Windows\Temporary Internet Files\Content.IE5\5JBF13GG\MP900422532[1].jpg"/>
          <p:cNvPicPr>
            <a:picLocks noChangeAspect="1" noChangeArrowheads="1"/>
          </p:cNvPicPr>
          <p:nvPr/>
        </p:nvPicPr>
        <p:blipFill>
          <a:blip r:embed="rId3" cstate="print"/>
          <a:srcRect/>
          <a:stretch>
            <a:fillRect/>
          </a:stretch>
        </p:blipFill>
        <p:spPr bwMode="auto">
          <a:xfrm>
            <a:off x="5867400" y="2819400"/>
            <a:ext cx="1981200" cy="1547813"/>
          </a:xfrm>
          <a:prstGeom prst="rect">
            <a:avLst/>
          </a:prstGeom>
          <a:noFill/>
          <a:scene3d>
            <a:camera prst="orthographicFront">
              <a:rot lat="0" lon="10800000" rev="0"/>
            </a:camera>
            <a:lightRig rig="threePt" dir="t"/>
          </a:scene3d>
        </p:spPr>
      </p:pic>
      <p:pic>
        <p:nvPicPr>
          <p:cNvPr id="5" name="Picture 2" descr="C:\Users\brudolph\AppData\Local\Microsoft\Windows\Temporary Internet Files\Content.IE5\BJNZQW21\MP900409654[2].jpg"/>
          <p:cNvPicPr>
            <a:picLocks noChangeAspect="1" noChangeArrowheads="1"/>
          </p:cNvPicPr>
          <p:nvPr/>
        </p:nvPicPr>
        <p:blipFill>
          <a:blip r:embed="rId4" cstate="print"/>
          <a:srcRect/>
          <a:stretch>
            <a:fillRect/>
          </a:stretch>
        </p:blipFill>
        <p:spPr bwMode="auto">
          <a:xfrm>
            <a:off x="6324600" y="5105400"/>
            <a:ext cx="2057400" cy="13726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10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7"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8"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0" dur="1000"/>
                                        <p:tgtEl>
                                          <p:spTgt spid="3">
                                            <p:txEl>
                                              <p:pRg st="1" end="1"/>
                                            </p:txEl>
                                          </p:spTgt>
                                        </p:tgtEl>
                                      </p:cBhvr>
                                    </p:animEffect>
                                  </p:childTnLst>
                                </p:cTn>
                              </p:par>
                            </p:childTnLst>
                          </p:cTn>
                        </p:par>
                        <p:par>
                          <p:cTn id="21" fill="hold">
                            <p:stCondLst>
                              <p:cond delay="1000"/>
                            </p:stCondLst>
                            <p:childTnLst>
                              <p:par>
                                <p:cTn id="22" presetID="54" presetClass="entr" presetSubtype="0" accel="100000"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10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25"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6"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8" dur="1000"/>
                                        <p:tgtEl>
                                          <p:spTgt spid="3">
                                            <p:txEl>
                                              <p:pRg st="2" end="2"/>
                                            </p:txEl>
                                          </p:spTgt>
                                        </p:tgtEl>
                                      </p:cBhvr>
                                    </p:animEffect>
                                  </p:childTnLst>
                                </p:cTn>
                              </p:par>
                            </p:childTnLst>
                          </p:cTn>
                        </p:par>
                        <p:par>
                          <p:cTn id="29" fill="hold">
                            <p:stCondLst>
                              <p:cond delay="2000"/>
                            </p:stCondLst>
                            <p:childTnLst>
                              <p:par>
                                <p:cTn id="30" presetID="47" presetClass="entr" presetSubtype="0"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anim calcmode="lin" valueType="num">
                                      <p:cBhvr>
                                        <p:cTn id="33" dur="500" fill="hold"/>
                                        <p:tgtEl>
                                          <p:spTgt spid="4"/>
                                        </p:tgtEl>
                                        <p:attrNameLst>
                                          <p:attrName>ppt_x</p:attrName>
                                        </p:attrNameLst>
                                      </p:cBhvr>
                                      <p:tavLst>
                                        <p:tav tm="0">
                                          <p:val>
                                            <p:strVal val="#ppt_x"/>
                                          </p:val>
                                        </p:tav>
                                        <p:tav tm="100000">
                                          <p:val>
                                            <p:strVal val="#ppt_x"/>
                                          </p:val>
                                        </p:tav>
                                      </p:tavLst>
                                    </p:anim>
                                    <p:anim calcmode="lin" valueType="num">
                                      <p:cBhvr>
                                        <p:cTn id="34" dur="500" fill="hold"/>
                                        <p:tgtEl>
                                          <p:spTgt spid="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54" presetClass="entr" presetSubtype="0" accel="100000" fill="hold" grpId="0" nodeType="after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p:cTn id="38" dur="10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39"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0"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41" dur="10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42" dur="1000"/>
                                        <p:tgtEl>
                                          <p:spTgt spid="3">
                                            <p:txEl>
                                              <p:pRg st="3" end="3"/>
                                            </p:txEl>
                                          </p:spTgt>
                                        </p:tgtEl>
                                      </p:cBhvr>
                                    </p:animEffect>
                                  </p:childTnLst>
                                </p:cTn>
                              </p:par>
                              <p:par>
                                <p:cTn id="43" presetID="42" presetClass="entr" presetSubtype="0" fill="hold"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500"/>
                                        <p:tgtEl>
                                          <p:spTgt spid="5"/>
                                        </p:tgtEl>
                                      </p:cBhvr>
                                    </p:animEffect>
                                    <p:anim calcmode="lin" valueType="num">
                                      <p:cBhvr>
                                        <p:cTn id="46" dur="500" fill="hold"/>
                                        <p:tgtEl>
                                          <p:spTgt spid="5"/>
                                        </p:tgtEl>
                                        <p:attrNameLst>
                                          <p:attrName>ppt_x</p:attrName>
                                        </p:attrNameLst>
                                      </p:cBhvr>
                                      <p:tavLst>
                                        <p:tav tm="0">
                                          <p:val>
                                            <p:strVal val="#ppt_x"/>
                                          </p:val>
                                        </p:tav>
                                        <p:tav tm="100000">
                                          <p:val>
                                            <p:strVal val="#ppt_x"/>
                                          </p:val>
                                        </p:tav>
                                      </p:tavLst>
                                    </p:anim>
                                    <p:anim calcmode="lin" valueType="num">
                                      <p:cBhvr>
                                        <p:cTn id="47"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Seeing Christ in Others</a:t>
            </a:r>
            <a:endParaRPr lang="en-US" dirty="0"/>
          </a:p>
        </p:txBody>
      </p:sp>
      <p:sp>
        <p:nvSpPr>
          <p:cNvPr id="3" name="Content Placeholder 2"/>
          <p:cNvSpPr>
            <a:spLocks noGrp="1"/>
          </p:cNvSpPr>
          <p:nvPr>
            <p:ph idx="1"/>
          </p:nvPr>
        </p:nvSpPr>
        <p:spPr/>
        <p:txBody>
          <a:bodyPr>
            <a:normAutofit/>
          </a:bodyPr>
          <a:lstStyle/>
          <a:p>
            <a:r>
              <a:rPr lang="en-US" dirty="0" smtClean="0"/>
              <a:t>”Very truly, I tell you, whoever receives one whom I send receives me; and whoever receives me receives him who sent me.”  </a:t>
            </a:r>
          </a:p>
          <a:p>
            <a:pPr>
              <a:spcBef>
                <a:spcPts val="0"/>
              </a:spcBef>
              <a:buNone/>
            </a:pPr>
            <a:r>
              <a:rPr lang="en-US" dirty="0" smtClean="0"/>
              <a:t>   (</a:t>
            </a:r>
            <a:r>
              <a:rPr lang="en-US" dirty="0" err="1" smtClean="0"/>
              <a:t>Jn</a:t>
            </a:r>
            <a:r>
              <a:rPr lang="en-US" dirty="0" smtClean="0"/>
              <a:t> 13:20) </a:t>
            </a:r>
          </a:p>
          <a:p>
            <a:r>
              <a:rPr lang="en-US" dirty="0" smtClean="0"/>
              <a:t>“Truly I tell you, just as you did it to one of the least of these who are members of my family, you did it to me.” (Mt 25:40)</a:t>
            </a:r>
          </a:p>
          <a:p>
            <a:r>
              <a:rPr lang="en-US" dirty="0" smtClean="0"/>
              <a:t> Rule of St. Benedict: “All guests who present themselves are to be welcomed as Christ.” </a:t>
            </a:r>
          </a:p>
          <a:p>
            <a:r>
              <a:rPr lang="en-US" dirty="0" smtClean="0"/>
              <a:t>A discipline! </a:t>
            </a:r>
            <a:r>
              <a:rPr lang="en-US" dirty="0" smtClean="0">
                <a:sym typeface="Wingdings" pitchFamily="2" charset="2"/>
              </a:rPr>
              <a:t>Prayer  </a:t>
            </a:r>
            <a:r>
              <a:rPr lang="en-US" dirty="0" smtClean="0"/>
              <a:t>gradual changing of the heart</a:t>
            </a:r>
          </a:p>
          <a:p>
            <a:endParaRPr lang="en-US" dirty="0"/>
          </a:p>
        </p:txBody>
      </p:sp>
      <p:pic>
        <p:nvPicPr>
          <p:cNvPr id="4" name="Picture 12" descr="C:\Users\brudolph\AppData\Local\Microsoft\Windows\Temporary Internet Files\Content.IE5\BJNZQW21\MC900088870[1].wmf"/>
          <p:cNvPicPr>
            <a:picLocks noChangeAspect="1" noChangeArrowheads="1"/>
          </p:cNvPicPr>
          <p:nvPr/>
        </p:nvPicPr>
        <p:blipFill>
          <a:blip r:embed="rId3" cstate="print"/>
          <a:srcRect/>
          <a:stretch>
            <a:fillRect/>
          </a:stretch>
        </p:blipFill>
        <p:spPr bwMode="auto">
          <a:xfrm>
            <a:off x="7086600" y="1905000"/>
            <a:ext cx="1904923" cy="2667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
                                            <p:txEl>
                                              <p:pRg st="1" end="1"/>
                                            </p:txEl>
                                          </p:spTgt>
                                        </p:tgtEl>
                                      </p:cBhvr>
                                    </p:animEffect>
                                  </p:childTnLst>
                                </p:cTn>
                              </p:par>
                              <p:par>
                                <p:cTn id="25" presetID="13" presetClass="entr" presetSubtype="16"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plus(in)">
                                      <p:cBhvr>
                                        <p:cTn id="27" dur="1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5"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5"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3">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5" presetClass="entr" presetSubtype="0" fill="hold" grpId="0"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 calcmode="lin" valueType="num">
                                      <p:cBhvr>
                                        <p:cTn id="44"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47"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3">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5" presetClass="entr" presetSubtype="0" fill="hold" grpId="0" nodeType="clickEffect">
                                  <p:stCondLst>
                                    <p:cond delay="0"/>
                                  </p:stCondLst>
                                  <p:childTnLst>
                                    <p:set>
                                      <p:cBhvr>
                                        <p:cTn id="55" dur="1" fill="hold">
                                          <p:stCondLst>
                                            <p:cond delay="0"/>
                                          </p:stCondLst>
                                        </p:cTn>
                                        <p:tgtEl>
                                          <p:spTgt spid="3">
                                            <p:txEl>
                                              <p:pRg st="4" end="4"/>
                                            </p:txEl>
                                          </p:spTgt>
                                        </p:tgtEl>
                                        <p:attrNameLst>
                                          <p:attrName>style.visibility</p:attrName>
                                        </p:attrNameLst>
                                      </p:cBhvr>
                                      <p:to>
                                        <p:strVal val="visible"/>
                                      </p:to>
                                    </p:set>
                                    <p:anim calcmode="lin" valueType="num">
                                      <p:cBhvr>
                                        <p:cTn id="56"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59"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lstStyle/>
          <a:p>
            <a:r>
              <a:rPr lang="en-US" dirty="0" smtClean="0"/>
              <a:t>Mercy</a:t>
            </a:r>
            <a:endParaRPr lang="en-US" dirty="0"/>
          </a:p>
        </p:txBody>
      </p:sp>
      <p:sp>
        <p:nvSpPr>
          <p:cNvPr id="3" name="Content Placeholder 2"/>
          <p:cNvSpPr>
            <a:spLocks noGrp="1"/>
          </p:cNvSpPr>
          <p:nvPr>
            <p:ph idx="1"/>
          </p:nvPr>
        </p:nvSpPr>
        <p:spPr>
          <a:xfrm>
            <a:off x="2514600" y="1143000"/>
            <a:ext cx="5181600" cy="5312736"/>
          </a:xfrm>
        </p:spPr>
        <p:txBody>
          <a:bodyPr>
            <a:normAutofit lnSpcReduction="10000"/>
          </a:bodyPr>
          <a:lstStyle/>
          <a:p>
            <a:r>
              <a:rPr lang="en-US" dirty="0" smtClean="0"/>
              <a:t>Recognize our own need for God’s love and forgiveness.  </a:t>
            </a:r>
          </a:p>
          <a:p>
            <a:r>
              <a:rPr lang="en-US" dirty="0" smtClean="0"/>
              <a:t>Same need in others &amp; be conduits of mercy</a:t>
            </a:r>
          </a:p>
          <a:p>
            <a:r>
              <a:rPr lang="en-US" dirty="0" smtClean="0"/>
              <a:t>EVERYONE who comes is in need of God’s love.  </a:t>
            </a:r>
          </a:p>
          <a:p>
            <a:pPr lvl="1"/>
            <a:r>
              <a:rPr lang="en-US" sz="2400" dirty="0" smtClean="0"/>
              <a:t>“A church is a hospital for sinners, not a museum for saints.” (Pauline Phillips, aka “Dear Abby”) </a:t>
            </a:r>
          </a:p>
          <a:p>
            <a:pPr lvl="1"/>
            <a:r>
              <a:rPr lang="en-US" sz="2400" dirty="0" smtClean="0"/>
              <a:t>“The Church is always in need of reform.” </a:t>
            </a:r>
          </a:p>
          <a:p>
            <a:r>
              <a:rPr lang="en-US" dirty="0" smtClean="0"/>
              <a:t>Mercy helps us to accept all we meet.</a:t>
            </a:r>
          </a:p>
          <a:p>
            <a:endParaRPr lang="en-US" dirty="0"/>
          </a:p>
        </p:txBody>
      </p:sp>
      <p:pic>
        <p:nvPicPr>
          <p:cNvPr id="5" name="Picture 4" descr="forgiveness.gif"/>
          <p:cNvPicPr>
            <a:picLocks noChangeAspect="1"/>
          </p:cNvPicPr>
          <p:nvPr/>
        </p:nvPicPr>
        <p:blipFill>
          <a:blip r:embed="rId3" cstate="print"/>
          <a:stretch>
            <a:fillRect/>
          </a:stretch>
        </p:blipFill>
        <p:spPr>
          <a:xfrm>
            <a:off x="228600" y="1524000"/>
            <a:ext cx="2108200" cy="3162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par>
                          <p:cTn id="24" fill="hold">
                            <p:stCondLst>
                              <p:cond delay="1000"/>
                            </p:stCondLst>
                            <p:childTnLst>
                              <p:par>
                                <p:cTn id="25" presetID="55" presetClass="entr" presetSubtype="0"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8"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9" dur="1000"/>
                                        <p:tgtEl>
                                          <p:spTgt spid="3">
                                            <p:txEl>
                                              <p:pRg st="3" end="3"/>
                                            </p:txEl>
                                          </p:spTgt>
                                        </p:tgtEl>
                                      </p:cBhvr>
                                    </p:animEffect>
                                  </p:childTnLst>
                                </p:cTn>
                              </p:par>
                            </p:childTnLst>
                          </p:cTn>
                        </p:par>
                        <p:par>
                          <p:cTn id="30" fill="hold">
                            <p:stCondLst>
                              <p:cond delay="2000"/>
                            </p:stCondLst>
                            <p:childTnLst>
                              <p:par>
                                <p:cTn id="31" presetID="55" presetClass="entr" presetSubtype="0" fill="hold" grpId="0"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4"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5" dur="10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p:cTn id="40"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1"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010400" cy="609600"/>
          </a:xfrm>
        </p:spPr>
        <p:txBody>
          <a:bodyPr>
            <a:noAutofit/>
          </a:bodyPr>
          <a:lstStyle/>
          <a:p>
            <a:pPr algn="ctr"/>
            <a:r>
              <a:rPr lang="en-US" sz="3600" dirty="0" smtClean="0"/>
              <a:t>I. </a:t>
            </a:r>
            <a:r>
              <a:rPr lang="en-US" sz="3600" dirty="0"/>
              <a:t>Overview of the </a:t>
            </a:r>
            <a:r>
              <a:rPr lang="en-US" sz="3600" dirty="0" smtClean="0"/>
              <a:t>training</a:t>
            </a:r>
            <a:endParaRPr lang="en-US" sz="3600" dirty="0"/>
          </a:p>
        </p:txBody>
      </p:sp>
      <p:sp>
        <p:nvSpPr>
          <p:cNvPr id="3" name="Text Placeholder 2"/>
          <p:cNvSpPr>
            <a:spLocks noGrp="1"/>
          </p:cNvSpPr>
          <p:nvPr>
            <p:ph type="body" idx="2"/>
          </p:nvPr>
        </p:nvSpPr>
        <p:spPr>
          <a:xfrm>
            <a:off x="457200" y="990600"/>
            <a:ext cx="7467600" cy="602512"/>
          </a:xfrm>
        </p:spPr>
        <p:txBody>
          <a:bodyPr>
            <a:noAutofit/>
          </a:bodyPr>
          <a:lstStyle/>
          <a:p>
            <a:pPr algn="ctr"/>
            <a:r>
              <a:rPr lang="en-US" sz="2400" dirty="0" smtClean="0">
                <a:solidFill>
                  <a:schemeClr val="accent4">
                    <a:lumMod val="75000"/>
                  </a:schemeClr>
                </a:solidFill>
              </a:rPr>
              <a:t>Use the components in any combination &amp; order</a:t>
            </a:r>
            <a:endParaRPr lang="en-US" sz="2400" dirty="0">
              <a:solidFill>
                <a:schemeClr val="accent4">
                  <a:lumMod val="75000"/>
                </a:schemeClr>
              </a:solidFill>
            </a:endParaRPr>
          </a:p>
        </p:txBody>
      </p:sp>
      <p:sp>
        <p:nvSpPr>
          <p:cNvPr id="4" name="Content Placeholder 3"/>
          <p:cNvSpPr>
            <a:spLocks noGrp="1"/>
          </p:cNvSpPr>
          <p:nvPr>
            <p:ph sz="half" idx="1"/>
          </p:nvPr>
        </p:nvSpPr>
        <p:spPr>
          <a:xfrm>
            <a:off x="152400" y="1676400"/>
            <a:ext cx="7772400" cy="4676552"/>
          </a:xfrm>
        </p:spPr>
        <p:txBody>
          <a:bodyPr>
            <a:normAutofit fontScale="85000" lnSpcReduction="20000"/>
          </a:bodyPr>
          <a:lstStyle/>
          <a:p>
            <a:pPr lvl="0"/>
            <a:r>
              <a:rPr lang="en-US" dirty="0" smtClean="0">
                <a:solidFill>
                  <a:schemeClr val="tx2">
                    <a:lumMod val="75000"/>
                  </a:schemeClr>
                </a:solidFill>
              </a:rPr>
              <a:t>The “bare bones” = greeter &amp; usher roles &amp; how-to, w/ prayer/song &amp; commissioning  </a:t>
            </a:r>
          </a:p>
          <a:p>
            <a:pPr lvl="0"/>
            <a:r>
              <a:rPr lang="en-US" dirty="0" smtClean="0">
                <a:solidFill>
                  <a:schemeClr val="accent6">
                    <a:lumMod val="75000"/>
                  </a:schemeClr>
                </a:solidFill>
              </a:rPr>
              <a:t>How ministries fit into broader context: baptismal call &amp; call to be servant leaders </a:t>
            </a:r>
          </a:p>
          <a:p>
            <a:pPr lvl="0"/>
            <a:r>
              <a:rPr lang="en-US" dirty="0" smtClean="0"/>
              <a:t>Reflection on spiritual basis for hospitality</a:t>
            </a:r>
          </a:p>
          <a:p>
            <a:r>
              <a:rPr lang="en-US" dirty="0" smtClean="0">
                <a:solidFill>
                  <a:schemeClr val="tx2">
                    <a:lumMod val="75000"/>
                  </a:schemeClr>
                </a:solidFill>
              </a:rPr>
              <a:t>Conversation w/ parish pastoral council or session to discern how to expand hospitality ministry in parish</a:t>
            </a:r>
          </a:p>
          <a:p>
            <a:pPr lvl="1"/>
            <a:r>
              <a:rPr lang="en-US" dirty="0" smtClean="0"/>
              <a:t>Other options for the ministry of hospitality, </a:t>
            </a:r>
          </a:p>
          <a:p>
            <a:pPr lvl="1"/>
            <a:r>
              <a:rPr lang="en-US" dirty="0" smtClean="0"/>
              <a:t>Method for a parish group to discern which avenues for hospitality ministry they wish to pursue and</a:t>
            </a:r>
          </a:p>
          <a:p>
            <a:pPr lvl="1"/>
            <a:r>
              <a:rPr lang="en-US" dirty="0" smtClean="0"/>
              <a:t> Encourage larger parish community to see of hospitality as everyone’s responsibility  </a:t>
            </a:r>
          </a:p>
        </p:txBody>
      </p:sp>
      <p:pic>
        <p:nvPicPr>
          <p:cNvPr id="6" name="Picture 5" descr="puzzle.jpeg"/>
          <p:cNvPicPr>
            <a:picLocks noChangeAspect="1"/>
          </p:cNvPicPr>
          <p:nvPr/>
        </p:nvPicPr>
        <p:blipFill>
          <a:blip r:embed="rId3" cstate="print"/>
          <a:stretch>
            <a:fillRect/>
          </a:stretch>
        </p:blipFill>
        <p:spPr>
          <a:xfrm>
            <a:off x="7239000" y="2057400"/>
            <a:ext cx="1682496" cy="1752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fmla="#ppt_w*sin(2.5*pi*$)">
                                          <p:val>
                                            <p:fltVal val="0"/>
                                          </p:val>
                                        </p:tav>
                                        <p:tav tm="100000">
                                          <p:val>
                                            <p:fltVal val="1"/>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1" presetClass="entr" presetSubtype="4" fill="hold" grpId="0"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heel(4)">
                                      <p:cBhvr>
                                        <p:cTn id="12" dur="1000"/>
                                        <p:tgtEl>
                                          <p:spTgt spid="4">
                                            <p:txEl>
                                              <p:pRg st="0" end="0"/>
                                            </p:txEl>
                                          </p:spTgt>
                                        </p:tgtEl>
                                      </p:cBhvr>
                                    </p:animEffect>
                                  </p:childTnLst>
                                </p:cTn>
                              </p:par>
                            </p:childTnLst>
                          </p:cTn>
                        </p:par>
                        <p:par>
                          <p:cTn id="13" fill="hold">
                            <p:stCondLst>
                              <p:cond delay="1500"/>
                            </p:stCondLst>
                            <p:childTnLst>
                              <p:par>
                                <p:cTn id="14" presetID="21" presetClass="entr" presetSubtype="4" fill="hold" grpId="0" nodeType="after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wheel(4)">
                                      <p:cBhvr>
                                        <p:cTn id="16" dur="1000"/>
                                        <p:tgtEl>
                                          <p:spTgt spid="4">
                                            <p:txEl>
                                              <p:pRg st="1" end="1"/>
                                            </p:txEl>
                                          </p:spTgt>
                                        </p:tgtEl>
                                      </p:cBhvr>
                                    </p:animEffect>
                                  </p:childTnLst>
                                </p:cTn>
                              </p:par>
                            </p:childTnLst>
                          </p:cTn>
                        </p:par>
                        <p:par>
                          <p:cTn id="17" fill="hold">
                            <p:stCondLst>
                              <p:cond delay="2500"/>
                            </p:stCondLst>
                            <p:childTnLst>
                              <p:par>
                                <p:cTn id="18" presetID="21" presetClass="entr" presetSubtype="4" fill="hold" grpId="0" nodeType="after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wheel(4)">
                                      <p:cBhvr>
                                        <p:cTn id="20" dur="1000"/>
                                        <p:tgtEl>
                                          <p:spTgt spid="4">
                                            <p:txEl>
                                              <p:pRg st="2" end="2"/>
                                            </p:txEl>
                                          </p:spTgt>
                                        </p:tgtEl>
                                      </p:cBhvr>
                                    </p:animEffect>
                                  </p:childTnLst>
                                </p:cTn>
                              </p:par>
                            </p:childTnLst>
                          </p:cTn>
                        </p:par>
                        <p:par>
                          <p:cTn id="21" fill="hold">
                            <p:stCondLst>
                              <p:cond delay="3500"/>
                            </p:stCondLst>
                            <p:childTnLst>
                              <p:par>
                                <p:cTn id="22" presetID="21" presetClass="entr" presetSubtype="4" fill="hold" grpId="0" nodeType="after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wheel(4)">
                                      <p:cBhvr>
                                        <p:cTn id="24" dur="1000"/>
                                        <p:tgtEl>
                                          <p:spTgt spid="4">
                                            <p:txEl>
                                              <p:pRg st="3" end="3"/>
                                            </p:txEl>
                                          </p:spTgt>
                                        </p:tgtEl>
                                      </p:cBhvr>
                                    </p:animEffect>
                                  </p:childTnLst>
                                </p:cTn>
                              </p:par>
                            </p:childTnLst>
                          </p:cTn>
                        </p:par>
                        <p:par>
                          <p:cTn id="25" fill="hold">
                            <p:stCondLst>
                              <p:cond delay="4500"/>
                            </p:stCondLst>
                            <p:childTnLst>
                              <p:par>
                                <p:cTn id="26" presetID="21" presetClass="entr" presetSubtype="4" fill="hold" grpId="0" nodeType="after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wheel(4)">
                                      <p:cBhvr>
                                        <p:cTn id="28" dur="1000"/>
                                        <p:tgtEl>
                                          <p:spTgt spid="4">
                                            <p:txEl>
                                              <p:pRg st="4" end="4"/>
                                            </p:txEl>
                                          </p:spTgt>
                                        </p:tgtEl>
                                      </p:cBhvr>
                                    </p:animEffect>
                                  </p:childTnLst>
                                </p:cTn>
                              </p:par>
                            </p:childTnLst>
                          </p:cTn>
                        </p:par>
                        <p:par>
                          <p:cTn id="29" fill="hold">
                            <p:stCondLst>
                              <p:cond delay="5500"/>
                            </p:stCondLst>
                            <p:childTnLst>
                              <p:par>
                                <p:cTn id="30" presetID="21" presetClass="entr" presetSubtype="4" fill="hold" grpId="0" nodeType="after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heel(4)">
                                      <p:cBhvr>
                                        <p:cTn id="32" dur="1000"/>
                                        <p:tgtEl>
                                          <p:spTgt spid="4">
                                            <p:txEl>
                                              <p:pRg st="5" end="5"/>
                                            </p:txEl>
                                          </p:spTgt>
                                        </p:tgtEl>
                                      </p:cBhvr>
                                    </p:animEffect>
                                  </p:childTnLst>
                                </p:cTn>
                              </p:par>
                            </p:childTnLst>
                          </p:cTn>
                        </p:par>
                        <p:par>
                          <p:cTn id="33" fill="hold">
                            <p:stCondLst>
                              <p:cond delay="6500"/>
                            </p:stCondLst>
                            <p:childTnLst>
                              <p:par>
                                <p:cTn id="34" presetID="21" presetClass="entr" presetSubtype="4" fill="hold" grpId="0" nodeType="after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Effect transition="in" filter="wheel(4)">
                                      <p:cBhvr>
                                        <p:cTn id="36"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riends5-color.gif"/>
          <p:cNvPicPr>
            <a:picLocks noChangeAspect="1"/>
          </p:cNvPicPr>
          <p:nvPr/>
        </p:nvPicPr>
        <p:blipFill>
          <a:blip r:embed="rId3" cstate="print"/>
          <a:stretch>
            <a:fillRect/>
          </a:stretch>
        </p:blipFill>
        <p:spPr>
          <a:xfrm>
            <a:off x="6553200" y="1066800"/>
            <a:ext cx="2133600" cy="2782957"/>
          </a:xfrm>
          <a:prstGeom prst="rect">
            <a:avLst/>
          </a:prstGeom>
        </p:spPr>
      </p:pic>
      <p:sp>
        <p:nvSpPr>
          <p:cNvPr id="3" name="Content Placeholder 2"/>
          <p:cNvSpPr>
            <a:spLocks noGrp="1"/>
          </p:cNvSpPr>
          <p:nvPr>
            <p:ph sz="half" idx="1"/>
          </p:nvPr>
        </p:nvSpPr>
        <p:spPr>
          <a:xfrm>
            <a:off x="457200" y="1676400"/>
            <a:ext cx="6019800" cy="4828952"/>
          </a:xfrm>
        </p:spPr>
        <p:txBody>
          <a:bodyPr>
            <a:normAutofit/>
          </a:bodyPr>
          <a:lstStyle/>
          <a:p>
            <a:r>
              <a:rPr lang="en-US" sz="2400" dirty="0" smtClean="0">
                <a:solidFill>
                  <a:schemeClr val="accent6">
                    <a:lumMod val="75000"/>
                  </a:schemeClr>
                </a:solidFill>
              </a:rPr>
              <a:t>“We greet Christ in one another long before we receive him in the sacrament of Communion.” (p. 7) </a:t>
            </a:r>
          </a:p>
          <a:p>
            <a:endParaRPr lang="en-US" sz="2400" dirty="0" smtClean="0">
              <a:solidFill>
                <a:schemeClr val="accent6">
                  <a:lumMod val="75000"/>
                </a:schemeClr>
              </a:solidFill>
            </a:endParaRPr>
          </a:p>
          <a:p>
            <a:r>
              <a:rPr lang="en-US" sz="2400" dirty="0" smtClean="0">
                <a:solidFill>
                  <a:schemeClr val="tx2">
                    <a:lumMod val="75000"/>
                  </a:schemeClr>
                </a:solidFill>
              </a:rPr>
              <a:t>“[Ministers of hospitality] are hosts who put a face onto the parish.  They welcome those who arrive and begin the process of forming them as a worshipping body.” (p. 5)</a:t>
            </a:r>
            <a:r>
              <a:rPr lang="en-US" sz="2400" i="1" dirty="0" smtClean="0">
                <a:solidFill>
                  <a:schemeClr val="tx2">
                    <a:lumMod val="75000"/>
                  </a:schemeClr>
                </a:solidFill>
              </a:rPr>
              <a:t> </a:t>
            </a:r>
          </a:p>
          <a:p>
            <a:pPr algn="r">
              <a:buNone/>
            </a:pPr>
            <a:r>
              <a:rPr lang="en-US" sz="1400" i="1" dirty="0" smtClean="0"/>
              <a:t>Guide for Ushers and Greeters, </a:t>
            </a:r>
            <a:r>
              <a:rPr lang="en-US" sz="1400" dirty="0" err="1" smtClean="0"/>
              <a:t>Karie</a:t>
            </a:r>
            <a:r>
              <a:rPr lang="en-US" sz="1400" dirty="0" smtClean="0"/>
              <a:t> Ferrell and Paul Turner</a:t>
            </a:r>
          </a:p>
          <a:p>
            <a:pPr>
              <a:buNone/>
            </a:pPr>
            <a:endParaRPr lang="en-US" dirty="0"/>
          </a:p>
        </p:txBody>
      </p:sp>
      <p:sp>
        <p:nvSpPr>
          <p:cNvPr id="6" name="Title 3"/>
          <p:cNvSpPr>
            <a:spLocks noGrp="1"/>
          </p:cNvSpPr>
          <p:nvPr>
            <p:ph type="body" idx="2"/>
          </p:nvPr>
        </p:nvSpPr>
        <p:spPr>
          <a:xfrm>
            <a:off x="381000" y="381000"/>
            <a:ext cx="7391400" cy="1295400"/>
          </a:xfrm>
        </p:spPr>
        <p:txBody>
          <a:bodyPr>
            <a:noAutofit/>
          </a:bodyPr>
          <a:lstStyle/>
          <a:p>
            <a:r>
              <a:rPr lang="en-US" sz="3200" dirty="0" smtClean="0">
                <a:solidFill>
                  <a:schemeClr val="tx2">
                    <a:lumMod val="75000"/>
                  </a:schemeClr>
                </a:solidFill>
              </a:rPr>
              <a:t>“For where two or three are gathered in my name, I am there among them.” </a:t>
            </a:r>
            <a:r>
              <a:rPr lang="en-US" dirty="0" smtClean="0">
                <a:solidFill>
                  <a:schemeClr val="tx2">
                    <a:lumMod val="75000"/>
                  </a:schemeClr>
                </a:solidFill>
              </a:rPr>
              <a:t>(Mt 18:20)</a:t>
            </a:r>
            <a:endParaRPr lang="en-US" dirty="0">
              <a:solidFill>
                <a:schemeClr val="tx2">
                  <a:lumMod val="75000"/>
                </a:schemeClr>
              </a:solidFill>
            </a:endParaRPr>
          </a:p>
        </p:txBody>
      </p:sp>
      <p:pic>
        <p:nvPicPr>
          <p:cNvPr id="9" name="Picture 8" descr="friends.jpg"/>
          <p:cNvPicPr>
            <a:picLocks noChangeAspect="1"/>
          </p:cNvPicPr>
          <p:nvPr/>
        </p:nvPicPr>
        <p:blipFill>
          <a:blip r:embed="rId4" cstate="print"/>
          <a:stretch>
            <a:fillRect/>
          </a:stretch>
        </p:blipFill>
        <p:spPr>
          <a:xfrm>
            <a:off x="6553200" y="5105400"/>
            <a:ext cx="2095500" cy="1524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900" decel="100000" fill="hold"/>
                                        <p:tgtEl>
                                          <p:spTgt spid="9"/>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900" decel="100000" fill="hold"/>
                                        <p:tgtEl>
                                          <p:spTgt spid="10"/>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20040"/>
            <a:ext cx="7242048" cy="746760"/>
          </a:xfrm>
        </p:spPr>
        <p:txBody>
          <a:bodyPr>
            <a:normAutofit fontScale="90000"/>
          </a:bodyPr>
          <a:lstStyle/>
          <a:p>
            <a:r>
              <a:rPr lang="en-US" dirty="0" smtClean="0">
                <a:solidFill>
                  <a:schemeClr val="bg2">
                    <a:lumMod val="25000"/>
                  </a:schemeClr>
                </a:solidFill>
              </a:rPr>
              <a:t>Evangelization &amp; Hospitality</a:t>
            </a:r>
            <a:endParaRPr lang="en-US" dirty="0"/>
          </a:p>
        </p:txBody>
      </p:sp>
      <p:sp>
        <p:nvSpPr>
          <p:cNvPr id="6" name="Text Placeholder 5"/>
          <p:cNvSpPr>
            <a:spLocks noGrp="1"/>
          </p:cNvSpPr>
          <p:nvPr>
            <p:ph type="body" idx="1"/>
          </p:nvPr>
        </p:nvSpPr>
        <p:spPr>
          <a:xfrm>
            <a:off x="381000" y="5410200"/>
            <a:ext cx="3520440" cy="990600"/>
          </a:xfrm>
        </p:spPr>
        <p:txBody>
          <a:bodyPr>
            <a:normAutofit/>
          </a:bodyPr>
          <a:lstStyle/>
          <a:p>
            <a:r>
              <a:rPr lang="en-US" sz="2400" dirty="0" smtClean="0">
                <a:solidFill>
                  <a:schemeClr val="accent6">
                    <a:lumMod val="75000"/>
                  </a:schemeClr>
                </a:solidFill>
              </a:rPr>
              <a:t>What got them to come to begin with?</a:t>
            </a:r>
          </a:p>
        </p:txBody>
      </p:sp>
      <p:sp>
        <p:nvSpPr>
          <p:cNvPr id="7" name="Text Placeholder 6"/>
          <p:cNvSpPr>
            <a:spLocks noGrp="1"/>
          </p:cNvSpPr>
          <p:nvPr>
            <p:ph type="body" sz="half" idx="3"/>
          </p:nvPr>
        </p:nvSpPr>
        <p:spPr>
          <a:xfrm>
            <a:off x="4495800" y="5715000"/>
            <a:ext cx="3520440" cy="685800"/>
          </a:xfrm>
        </p:spPr>
        <p:txBody>
          <a:bodyPr>
            <a:normAutofit/>
          </a:bodyPr>
          <a:lstStyle/>
          <a:p>
            <a:r>
              <a:rPr lang="en-US" sz="3600" dirty="0" smtClean="0">
                <a:solidFill>
                  <a:schemeClr val="accent6">
                    <a:lumMod val="75000"/>
                  </a:schemeClr>
                </a:solidFill>
              </a:rPr>
              <a:t>Who me?</a:t>
            </a:r>
          </a:p>
        </p:txBody>
      </p:sp>
      <p:sp>
        <p:nvSpPr>
          <p:cNvPr id="4" name="Content Placeholder 3"/>
          <p:cNvSpPr>
            <a:spLocks noGrp="1"/>
          </p:cNvSpPr>
          <p:nvPr>
            <p:ph sz="quarter" idx="2"/>
          </p:nvPr>
        </p:nvSpPr>
        <p:spPr>
          <a:xfrm>
            <a:off x="457200" y="1295400"/>
            <a:ext cx="3520440" cy="1869560"/>
          </a:xfrm>
        </p:spPr>
        <p:txBody>
          <a:bodyPr>
            <a:normAutofit/>
          </a:bodyPr>
          <a:lstStyle/>
          <a:p>
            <a:r>
              <a:rPr lang="en-US" dirty="0" smtClean="0"/>
              <a:t>Your encounter is NOT the first step in their encounter with Christ.  </a:t>
            </a:r>
          </a:p>
          <a:p>
            <a:endParaRPr lang="en-US" dirty="0"/>
          </a:p>
        </p:txBody>
      </p:sp>
      <p:sp>
        <p:nvSpPr>
          <p:cNvPr id="8" name="Content Placeholder 7"/>
          <p:cNvSpPr>
            <a:spLocks noGrp="1"/>
          </p:cNvSpPr>
          <p:nvPr>
            <p:ph sz="quarter" idx="4"/>
          </p:nvPr>
        </p:nvSpPr>
        <p:spPr>
          <a:xfrm>
            <a:off x="4191000" y="1295400"/>
            <a:ext cx="3520440" cy="2174360"/>
          </a:xfrm>
        </p:spPr>
        <p:txBody>
          <a:bodyPr/>
          <a:lstStyle/>
          <a:p>
            <a:r>
              <a:rPr lang="en-US" dirty="0" smtClean="0">
                <a:solidFill>
                  <a:schemeClr val="tx2">
                    <a:lumMod val="75000"/>
                  </a:schemeClr>
                </a:solidFill>
              </a:rPr>
              <a:t>Loving in a concrete way when “the lost” arrive</a:t>
            </a:r>
          </a:p>
          <a:p>
            <a:r>
              <a:rPr lang="en-US" dirty="0" smtClean="0"/>
              <a:t>Seeking the lost sheep by “waking them up”</a:t>
            </a:r>
          </a:p>
          <a:p>
            <a:endParaRPr lang="en-US" dirty="0"/>
          </a:p>
        </p:txBody>
      </p:sp>
      <p:pic>
        <p:nvPicPr>
          <p:cNvPr id="9" name="Picture 2" descr="C:\Users\brudolph\AppData\Local\Microsoft\Windows\Temporary Internet Files\Content.IE5\MOJ3CXK9\MP900431662[1].jpg"/>
          <p:cNvPicPr>
            <a:picLocks noChangeAspect="1" noChangeArrowheads="1"/>
          </p:cNvPicPr>
          <p:nvPr/>
        </p:nvPicPr>
        <p:blipFill>
          <a:blip r:embed="rId3" cstate="print"/>
          <a:srcRect/>
          <a:stretch>
            <a:fillRect/>
          </a:stretch>
        </p:blipFill>
        <p:spPr bwMode="auto">
          <a:xfrm>
            <a:off x="1066800" y="2894852"/>
            <a:ext cx="2362200" cy="2373791"/>
          </a:xfrm>
          <a:prstGeom prst="rect">
            <a:avLst/>
          </a:prstGeom>
          <a:noFill/>
        </p:spPr>
      </p:pic>
      <p:pic>
        <p:nvPicPr>
          <p:cNvPr id="10" name="Picture 3" descr="C:\Users\brudolph\AppData\Local\Microsoft\Windows\Temporary Internet Files\Content.IE5\5JBF13GG\MC900332330[1].wmf"/>
          <p:cNvPicPr>
            <a:picLocks noChangeAspect="1" noChangeArrowheads="1"/>
          </p:cNvPicPr>
          <p:nvPr/>
        </p:nvPicPr>
        <p:blipFill>
          <a:blip r:embed="rId4" cstate="print"/>
          <a:srcRect/>
          <a:stretch>
            <a:fillRect/>
          </a:stretch>
        </p:blipFill>
        <p:spPr bwMode="auto">
          <a:xfrm>
            <a:off x="4876800" y="3505200"/>
            <a:ext cx="2866893" cy="2057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bg/>
                                          </p:spTgt>
                                        </p:tgtEl>
                                        <p:attrNameLst>
                                          <p:attrName>style.visibility</p:attrName>
                                        </p:attrNameLst>
                                      </p:cBhvr>
                                      <p:to>
                                        <p:strVal val="visible"/>
                                      </p:to>
                                    </p:set>
                                    <p:animEffect transition="in" filter="fade">
                                      <p:cBhvr>
                                        <p:cTn id="14" dur="1000"/>
                                        <p:tgtEl>
                                          <p:spTgt spid="6">
                                            <p:bg/>
                                          </p:spTgt>
                                        </p:tgtEl>
                                      </p:cBhvr>
                                    </p:animEffect>
                                    <p:anim calcmode="lin" valueType="num">
                                      <p:cBhvr>
                                        <p:cTn id="15" dur="1000" fill="hold"/>
                                        <p:tgtEl>
                                          <p:spTgt spid="6">
                                            <p:bg/>
                                          </p:spTgt>
                                        </p:tgtEl>
                                        <p:attrNameLst>
                                          <p:attrName>ppt_x</p:attrName>
                                        </p:attrNameLst>
                                      </p:cBhvr>
                                      <p:tavLst>
                                        <p:tav tm="0">
                                          <p:val>
                                            <p:strVal val="#ppt_x"/>
                                          </p:val>
                                        </p:tav>
                                        <p:tav tm="100000">
                                          <p:val>
                                            <p:strVal val="#ppt_x"/>
                                          </p:val>
                                        </p:tav>
                                      </p:tavLst>
                                    </p:anim>
                                    <p:anim calcmode="lin" valueType="num">
                                      <p:cBhvr>
                                        <p:cTn id="16" dur="1000" fill="hold"/>
                                        <p:tgtEl>
                                          <p:spTgt spid="6">
                                            <p:bg/>
                                          </p:spTgt>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anim calcmode="lin" valueType="num">
                                      <p:cBhvr>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fade">
                                      <p:cBhvr>
                                        <p:cTn id="26" dur="1000"/>
                                        <p:tgtEl>
                                          <p:spTgt spid="8">
                                            <p:txEl>
                                              <p:pRg st="0" end="0"/>
                                            </p:txEl>
                                          </p:spTgt>
                                        </p:tgtEl>
                                      </p:cBhvr>
                                    </p:animEffect>
                                    <p:anim calcmode="lin" valueType="num">
                                      <p:cBhvr>
                                        <p:cTn id="2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47" presetClass="entr" presetSubtype="0" fill="hold" grpId="0" nodeType="after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fade">
                                      <p:cBhvr>
                                        <p:cTn id="32" dur="1000"/>
                                        <p:tgtEl>
                                          <p:spTgt spid="8">
                                            <p:txEl>
                                              <p:pRg st="1" end="1"/>
                                            </p:txEl>
                                          </p:spTgt>
                                        </p:tgtEl>
                                      </p:cBhvr>
                                    </p:animEffect>
                                    <p:anim calcmode="lin" valueType="num">
                                      <p:cBhvr>
                                        <p:cTn id="3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1" end="1"/>
                                            </p:txEl>
                                          </p:spTgt>
                                        </p:tgtEl>
                                        <p:attrNameLst>
                                          <p:attrName>ppt_y</p:attrName>
                                        </p:attrNameLst>
                                      </p:cBhvr>
                                      <p:tavLst>
                                        <p:tav tm="0">
                                          <p:val>
                                            <p:strVal val="#ppt_y-.1"/>
                                          </p:val>
                                        </p:tav>
                                        <p:tav tm="100000">
                                          <p:val>
                                            <p:strVal val="#ppt_y"/>
                                          </p:val>
                                        </p:tav>
                                      </p:tavLst>
                                    </p:anim>
                                  </p:childTnLst>
                                </p:cTn>
                              </p:par>
                              <p:par>
                                <p:cTn id="35" presetID="20"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edge">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Effect transition="in" filter="fade">
                                      <p:cBhvr>
                                        <p:cTn id="42" dur="1000"/>
                                        <p:tgtEl>
                                          <p:spTgt spid="7">
                                            <p:bg/>
                                          </p:spTgt>
                                        </p:tgtEl>
                                      </p:cBhvr>
                                    </p:animEffect>
                                    <p:anim calcmode="lin" valueType="num">
                                      <p:cBhvr>
                                        <p:cTn id="43" dur="1000" fill="hold"/>
                                        <p:tgtEl>
                                          <p:spTgt spid="7">
                                            <p:bg/>
                                          </p:spTgt>
                                        </p:tgtEl>
                                        <p:attrNameLst>
                                          <p:attrName>ppt_x</p:attrName>
                                        </p:attrNameLst>
                                      </p:cBhvr>
                                      <p:tavLst>
                                        <p:tav tm="0">
                                          <p:val>
                                            <p:strVal val="#ppt_x"/>
                                          </p:val>
                                        </p:tav>
                                        <p:tav tm="100000">
                                          <p:val>
                                            <p:strVal val="#ppt_x"/>
                                          </p:val>
                                        </p:tav>
                                      </p:tavLst>
                                    </p:anim>
                                    <p:anim calcmode="lin" valueType="num">
                                      <p:cBhvr>
                                        <p:cTn id="44" dur="1000" fill="hold"/>
                                        <p:tgtEl>
                                          <p:spTgt spid="7">
                                            <p:bg/>
                                          </p:spTgt>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animEffect transition="in" filter="fade">
                                      <p:cBhvr>
                                        <p:cTn id="47" dur="1000"/>
                                        <p:tgtEl>
                                          <p:spTgt spid="7">
                                            <p:txEl>
                                              <p:pRg st="0" end="0"/>
                                            </p:txEl>
                                          </p:spTgt>
                                        </p:tgtEl>
                                      </p:cBhvr>
                                    </p:animEffect>
                                    <p:anim calcmode="lin" valueType="num">
                                      <p:cBhvr>
                                        <p:cTn id="4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7" grpId="0" uiExpand="1" build="p" animBg="1"/>
      <p:bldP spid="8"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28600"/>
            <a:ext cx="5897880" cy="685800"/>
          </a:xfrm>
        </p:spPr>
        <p:txBody>
          <a:bodyPr anchor="ctr">
            <a:normAutofit fontScale="90000"/>
          </a:bodyPr>
          <a:lstStyle/>
          <a:p>
            <a:r>
              <a:rPr lang="en-US" sz="3600" dirty="0"/>
              <a:t>C. History of the ministry: </a:t>
            </a:r>
            <a:endParaRPr lang="en-US" dirty="0"/>
          </a:p>
        </p:txBody>
      </p:sp>
      <p:sp>
        <p:nvSpPr>
          <p:cNvPr id="9" name="Text Placeholder 8"/>
          <p:cNvSpPr>
            <a:spLocks noGrp="1"/>
          </p:cNvSpPr>
          <p:nvPr>
            <p:ph type="body" idx="2"/>
          </p:nvPr>
        </p:nvSpPr>
        <p:spPr>
          <a:xfrm>
            <a:off x="457200" y="838200"/>
            <a:ext cx="5897880" cy="602512"/>
          </a:xfrm>
        </p:spPr>
        <p:txBody>
          <a:bodyPr>
            <a:normAutofit/>
          </a:bodyPr>
          <a:lstStyle/>
          <a:p>
            <a:r>
              <a:rPr lang="en-US" sz="2400" dirty="0" smtClean="0"/>
              <a:t>St. Joseph Parish in Keyport, NJ</a:t>
            </a:r>
            <a:endParaRPr lang="en-US" sz="2400" dirty="0"/>
          </a:p>
        </p:txBody>
      </p:sp>
      <p:sp>
        <p:nvSpPr>
          <p:cNvPr id="8" name="Content Placeholder 7"/>
          <p:cNvSpPr>
            <a:spLocks noGrp="1"/>
          </p:cNvSpPr>
          <p:nvPr>
            <p:ph sz="half" idx="1"/>
          </p:nvPr>
        </p:nvSpPr>
        <p:spPr>
          <a:xfrm>
            <a:off x="457200" y="1295400"/>
            <a:ext cx="7467600" cy="5209952"/>
          </a:xfrm>
        </p:spPr>
        <p:txBody>
          <a:bodyPr>
            <a:normAutofit fontScale="77500" lnSpcReduction="20000"/>
          </a:bodyPr>
          <a:lstStyle/>
          <a:p>
            <a:pPr algn="ctr">
              <a:buNone/>
            </a:pPr>
            <a:r>
              <a:rPr lang="en-US" dirty="0" smtClean="0">
                <a:solidFill>
                  <a:schemeClr val="accent6">
                    <a:lumMod val="75000"/>
                  </a:schemeClr>
                </a:solidFill>
              </a:rPr>
              <a:t>Oldest lay ministry in the Catholic Church</a:t>
            </a:r>
          </a:p>
          <a:p>
            <a:pPr algn="ctr">
              <a:buNone/>
            </a:pPr>
            <a:endParaRPr lang="en-US" i="1" dirty="0" smtClean="0">
              <a:solidFill>
                <a:schemeClr val="tx2">
                  <a:lumMod val="75000"/>
                </a:schemeClr>
              </a:solidFill>
            </a:endParaRPr>
          </a:p>
          <a:p>
            <a:pPr algn="ctr">
              <a:buNone/>
            </a:pPr>
            <a:r>
              <a:rPr lang="en-US" i="1" dirty="0" smtClean="0">
                <a:solidFill>
                  <a:schemeClr val="tx2">
                    <a:lumMod val="75000"/>
                  </a:schemeClr>
                </a:solidFill>
              </a:rPr>
              <a:t>Ushers in the Bible</a:t>
            </a:r>
            <a:endParaRPr lang="en-US" dirty="0" smtClean="0">
              <a:solidFill>
                <a:schemeClr val="tx2">
                  <a:lumMod val="75000"/>
                </a:schemeClr>
              </a:solidFill>
            </a:endParaRPr>
          </a:p>
          <a:p>
            <a:r>
              <a:rPr lang="en-US" dirty="0" smtClean="0"/>
              <a:t>“Keepers of the threshold” collected money offerings from the people (2 Kings 22:4)</a:t>
            </a:r>
          </a:p>
          <a:p>
            <a:r>
              <a:rPr lang="en-US" dirty="0" smtClean="0">
                <a:solidFill>
                  <a:schemeClr val="accent6">
                    <a:lumMod val="75000"/>
                  </a:schemeClr>
                </a:solidFill>
              </a:rPr>
              <a:t>Also 1Chronicles 9:19</a:t>
            </a:r>
          </a:p>
          <a:p>
            <a:r>
              <a:rPr lang="en-US" dirty="0" smtClean="0"/>
              <a:t>Jeremiah 35:4 –</a:t>
            </a:r>
            <a:r>
              <a:rPr lang="en-US" dirty="0" err="1" smtClean="0"/>
              <a:t>Shallum</a:t>
            </a:r>
            <a:r>
              <a:rPr lang="en-US" dirty="0" smtClean="0"/>
              <a:t> = keeper of the threshold</a:t>
            </a:r>
          </a:p>
          <a:p>
            <a:r>
              <a:rPr lang="en-US" dirty="0" smtClean="0">
                <a:solidFill>
                  <a:schemeClr val="accent6">
                    <a:lumMod val="75000"/>
                  </a:schemeClr>
                </a:solidFill>
              </a:rPr>
              <a:t>1Chronicles 26 -classes of gatekeepers kept watch 24/7</a:t>
            </a:r>
          </a:p>
          <a:p>
            <a:r>
              <a:rPr lang="en-US" dirty="0" smtClean="0"/>
              <a:t>Nehemiah 7:45 -138 gatekeepers returned to Jerusalem after the Babylonian exile </a:t>
            </a:r>
          </a:p>
          <a:p>
            <a:r>
              <a:rPr lang="en-US" dirty="0" smtClean="0">
                <a:solidFill>
                  <a:schemeClr val="accent6">
                    <a:lumMod val="75000"/>
                  </a:schemeClr>
                </a:solidFill>
              </a:rPr>
              <a:t>Later, included as members of Levites who ministered at the Temple</a:t>
            </a:r>
          </a:p>
        </p:txBody>
      </p:sp>
      <p:cxnSp>
        <p:nvCxnSpPr>
          <p:cNvPr id="11" name="Straight Connector 10"/>
          <p:cNvCxnSpPr/>
          <p:nvPr/>
        </p:nvCxnSpPr>
        <p:spPr>
          <a:xfrm>
            <a:off x="1143000" y="1828800"/>
            <a:ext cx="6248400" cy="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290">
                                          <p:stCondLst>
                                            <p:cond delay="0"/>
                                          </p:stCondLst>
                                        </p:cTn>
                                        <p:tgtEl>
                                          <p:spTgt spid="8">
                                            <p:txEl>
                                              <p:pRg st="0" end="0"/>
                                            </p:txEl>
                                          </p:spTgt>
                                        </p:tgtEl>
                                      </p:cBhvr>
                                    </p:animEffect>
                                    <p:anim calcmode="lin" valueType="num">
                                      <p:cBhvr>
                                        <p:cTn id="8" dur="911"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8">
                                            <p:txEl>
                                              <p:pRg st="0" end="0"/>
                                            </p:tx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8">
                                            <p:txEl>
                                              <p:pRg st="0" end="0"/>
                                            </p:txEl>
                                          </p:spTgt>
                                        </p:tgtEl>
                                      </p:cBhvr>
                                      <p:to x="100000" y="60000"/>
                                    </p:animScale>
                                    <p:animScale>
                                      <p:cBhvr>
                                        <p:cTn id="14" dur="83" decel="50000">
                                          <p:stCondLst>
                                            <p:cond delay="338"/>
                                          </p:stCondLst>
                                        </p:cTn>
                                        <p:tgtEl>
                                          <p:spTgt spid="8">
                                            <p:txEl>
                                              <p:pRg st="0" end="0"/>
                                            </p:txEl>
                                          </p:spTgt>
                                        </p:tgtEl>
                                      </p:cBhvr>
                                      <p:to x="100000" y="100000"/>
                                    </p:animScale>
                                    <p:animScale>
                                      <p:cBhvr>
                                        <p:cTn id="15" dur="13">
                                          <p:stCondLst>
                                            <p:cond delay="656"/>
                                          </p:stCondLst>
                                        </p:cTn>
                                        <p:tgtEl>
                                          <p:spTgt spid="8">
                                            <p:txEl>
                                              <p:pRg st="0" end="0"/>
                                            </p:txEl>
                                          </p:spTgt>
                                        </p:tgtEl>
                                      </p:cBhvr>
                                      <p:to x="100000" y="80000"/>
                                    </p:animScale>
                                    <p:animScale>
                                      <p:cBhvr>
                                        <p:cTn id="16" dur="83" decel="50000">
                                          <p:stCondLst>
                                            <p:cond delay="669"/>
                                          </p:stCondLst>
                                        </p:cTn>
                                        <p:tgtEl>
                                          <p:spTgt spid="8">
                                            <p:txEl>
                                              <p:pRg st="0" end="0"/>
                                            </p:txEl>
                                          </p:spTgt>
                                        </p:tgtEl>
                                      </p:cBhvr>
                                      <p:to x="100000" y="100000"/>
                                    </p:animScale>
                                    <p:animScale>
                                      <p:cBhvr>
                                        <p:cTn id="17" dur="13">
                                          <p:stCondLst>
                                            <p:cond delay="821"/>
                                          </p:stCondLst>
                                        </p:cTn>
                                        <p:tgtEl>
                                          <p:spTgt spid="8">
                                            <p:txEl>
                                              <p:pRg st="0" end="0"/>
                                            </p:txEl>
                                          </p:spTgt>
                                        </p:tgtEl>
                                      </p:cBhvr>
                                      <p:to x="100000" y="90000"/>
                                    </p:animScale>
                                    <p:animScale>
                                      <p:cBhvr>
                                        <p:cTn id="18" dur="83" decel="50000">
                                          <p:stCondLst>
                                            <p:cond delay="834"/>
                                          </p:stCondLst>
                                        </p:cTn>
                                        <p:tgtEl>
                                          <p:spTgt spid="8">
                                            <p:txEl>
                                              <p:pRg st="0" end="0"/>
                                            </p:txEl>
                                          </p:spTgt>
                                        </p:tgtEl>
                                      </p:cBhvr>
                                      <p:to x="100000" y="100000"/>
                                    </p:animScale>
                                    <p:animScale>
                                      <p:cBhvr>
                                        <p:cTn id="19" dur="13">
                                          <p:stCondLst>
                                            <p:cond delay="904"/>
                                          </p:stCondLst>
                                        </p:cTn>
                                        <p:tgtEl>
                                          <p:spTgt spid="8">
                                            <p:txEl>
                                              <p:pRg st="0" end="0"/>
                                            </p:txEl>
                                          </p:spTgt>
                                        </p:tgtEl>
                                      </p:cBhvr>
                                      <p:to x="100000" y="95000"/>
                                    </p:animScale>
                                    <p:animScale>
                                      <p:cBhvr>
                                        <p:cTn id="20" dur="83" decel="50000">
                                          <p:stCondLst>
                                            <p:cond delay="917"/>
                                          </p:stCondLst>
                                        </p:cTn>
                                        <p:tgtEl>
                                          <p:spTgt spid="8">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wipe(down)">
                                      <p:cBhvr>
                                        <p:cTn id="25" dur="290">
                                          <p:stCondLst>
                                            <p:cond delay="0"/>
                                          </p:stCondLst>
                                        </p:cTn>
                                        <p:tgtEl>
                                          <p:spTgt spid="8">
                                            <p:txEl>
                                              <p:pRg st="2" end="2"/>
                                            </p:txEl>
                                          </p:spTgt>
                                        </p:tgtEl>
                                      </p:cBhvr>
                                    </p:animEffect>
                                    <p:anim calcmode="lin" valueType="num">
                                      <p:cBhvr>
                                        <p:cTn id="26" dur="911" tmFilter="0,0; 0.14,0.36; 0.43,0.73; 0.71,0.91; 1.0,1.0">
                                          <p:stCondLst>
                                            <p:cond delay="0"/>
                                          </p:stCondLst>
                                        </p:cTn>
                                        <p:tgtEl>
                                          <p:spTgt spid="8">
                                            <p:txEl>
                                              <p:pRg st="2" end="2"/>
                                            </p:txEl>
                                          </p:spTgt>
                                        </p:tgtEl>
                                        <p:attrNameLst>
                                          <p:attrName>ppt_x</p:attrName>
                                        </p:attrNameLst>
                                      </p:cBhvr>
                                      <p:tavLst>
                                        <p:tav tm="0">
                                          <p:val>
                                            <p:strVal val="#ppt_x-0.25"/>
                                          </p:val>
                                        </p:tav>
                                        <p:tav tm="100000">
                                          <p:val>
                                            <p:strVal val="#ppt_x"/>
                                          </p:val>
                                        </p:tav>
                                      </p:tavLst>
                                    </p:anim>
                                    <p:anim calcmode="lin" valueType="num">
                                      <p:cBhvr>
                                        <p:cTn id="27" dur="332" tmFilter="0.0,0.0; 0.25,0.07; 0.50,0.2; 0.75,0.467; 1.0,1.0">
                                          <p:stCondLst>
                                            <p:cond delay="0"/>
                                          </p:stCondLst>
                                        </p:cTn>
                                        <p:tgtEl>
                                          <p:spTgt spid="8">
                                            <p:txEl>
                                              <p:pRg st="2" end="2"/>
                                            </p:txEl>
                                          </p:spTgt>
                                        </p:tgtEl>
                                        <p:attrNameLst>
                                          <p:attrName>ppt_y</p:attrName>
                                        </p:attrNameLst>
                                      </p:cBhvr>
                                      <p:tavLst>
                                        <p:tav tm="0" fmla="#ppt_y-sin(pi*$)/3">
                                          <p:val>
                                            <p:fltVal val="0.5"/>
                                          </p:val>
                                        </p:tav>
                                        <p:tav tm="100000">
                                          <p:val>
                                            <p:fltVal val="1"/>
                                          </p:val>
                                        </p:tav>
                                      </p:tavLst>
                                    </p:anim>
                                    <p:anim calcmode="lin" valueType="num">
                                      <p:cBhvr>
                                        <p:cTn id="28" dur="332" tmFilter="0, 0; 0.125,0.2665; 0.25,0.4; 0.375,0.465; 0.5,0.5;  0.625,0.535; 0.75,0.6; 0.875,0.7335; 1,1">
                                          <p:stCondLst>
                                            <p:cond delay="332"/>
                                          </p:stCondLst>
                                        </p:cTn>
                                        <p:tgtEl>
                                          <p:spTgt spid="8">
                                            <p:txEl>
                                              <p:pRg st="2" end="2"/>
                                            </p:txEl>
                                          </p:spTgt>
                                        </p:tgtEl>
                                        <p:attrNameLst>
                                          <p:attrName>ppt_y</p:attrName>
                                        </p:attrNameLst>
                                      </p:cBhvr>
                                      <p:tavLst>
                                        <p:tav tm="0" fmla="#ppt_y-sin(pi*$)/9">
                                          <p:val>
                                            <p:fltVal val="0"/>
                                          </p:val>
                                        </p:tav>
                                        <p:tav tm="100000">
                                          <p:val>
                                            <p:fltVal val="1"/>
                                          </p:val>
                                        </p:tav>
                                      </p:tavLst>
                                    </p:anim>
                                    <p:anim calcmode="lin" valueType="num">
                                      <p:cBhvr>
                                        <p:cTn id="29" dur="166" tmFilter="0, 0; 0.125,0.2665; 0.25,0.4; 0.375,0.465; 0.5,0.5;  0.625,0.535; 0.75,0.6; 0.875,0.7335; 1,1">
                                          <p:stCondLst>
                                            <p:cond delay="662"/>
                                          </p:stCondLst>
                                        </p:cTn>
                                        <p:tgtEl>
                                          <p:spTgt spid="8">
                                            <p:txEl>
                                              <p:pRg st="2" end="2"/>
                                            </p:txEl>
                                          </p:spTgt>
                                        </p:tgtEl>
                                        <p:attrNameLst>
                                          <p:attrName>ppt_y</p:attrName>
                                        </p:attrNameLst>
                                      </p:cBhvr>
                                      <p:tavLst>
                                        <p:tav tm="0" fmla="#ppt_y-sin(pi*$)/27">
                                          <p:val>
                                            <p:fltVal val="0"/>
                                          </p:val>
                                        </p:tav>
                                        <p:tav tm="100000">
                                          <p:val>
                                            <p:fltVal val="1"/>
                                          </p:val>
                                        </p:tav>
                                      </p:tavLst>
                                    </p:anim>
                                    <p:anim calcmode="lin" valueType="num">
                                      <p:cBhvr>
                                        <p:cTn id="30" dur="82" tmFilter="0, 0; 0.125,0.2665; 0.25,0.4; 0.375,0.465; 0.5,0.5;  0.625,0.535; 0.75,0.6; 0.875,0.7335; 1,1">
                                          <p:stCondLst>
                                            <p:cond delay="828"/>
                                          </p:stCondLst>
                                        </p:cTn>
                                        <p:tgtEl>
                                          <p:spTgt spid="8">
                                            <p:txEl>
                                              <p:pRg st="2" end="2"/>
                                            </p:txEl>
                                          </p:spTgt>
                                        </p:tgtEl>
                                        <p:attrNameLst>
                                          <p:attrName>ppt_y</p:attrName>
                                        </p:attrNameLst>
                                      </p:cBhvr>
                                      <p:tavLst>
                                        <p:tav tm="0" fmla="#ppt_y-sin(pi*$)/81">
                                          <p:val>
                                            <p:fltVal val="0"/>
                                          </p:val>
                                        </p:tav>
                                        <p:tav tm="100000">
                                          <p:val>
                                            <p:fltVal val="1"/>
                                          </p:val>
                                        </p:tav>
                                      </p:tavLst>
                                    </p:anim>
                                    <p:animScale>
                                      <p:cBhvr>
                                        <p:cTn id="31" dur="13">
                                          <p:stCondLst>
                                            <p:cond delay="325"/>
                                          </p:stCondLst>
                                        </p:cTn>
                                        <p:tgtEl>
                                          <p:spTgt spid="8">
                                            <p:txEl>
                                              <p:pRg st="2" end="2"/>
                                            </p:txEl>
                                          </p:spTgt>
                                        </p:tgtEl>
                                      </p:cBhvr>
                                      <p:to x="100000" y="60000"/>
                                    </p:animScale>
                                    <p:animScale>
                                      <p:cBhvr>
                                        <p:cTn id="32" dur="83" decel="50000">
                                          <p:stCondLst>
                                            <p:cond delay="338"/>
                                          </p:stCondLst>
                                        </p:cTn>
                                        <p:tgtEl>
                                          <p:spTgt spid="8">
                                            <p:txEl>
                                              <p:pRg st="2" end="2"/>
                                            </p:txEl>
                                          </p:spTgt>
                                        </p:tgtEl>
                                      </p:cBhvr>
                                      <p:to x="100000" y="100000"/>
                                    </p:animScale>
                                    <p:animScale>
                                      <p:cBhvr>
                                        <p:cTn id="33" dur="13">
                                          <p:stCondLst>
                                            <p:cond delay="656"/>
                                          </p:stCondLst>
                                        </p:cTn>
                                        <p:tgtEl>
                                          <p:spTgt spid="8">
                                            <p:txEl>
                                              <p:pRg st="2" end="2"/>
                                            </p:txEl>
                                          </p:spTgt>
                                        </p:tgtEl>
                                      </p:cBhvr>
                                      <p:to x="100000" y="80000"/>
                                    </p:animScale>
                                    <p:animScale>
                                      <p:cBhvr>
                                        <p:cTn id="34" dur="83" decel="50000">
                                          <p:stCondLst>
                                            <p:cond delay="669"/>
                                          </p:stCondLst>
                                        </p:cTn>
                                        <p:tgtEl>
                                          <p:spTgt spid="8">
                                            <p:txEl>
                                              <p:pRg st="2" end="2"/>
                                            </p:txEl>
                                          </p:spTgt>
                                        </p:tgtEl>
                                      </p:cBhvr>
                                      <p:to x="100000" y="100000"/>
                                    </p:animScale>
                                    <p:animScale>
                                      <p:cBhvr>
                                        <p:cTn id="35" dur="13">
                                          <p:stCondLst>
                                            <p:cond delay="821"/>
                                          </p:stCondLst>
                                        </p:cTn>
                                        <p:tgtEl>
                                          <p:spTgt spid="8">
                                            <p:txEl>
                                              <p:pRg st="2" end="2"/>
                                            </p:txEl>
                                          </p:spTgt>
                                        </p:tgtEl>
                                      </p:cBhvr>
                                      <p:to x="100000" y="90000"/>
                                    </p:animScale>
                                    <p:animScale>
                                      <p:cBhvr>
                                        <p:cTn id="36" dur="83" decel="50000">
                                          <p:stCondLst>
                                            <p:cond delay="834"/>
                                          </p:stCondLst>
                                        </p:cTn>
                                        <p:tgtEl>
                                          <p:spTgt spid="8">
                                            <p:txEl>
                                              <p:pRg st="2" end="2"/>
                                            </p:txEl>
                                          </p:spTgt>
                                        </p:tgtEl>
                                      </p:cBhvr>
                                      <p:to x="100000" y="100000"/>
                                    </p:animScale>
                                    <p:animScale>
                                      <p:cBhvr>
                                        <p:cTn id="37" dur="13">
                                          <p:stCondLst>
                                            <p:cond delay="904"/>
                                          </p:stCondLst>
                                        </p:cTn>
                                        <p:tgtEl>
                                          <p:spTgt spid="8">
                                            <p:txEl>
                                              <p:pRg st="2" end="2"/>
                                            </p:txEl>
                                          </p:spTgt>
                                        </p:tgtEl>
                                      </p:cBhvr>
                                      <p:to x="100000" y="95000"/>
                                    </p:animScale>
                                    <p:animScale>
                                      <p:cBhvr>
                                        <p:cTn id="38" dur="83" decel="50000">
                                          <p:stCondLst>
                                            <p:cond delay="917"/>
                                          </p:stCondLst>
                                        </p:cTn>
                                        <p:tgtEl>
                                          <p:spTgt spid="8">
                                            <p:txEl>
                                              <p:pRg st="2" end="2"/>
                                            </p:txEl>
                                          </p:spTgt>
                                        </p:tgtEl>
                                      </p:cBhvr>
                                      <p:to x="100000" y="100000"/>
                                    </p:animScale>
                                  </p:childTnLst>
                                </p:cTn>
                              </p:par>
                            </p:childTnLst>
                          </p:cTn>
                        </p:par>
                        <p:par>
                          <p:cTn id="39" fill="hold">
                            <p:stCondLst>
                              <p:cond delay="1000"/>
                            </p:stCondLst>
                            <p:childTnLst>
                              <p:par>
                                <p:cTn id="40" presetID="26" presetClass="entr" presetSubtype="0" fill="hold" grpId="0" nodeType="after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Effect transition="in" filter="wipe(down)">
                                      <p:cBhvr>
                                        <p:cTn id="42" dur="290">
                                          <p:stCondLst>
                                            <p:cond delay="0"/>
                                          </p:stCondLst>
                                        </p:cTn>
                                        <p:tgtEl>
                                          <p:spTgt spid="8">
                                            <p:txEl>
                                              <p:pRg st="3" end="3"/>
                                            </p:txEl>
                                          </p:spTgt>
                                        </p:tgtEl>
                                      </p:cBhvr>
                                    </p:animEffect>
                                    <p:anim calcmode="lin" valueType="num">
                                      <p:cBhvr>
                                        <p:cTn id="43" dur="911" tmFilter="0,0; 0.14,0.36; 0.43,0.73; 0.71,0.91; 1.0,1.0">
                                          <p:stCondLst>
                                            <p:cond delay="0"/>
                                          </p:stCondLst>
                                        </p:cTn>
                                        <p:tgtEl>
                                          <p:spTgt spid="8">
                                            <p:txEl>
                                              <p:pRg st="3" end="3"/>
                                            </p:txEl>
                                          </p:spTgt>
                                        </p:tgtEl>
                                        <p:attrNameLst>
                                          <p:attrName>ppt_x</p:attrName>
                                        </p:attrNameLst>
                                      </p:cBhvr>
                                      <p:tavLst>
                                        <p:tav tm="0">
                                          <p:val>
                                            <p:strVal val="#ppt_x-0.25"/>
                                          </p:val>
                                        </p:tav>
                                        <p:tav tm="100000">
                                          <p:val>
                                            <p:strVal val="#ppt_x"/>
                                          </p:val>
                                        </p:tav>
                                      </p:tavLst>
                                    </p:anim>
                                    <p:anim calcmode="lin" valueType="num">
                                      <p:cBhvr>
                                        <p:cTn id="44" dur="332" tmFilter="0.0,0.0; 0.25,0.07; 0.50,0.2; 0.75,0.467; 1.0,1.0">
                                          <p:stCondLst>
                                            <p:cond delay="0"/>
                                          </p:stCondLst>
                                        </p:cTn>
                                        <p:tgtEl>
                                          <p:spTgt spid="8">
                                            <p:txEl>
                                              <p:pRg st="3" end="3"/>
                                            </p:txEl>
                                          </p:spTgt>
                                        </p:tgtEl>
                                        <p:attrNameLst>
                                          <p:attrName>ppt_y</p:attrName>
                                        </p:attrNameLst>
                                      </p:cBhvr>
                                      <p:tavLst>
                                        <p:tav tm="0" fmla="#ppt_y-sin(pi*$)/3">
                                          <p:val>
                                            <p:fltVal val="0.5"/>
                                          </p:val>
                                        </p:tav>
                                        <p:tav tm="100000">
                                          <p:val>
                                            <p:fltVal val="1"/>
                                          </p:val>
                                        </p:tav>
                                      </p:tavLst>
                                    </p:anim>
                                    <p:anim calcmode="lin" valueType="num">
                                      <p:cBhvr>
                                        <p:cTn id="45" dur="332" tmFilter="0, 0; 0.125,0.2665; 0.25,0.4; 0.375,0.465; 0.5,0.5;  0.625,0.535; 0.75,0.6; 0.875,0.7335; 1,1">
                                          <p:stCondLst>
                                            <p:cond delay="332"/>
                                          </p:stCondLst>
                                        </p:cTn>
                                        <p:tgtEl>
                                          <p:spTgt spid="8">
                                            <p:txEl>
                                              <p:pRg st="3" end="3"/>
                                            </p:txEl>
                                          </p:spTgt>
                                        </p:tgtEl>
                                        <p:attrNameLst>
                                          <p:attrName>ppt_y</p:attrName>
                                        </p:attrNameLst>
                                      </p:cBhvr>
                                      <p:tavLst>
                                        <p:tav tm="0" fmla="#ppt_y-sin(pi*$)/9">
                                          <p:val>
                                            <p:fltVal val="0"/>
                                          </p:val>
                                        </p:tav>
                                        <p:tav tm="100000">
                                          <p:val>
                                            <p:fltVal val="1"/>
                                          </p:val>
                                        </p:tav>
                                      </p:tavLst>
                                    </p:anim>
                                    <p:anim calcmode="lin" valueType="num">
                                      <p:cBhvr>
                                        <p:cTn id="46" dur="166" tmFilter="0, 0; 0.125,0.2665; 0.25,0.4; 0.375,0.465; 0.5,0.5;  0.625,0.535; 0.75,0.6; 0.875,0.7335; 1,1">
                                          <p:stCondLst>
                                            <p:cond delay="662"/>
                                          </p:stCondLst>
                                        </p:cTn>
                                        <p:tgtEl>
                                          <p:spTgt spid="8">
                                            <p:txEl>
                                              <p:pRg st="3" end="3"/>
                                            </p:txEl>
                                          </p:spTgt>
                                        </p:tgtEl>
                                        <p:attrNameLst>
                                          <p:attrName>ppt_y</p:attrName>
                                        </p:attrNameLst>
                                      </p:cBhvr>
                                      <p:tavLst>
                                        <p:tav tm="0" fmla="#ppt_y-sin(pi*$)/27">
                                          <p:val>
                                            <p:fltVal val="0"/>
                                          </p:val>
                                        </p:tav>
                                        <p:tav tm="100000">
                                          <p:val>
                                            <p:fltVal val="1"/>
                                          </p:val>
                                        </p:tav>
                                      </p:tavLst>
                                    </p:anim>
                                    <p:anim calcmode="lin" valueType="num">
                                      <p:cBhvr>
                                        <p:cTn id="47" dur="82" tmFilter="0, 0; 0.125,0.2665; 0.25,0.4; 0.375,0.465; 0.5,0.5;  0.625,0.535; 0.75,0.6; 0.875,0.7335; 1,1">
                                          <p:stCondLst>
                                            <p:cond delay="828"/>
                                          </p:stCondLst>
                                        </p:cTn>
                                        <p:tgtEl>
                                          <p:spTgt spid="8">
                                            <p:txEl>
                                              <p:pRg st="3" end="3"/>
                                            </p:txEl>
                                          </p:spTgt>
                                        </p:tgtEl>
                                        <p:attrNameLst>
                                          <p:attrName>ppt_y</p:attrName>
                                        </p:attrNameLst>
                                      </p:cBhvr>
                                      <p:tavLst>
                                        <p:tav tm="0" fmla="#ppt_y-sin(pi*$)/81">
                                          <p:val>
                                            <p:fltVal val="0"/>
                                          </p:val>
                                        </p:tav>
                                        <p:tav tm="100000">
                                          <p:val>
                                            <p:fltVal val="1"/>
                                          </p:val>
                                        </p:tav>
                                      </p:tavLst>
                                    </p:anim>
                                    <p:animScale>
                                      <p:cBhvr>
                                        <p:cTn id="48" dur="13">
                                          <p:stCondLst>
                                            <p:cond delay="325"/>
                                          </p:stCondLst>
                                        </p:cTn>
                                        <p:tgtEl>
                                          <p:spTgt spid="8">
                                            <p:txEl>
                                              <p:pRg st="3" end="3"/>
                                            </p:txEl>
                                          </p:spTgt>
                                        </p:tgtEl>
                                      </p:cBhvr>
                                      <p:to x="100000" y="60000"/>
                                    </p:animScale>
                                    <p:animScale>
                                      <p:cBhvr>
                                        <p:cTn id="49" dur="83" decel="50000">
                                          <p:stCondLst>
                                            <p:cond delay="338"/>
                                          </p:stCondLst>
                                        </p:cTn>
                                        <p:tgtEl>
                                          <p:spTgt spid="8">
                                            <p:txEl>
                                              <p:pRg st="3" end="3"/>
                                            </p:txEl>
                                          </p:spTgt>
                                        </p:tgtEl>
                                      </p:cBhvr>
                                      <p:to x="100000" y="100000"/>
                                    </p:animScale>
                                    <p:animScale>
                                      <p:cBhvr>
                                        <p:cTn id="50" dur="13">
                                          <p:stCondLst>
                                            <p:cond delay="656"/>
                                          </p:stCondLst>
                                        </p:cTn>
                                        <p:tgtEl>
                                          <p:spTgt spid="8">
                                            <p:txEl>
                                              <p:pRg st="3" end="3"/>
                                            </p:txEl>
                                          </p:spTgt>
                                        </p:tgtEl>
                                      </p:cBhvr>
                                      <p:to x="100000" y="80000"/>
                                    </p:animScale>
                                    <p:animScale>
                                      <p:cBhvr>
                                        <p:cTn id="51" dur="83" decel="50000">
                                          <p:stCondLst>
                                            <p:cond delay="669"/>
                                          </p:stCondLst>
                                        </p:cTn>
                                        <p:tgtEl>
                                          <p:spTgt spid="8">
                                            <p:txEl>
                                              <p:pRg st="3" end="3"/>
                                            </p:txEl>
                                          </p:spTgt>
                                        </p:tgtEl>
                                      </p:cBhvr>
                                      <p:to x="100000" y="100000"/>
                                    </p:animScale>
                                    <p:animScale>
                                      <p:cBhvr>
                                        <p:cTn id="52" dur="13">
                                          <p:stCondLst>
                                            <p:cond delay="821"/>
                                          </p:stCondLst>
                                        </p:cTn>
                                        <p:tgtEl>
                                          <p:spTgt spid="8">
                                            <p:txEl>
                                              <p:pRg st="3" end="3"/>
                                            </p:txEl>
                                          </p:spTgt>
                                        </p:tgtEl>
                                      </p:cBhvr>
                                      <p:to x="100000" y="90000"/>
                                    </p:animScale>
                                    <p:animScale>
                                      <p:cBhvr>
                                        <p:cTn id="53" dur="83" decel="50000">
                                          <p:stCondLst>
                                            <p:cond delay="834"/>
                                          </p:stCondLst>
                                        </p:cTn>
                                        <p:tgtEl>
                                          <p:spTgt spid="8">
                                            <p:txEl>
                                              <p:pRg st="3" end="3"/>
                                            </p:txEl>
                                          </p:spTgt>
                                        </p:tgtEl>
                                      </p:cBhvr>
                                      <p:to x="100000" y="100000"/>
                                    </p:animScale>
                                    <p:animScale>
                                      <p:cBhvr>
                                        <p:cTn id="54" dur="13">
                                          <p:stCondLst>
                                            <p:cond delay="904"/>
                                          </p:stCondLst>
                                        </p:cTn>
                                        <p:tgtEl>
                                          <p:spTgt spid="8">
                                            <p:txEl>
                                              <p:pRg st="3" end="3"/>
                                            </p:txEl>
                                          </p:spTgt>
                                        </p:tgtEl>
                                      </p:cBhvr>
                                      <p:to x="100000" y="95000"/>
                                    </p:animScale>
                                    <p:animScale>
                                      <p:cBhvr>
                                        <p:cTn id="55" dur="83" decel="50000">
                                          <p:stCondLst>
                                            <p:cond delay="917"/>
                                          </p:stCondLst>
                                        </p:cTn>
                                        <p:tgtEl>
                                          <p:spTgt spid="8">
                                            <p:txEl>
                                              <p:pRg st="3" end="3"/>
                                            </p:txEl>
                                          </p:spTgt>
                                        </p:tgtEl>
                                      </p:cBhvr>
                                      <p:to x="100000" y="100000"/>
                                    </p:animScale>
                                  </p:childTnLst>
                                </p:cTn>
                              </p:par>
                            </p:childTnLst>
                          </p:cTn>
                        </p:par>
                        <p:par>
                          <p:cTn id="56" fill="hold">
                            <p:stCondLst>
                              <p:cond delay="2000"/>
                            </p:stCondLst>
                            <p:childTnLst>
                              <p:par>
                                <p:cTn id="57" presetID="26" presetClass="entr" presetSubtype="0" fill="hold" grpId="0" nodeType="afterEffect">
                                  <p:stCondLst>
                                    <p:cond delay="0"/>
                                  </p:stCondLst>
                                  <p:childTnLst>
                                    <p:set>
                                      <p:cBhvr>
                                        <p:cTn id="58" dur="1" fill="hold">
                                          <p:stCondLst>
                                            <p:cond delay="0"/>
                                          </p:stCondLst>
                                        </p:cTn>
                                        <p:tgtEl>
                                          <p:spTgt spid="8">
                                            <p:txEl>
                                              <p:pRg st="4" end="4"/>
                                            </p:txEl>
                                          </p:spTgt>
                                        </p:tgtEl>
                                        <p:attrNameLst>
                                          <p:attrName>style.visibility</p:attrName>
                                        </p:attrNameLst>
                                      </p:cBhvr>
                                      <p:to>
                                        <p:strVal val="visible"/>
                                      </p:to>
                                    </p:set>
                                    <p:animEffect transition="in" filter="wipe(down)">
                                      <p:cBhvr>
                                        <p:cTn id="59" dur="290">
                                          <p:stCondLst>
                                            <p:cond delay="0"/>
                                          </p:stCondLst>
                                        </p:cTn>
                                        <p:tgtEl>
                                          <p:spTgt spid="8">
                                            <p:txEl>
                                              <p:pRg st="4" end="4"/>
                                            </p:txEl>
                                          </p:spTgt>
                                        </p:tgtEl>
                                      </p:cBhvr>
                                    </p:animEffect>
                                    <p:anim calcmode="lin" valueType="num">
                                      <p:cBhvr>
                                        <p:cTn id="60" dur="911" tmFilter="0,0; 0.14,0.36; 0.43,0.73; 0.71,0.91; 1.0,1.0">
                                          <p:stCondLst>
                                            <p:cond delay="0"/>
                                          </p:stCondLst>
                                        </p:cTn>
                                        <p:tgtEl>
                                          <p:spTgt spid="8">
                                            <p:txEl>
                                              <p:pRg st="4" end="4"/>
                                            </p:txEl>
                                          </p:spTgt>
                                        </p:tgtEl>
                                        <p:attrNameLst>
                                          <p:attrName>ppt_x</p:attrName>
                                        </p:attrNameLst>
                                      </p:cBhvr>
                                      <p:tavLst>
                                        <p:tav tm="0">
                                          <p:val>
                                            <p:strVal val="#ppt_x-0.25"/>
                                          </p:val>
                                        </p:tav>
                                        <p:tav tm="100000">
                                          <p:val>
                                            <p:strVal val="#ppt_x"/>
                                          </p:val>
                                        </p:tav>
                                      </p:tavLst>
                                    </p:anim>
                                    <p:anim calcmode="lin" valueType="num">
                                      <p:cBhvr>
                                        <p:cTn id="61" dur="332" tmFilter="0.0,0.0; 0.25,0.07; 0.50,0.2; 0.75,0.467; 1.0,1.0">
                                          <p:stCondLst>
                                            <p:cond delay="0"/>
                                          </p:stCondLst>
                                        </p:cTn>
                                        <p:tgtEl>
                                          <p:spTgt spid="8">
                                            <p:txEl>
                                              <p:pRg st="4" end="4"/>
                                            </p:txEl>
                                          </p:spTgt>
                                        </p:tgtEl>
                                        <p:attrNameLst>
                                          <p:attrName>ppt_y</p:attrName>
                                        </p:attrNameLst>
                                      </p:cBhvr>
                                      <p:tavLst>
                                        <p:tav tm="0" fmla="#ppt_y-sin(pi*$)/3">
                                          <p:val>
                                            <p:fltVal val="0.5"/>
                                          </p:val>
                                        </p:tav>
                                        <p:tav tm="100000">
                                          <p:val>
                                            <p:fltVal val="1"/>
                                          </p:val>
                                        </p:tav>
                                      </p:tavLst>
                                    </p:anim>
                                    <p:anim calcmode="lin" valueType="num">
                                      <p:cBhvr>
                                        <p:cTn id="62" dur="332" tmFilter="0, 0; 0.125,0.2665; 0.25,0.4; 0.375,0.465; 0.5,0.5;  0.625,0.535; 0.75,0.6; 0.875,0.7335; 1,1">
                                          <p:stCondLst>
                                            <p:cond delay="332"/>
                                          </p:stCondLst>
                                        </p:cTn>
                                        <p:tgtEl>
                                          <p:spTgt spid="8">
                                            <p:txEl>
                                              <p:pRg st="4" end="4"/>
                                            </p:txEl>
                                          </p:spTgt>
                                        </p:tgtEl>
                                        <p:attrNameLst>
                                          <p:attrName>ppt_y</p:attrName>
                                        </p:attrNameLst>
                                      </p:cBhvr>
                                      <p:tavLst>
                                        <p:tav tm="0" fmla="#ppt_y-sin(pi*$)/9">
                                          <p:val>
                                            <p:fltVal val="0"/>
                                          </p:val>
                                        </p:tav>
                                        <p:tav tm="100000">
                                          <p:val>
                                            <p:fltVal val="1"/>
                                          </p:val>
                                        </p:tav>
                                      </p:tavLst>
                                    </p:anim>
                                    <p:anim calcmode="lin" valueType="num">
                                      <p:cBhvr>
                                        <p:cTn id="63" dur="166" tmFilter="0, 0; 0.125,0.2665; 0.25,0.4; 0.375,0.465; 0.5,0.5;  0.625,0.535; 0.75,0.6; 0.875,0.7335; 1,1">
                                          <p:stCondLst>
                                            <p:cond delay="662"/>
                                          </p:stCondLst>
                                        </p:cTn>
                                        <p:tgtEl>
                                          <p:spTgt spid="8">
                                            <p:txEl>
                                              <p:pRg st="4" end="4"/>
                                            </p:txEl>
                                          </p:spTgt>
                                        </p:tgtEl>
                                        <p:attrNameLst>
                                          <p:attrName>ppt_y</p:attrName>
                                        </p:attrNameLst>
                                      </p:cBhvr>
                                      <p:tavLst>
                                        <p:tav tm="0" fmla="#ppt_y-sin(pi*$)/27">
                                          <p:val>
                                            <p:fltVal val="0"/>
                                          </p:val>
                                        </p:tav>
                                        <p:tav tm="100000">
                                          <p:val>
                                            <p:fltVal val="1"/>
                                          </p:val>
                                        </p:tav>
                                      </p:tavLst>
                                    </p:anim>
                                    <p:anim calcmode="lin" valueType="num">
                                      <p:cBhvr>
                                        <p:cTn id="64" dur="82" tmFilter="0, 0; 0.125,0.2665; 0.25,0.4; 0.375,0.465; 0.5,0.5;  0.625,0.535; 0.75,0.6; 0.875,0.7335; 1,1">
                                          <p:stCondLst>
                                            <p:cond delay="828"/>
                                          </p:stCondLst>
                                        </p:cTn>
                                        <p:tgtEl>
                                          <p:spTgt spid="8">
                                            <p:txEl>
                                              <p:pRg st="4" end="4"/>
                                            </p:txEl>
                                          </p:spTgt>
                                        </p:tgtEl>
                                        <p:attrNameLst>
                                          <p:attrName>ppt_y</p:attrName>
                                        </p:attrNameLst>
                                      </p:cBhvr>
                                      <p:tavLst>
                                        <p:tav tm="0" fmla="#ppt_y-sin(pi*$)/81">
                                          <p:val>
                                            <p:fltVal val="0"/>
                                          </p:val>
                                        </p:tav>
                                        <p:tav tm="100000">
                                          <p:val>
                                            <p:fltVal val="1"/>
                                          </p:val>
                                        </p:tav>
                                      </p:tavLst>
                                    </p:anim>
                                    <p:animScale>
                                      <p:cBhvr>
                                        <p:cTn id="65" dur="13">
                                          <p:stCondLst>
                                            <p:cond delay="325"/>
                                          </p:stCondLst>
                                        </p:cTn>
                                        <p:tgtEl>
                                          <p:spTgt spid="8">
                                            <p:txEl>
                                              <p:pRg st="4" end="4"/>
                                            </p:txEl>
                                          </p:spTgt>
                                        </p:tgtEl>
                                      </p:cBhvr>
                                      <p:to x="100000" y="60000"/>
                                    </p:animScale>
                                    <p:animScale>
                                      <p:cBhvr>
                                        <p:cTn id="66" dur="83" decel="50000">
                                          <p:stCondLst>
                                            <p:cond delay="338"/>
                                          </p:stCondLst>
                                        </p:cTn>
                                        <p:tgtEl>
                                          <p:spTgt spid="8">
                                            <p:txEl>
                                              <p:pRg st="4" end="4"/>
                                            </p:txEl>
                                          </p:spTgt>
                                        </p:tgtEl>
                                      </p:cBhvr>
                                      <p:to x="100000" y="100000"/>
                                    </p:animScale>
                                    <p:animScale>
                                      <p:cBhvr>
                                        <p:cTn id="67" dur="13">
                                          <p:stCondLst>
                                            <p:cond delay="656"/>
                                          </p:stCondLst>
                                        </p:cTn>
                                        <p:tgtEl>
                                          <p:spTgt spid="8">
                                            <p:txEl>
                                              <p:pRg st="4" end="4"/>
                                            </p:txEl>
                                          </p:spTgt>
                                        </p:tgtEl>
                                      </p:cBhvr>
                                      <p:to x="100000" y="80000"/>
                                    </p:animScale>
                                    <p:animScale>
                                      <p:cBhvr>
                                        <p:cTn id="68" dur="83" decel="50000">
                                          <p:stCondLst>
                                            <p:cond delay="669"/>
                                          </p:stCondLst>
                                        </p:cTn>
                                        <p:tgtEl>
                                          <p:spTgt spid="8">
                                            <p:txEl>
                                              <p:pRg st="4" end="4"/>
                                            </p:txEl>
                                          </p:spTgt>
                                        </p:tgtEl>
                                      </p:cBhvr>
                                      <p:to x="100000" y="100000"/>
                                    </p:animScale>
                                    <p:animScale>
                                      <p:cBhvr>
                                        <p:cTn id="69" dur="13">
                                          <p:stCondLst>
                                            <p:cond delay="821"/>
                                          </p:stCondLst>
                                        </p:cTn>
                                        <p:tgtEl>
                                          <p:spTgt spid="8">
                                            <p:txEl>
                                              <p:pRg st="4" end="4"/>
                                            </p:txEl>
                                          </p:spTgt>
                                        </p:tgtEl>
                                      </p:cBhvr>
                                      <p:to x="100000" y="90000"/>
                                    </p:animScale>
                                    <p:animScale>
                                      <p:cBhvr>
                                        <p:cTn id="70" dur="83" decel="50000">
                                          <p:stCondLst>
                                            <p:cond delay="834"/>
                                          </p:stCondLst>
                                        </p:cTn>
                                        <p:tgtEl>
                                          <p:spTgt spid="8">
                                            <p:txEl>
                                              <p:pRg st="4" end="4"/>
                                            </p:txEl>
                                          </p:spTgt>
                                        </p:tgtEl>
                                      </p:cBhvr>
                                      <p:to x="100000" y="100000"/>
                                    </p:animScale>
                                    <p:animScale>
                                      <p:cBhvr>
                                        <p:cTn id="71" dur="13">
                                          <p:stCondLst>
                                            <p:cond delay="904"/>
                                          </p:stCondLst>
                                        </p:cTn>
                                        <p:tgtEl>
                                          <p:spTgt spid="8">
                                            <p:txEl>
                                              <p:pRg st="4" end="4"/>
                                            </p:txEl>
                                          </p:spTgt>
                                        </p:tgtEl>
                                      </p:cBhvr>
                                      <p:to x="100000" y="95000"/>
                                    </p:animScale>
                                    <p:animScale>
                                      <p:cBhvr>
                                        <p:cTn id="72" dur="83" decel="50000">
                                          <p:stCondLst>
                                            <p:cond delay="917"/>
                                          </p:stCondLst>
                                        </p:cTn>
                                        <p:tgtEl>
                                          <p:spTgt spid="8">
                                            <p:txEl>
                                              <p:pRg st="4" end="4"/>
                                            </p:txEl>
                                          </p:spTgt>
                                        </p:tgtEl>
                                      </p:cBhvr>
                                      <p:to x="100000" y="100000"/>
                                    </p:animScale>
                                  </p:childTnLst>
                                </p:cTn>
                              </p:par>
                            </p:childTnLst>
                          </p:cTn>
                        </p:par>
                        <p:par>
                          <p:cTn id="73" fill="hold">
                            <p:stCondLst>
                              <p:cond delay="3000"/>
                            </p:stCondLst>
                            <p:childTnLst>
                              <p:par>
                                <p:cTn id="74" presetID="26" presetClass="entr" presetSubtype="0" fill="hold" grpId="0" nodeType="afterEffect">
                                  <p:stCondLst>
                                    <p:cond delay="0"/>
                                  </p:stCondLst>
                                  <p:childTnLst>
                                    <p:set>
                                      <p:cBhvr>
                                        <p:cTn id="75" dur="1" fill="hold">
                                          <p:stCondLst>
                                            <p:cond delay="0"/>
                                          </p:stCondLst>
                                        </p:cTn>
                                        <p:tgtEl>
                                          <p:spTgt spid="8">
                                            <p:txEl>
                                              <p:pRg st="5" end="5"/>
                                            </p:txEl>
                                          </p:spTgt>
                                        </p:tgtEl>
                                        <p:attrNameLst>
                                          <p:attrName>style.visibility</p:attrName>
                                        </p:attrNameLst>
                                      </p:cBhvr>
                                      <p:to>
                                        <p:strVal val="visible"/>
                                      </p:to>
                                    </p:set>
                                    <p:animEffect transition="in" filter="wipe(down)">
                                      <p:cBhvr>
                                        <p:cTn id="76" dur="290">
                                          <p:stCondLst>
                                            <p:cond delay="0"/>
                                          </p:stCondLst>
                                        </p:cTn>
                                        <p:tgtEl>
                                          <p:spTgt spid="8">
                                            <p:txEl>
                                              <p:pRg st="5" end="5"/>
                                            </p:txEl>
                                          </p:spTgt>
                                        </p:tgtEl>
                                      </p:cBhvr>
                                    </p:animEffect>
                                    <p:anim calcmode="lin" valueType="num">
                                      <p:cBhvr>
                                        <p:cTn id="77" dur="911" tmFilter="0,0; 0.14,0.36; 0.43,0.73; 0.71,0.91; 1.0,1.0">
                                          <p:stCondLst>
                                            <p:cond delay="0"/>
                                          </p:stCondLst>
                                        </p:cTn>
                                        <p:tgtEl>
                                          <p:spTgt spid="8">
                                            <p:txEl>
                                              <p:pRg st="5" end="5"/>
                                            </p:txEl>
                                          </p:spTgt>
                                        </p:tgtEl>
                                        <p:attrNameLst>
                                          <p:attrName>ppt_x</p:attrName>
                                        </p:attrNameLst>
                                      </p:cBhvr>
                                      <p:tavLst>
                                        <p:tav tm="0">
                                          <p:val>
                                            <p:strVal val="#ppt_x-0.25"/>
                                          </p:val>
                                        </p:tav>
                                        <p:tav tm="100000">
                                          <p:val>
                                            <p:strVal val="#ppt_x"/>
                                          </p:val>
                                        </p:tav>
                                      </p:tavLst>
                                    </p:anim>
                                    <p:anim calcmode="lin" valueType="num">
                                      <p:cBhvr>
                                        <p:cTn id="78" dur="332" tmFilter="0.0,0.0; 0.25,0.07; 0.50,0.2; 0.75,0.467; 1.0,1.0">
                                          <p:stCondLst>
                                            <p:cond delay="0"/>
                                          </p:stCondLst>
                                        </p:cTn>
                                        <p:tgtEl>
                                          <p:spTgt spid="8">
                                            <p:txEl>
                                              <p:pRg st="5" end="5"/>
                                            </p:txEl>
                                          </p:spTgt>
                                        </p:tgtEl>
                                        <p:attrNameLst>
                                          <p:attrName>ppt_y</p:attrName>
                                        </p:attrNameLst>
                                      </p:cBhvr>
                                      <p:tavLst>
                                        <p:tav tm="0" fmla="#ppt_y-sin(pi*$)/3">
                                          <p:val>
                                            <p:fltVal val="0.5"/>
                                          </p:val>
                                        </p:tav>
                                        <p:tav tm="100000">
                                          <p:val>
                                            <p:fltVal val="1"/>
                                          </p:val>
                                        </p:tav>
                                      </p:tavLst>
                                    </p:anim>
                                    <p:anim calcmode="lin" valueType="num">
                                      <p:cBhvr>
                                        <p:cTn id="79" dur="332" tmFilter="0, 0; 0.125,0.2665; 0.25,0.4; 0.375,0.465; 0.5,0.5;  0.625,0.535; 0.75,0.6; 0.875,0.7335; 1,1">
                                          <p:stCondLst>
                                            <p:cond delay="332"/>
                                          </p:stCondLst>
                                        </p:cTn>
                                        <p:tgtEl>
                                          <p:spTgt spid="8">
                                            <p:txEl>
                                              <p:pRg st="5" end="5"/>
                                            </p:txEl>
                                          </p:spTgt>
                                        </p:tgtEl>
                                        <p:attrNameLst>
                                          <p:attrName>ppt_y</p:attrName>
                                        </p:attrNameLst>
                                      </p:cBhvr>
                                      <p:tavLst>
                                        <p:tav tm="0" fmla="#ppt_y-sin(pi*$)/9">
                                          <p:val>
                                            <p:fltVal val="0"/>
                                          </p:val>
                                        </p:tav>
                                        <p:tav tm="100000">
                                          <p:val>
                                            <p:fltVal val="1"/>
                                          </p:val>
                                        </p:tav>
                                      </p:tavLst>
                                    </p:anim>
                                    <p:anim calcmode="lin" valueType="num">
                                      <p:cBhvr>
                                        <p:cTn id="80" dur="166" tmFilter="0, 0; 0.125,0.2665; 0.25,0.4; 0.375,0.465; 0.5,0.5;  0.625,0.535; 0.75,0.6; 0.875,0.7335; 1,1">
                                          <p:stCondLst>
                                            <p:cond delay="662"/>
                                          </p:stCondLst>
                                        </p:cTn>
                                        <p:tgtEl>
                                          <p:spTgt spid="8">
                                            <p:txEl>
                                              <p:pRg st="5" end="5"/>
                                            </p:txEl>
                                          </p:spTgt>
                                        </p:tgtEl>
                                        <p:attrNameLst>
                                          <p:attrName>ppt_y</p:attrName>
                                        </p:attrNameLst>
                                      </p:cBhvr>
                                      <p:tavLst>
                                        <p:tav tm="0" fmla="#ppt_y-sin(pi*$)/27">
                                          <p:val>
                                            <p:fltVal val="0"/>
                                          </p:val>
                                        </p:tav>
                                        <p:tav tm="100000">
                                          <p:val>
                                            <p:fltVal val="1"/>
                                          </p:val>
                                        </p:tav>
                                      </p:tavLst>
                                    </p:anim>
                                    <p:anim calcmode="lin" valueType="num">
                                      <p:cBhvr>
                                        <p:cTn id="81" dur="82" tmFilter="0, 0; 0.125,0.2665; 0.25,0.4; 0.375,0.465; 0.5,0.5;  0.625,0.535; 0.75,0.6; 0.875,0.7335; 1,1">
                                          <p:stCondLst>
                                            <p:cond delay="828"/>
                                          </p:stCondLst>
                                        </p:cTn>
                                        <p:tgtEl>
                                          <p:spTgt spid="8">
                                            <p:txEl>
                                              <p:pRg st="5" end="5"/>
                                            </p:txEl>
                                          </p:spTgt>
                                        </p:tgtEl>
                                        <p:attrNameLst>
                                          <p:attrName>ppt_y</p:attrName>
                                        </p:attrNameLst>
                                      </p:cBhvr>
                                      <p:tavLst>
                                        <p:tav tm="0" fmla="#ppt_y-sin(pi*$)/81">
                                          <p:val>
                                            <p:fltVal val="0"/>
                                          </p:val>
                                        </p:tav>
                                        <p:tav tm="100000">
                                          <p:val>
                                            <p:fltVal val="1"/>
                                          </p:val>
                                        </p:tav>
                                      </p:tavLst>
                                    </p:anim>
                                    <p:animScale>
                                      <p:cBhvr>
                                        <p:cTn id="82" dur="13">
                                          <p:stCondLst>
                                            <p:cond delay="325"/>
                                          </p:stCondLst>
                                        </p:cTn>
                                        <p:tgtEl>
                                          <p:spTgt spid="8">
                                            <p:txEl>
                                              <p:pRg st="5" end="5"/>
                                            </p:txEl>
                                          </p:spTgt>
                                        </p:tgtEl>
                                      </p:cBhvr>
                                      <p:to x="100000" y="60000"/>
                                    </p:animScale>
                                    <p:animScale>
                                      <p:cBhvr>
                                        <p:cTn id="83" dur="83" decel="50000">
                                          <p:stCondLst>
                                            <p:cond delay="338"/>
                                          </p:stCondLst>
                                        </p:cTn>
                                        <p:tgtEl>
                                          <p:spTgt spid="8">
                                            <p:txEl>
                                              <p:pRg st="5" end="5"/>
                                            </p:txEl>
                                          </p:spTgt>
                                        </p:tgtEl>
                                      </p:cBhvr>
                                      <p:to x="100000" y="100000"/>
                                    </p:animScale>
                                    <p:animScale>
                                      <p:cBhvr>
                                        <p:cTn id="84" dur="13">
                                          <p:stCondLst>
                                            <p:cond delay="656"/>
                                          </p:stCondLst>
                                        </p:cTn>
                                        <p:tgtEl>
                                          <p:spTgt spid="8">
                                            <p:txEl>
                                              <p:pRg st="5" end="5"/>
                                            </p:txEl>
                                          </p:spTgt>
                                        </p:tgtEl>
                                      </p:cBhvr>
                                      <p:to x="100000" y="80000"/>
                                    </p:animScale>
                                    <p:animScale>
                                      <p:cBhvr>
                                        <p:cTn id="85" dur="83" decel="50000">
                                          <p:stCondLst>
                                            <p:cond delay="669"/>
                                          </p:stCondLst>
                                        </p:cTn>
                                        <p:tgtEl>
                                          <p:spTgt spid="8">
                                            <p:txEl>
                                              <p:pRg st="5" end="5"/>
                                            </p:txEl>
                                          </p:spTgt>
                                        </p:tgtEl>
                                      </p:cBhvr>
                                      <p:to x="100000" y="100000"/>
                                    </p:animScale>
                                    <p:animScale>
                                      <p:cBhvr>
                                        <p:cTn id="86" dur="13">
                                          <p:stCondLst>
                                            <p:cond delay="821"/>
                                          </p:stCondLst>
                                        </p:cTn>
                                        <p:tgtEl>
                                          <p:spTgt spid="8">
                                            <p:txEl>
                                              <p:pRg st="5" end="5"/>
                                            </p:txEl>
                                          </p:spTgt>
                                        </p:tgtEl>
                                      </p:cBhvr>
                                      <p:to x="100000" y="90000"/>
                                    </p:animScale>
                                    <p:animScale>
                                      <p:cBhvr>
                                        <p:cTn id="87" dur="83" decel="50000">
                                          <p:stCondLst>
                                            <p:cond delay="834"/>
                                          </p:stCondLst>
                                        </p:cTn>
                                        <p:tgtEl>
                                          <p:spTgt spid="8">
                                            <p:txEl>
                                              <p:pRg st="5" end="5"/>
                                            </p:txEl>
                                          </p:spTgt>
                                        </p:tgtEl>
                                      </p:cBhvr>
                                      <p:to x="100000" y="100000"/>
                                    </p:animScale>
                                    <p:animScale>
                                      <p:cBhvr>
                                        <p:cTn id="88" dur="13">
                                          <p:stCondLst>
                                            <p:cond delay="904"/>
                                          </p:stCondLst>
                                        </p:cTn>
                                        <p:tgtEl>
                                          <p:spTgt spid="8">
                                            <p:txEl>
                                              <p:pRg st="5" end="5"/>
                                            </p:txEl>
                                          </p:spTgt>
                                        </p:tgtEl>
                                      </p:cBhvr>
                                      <p:to x="100000" y="95000"/>
                                    </p:animScale>
                                    <p:animScale>
                                      <p:cBhvr>
                                        <p:cTn id="89" dur="83" decel="50000">
                                          <p:stCondLst>
                                            <p:cond delay="917"/>
                                          </p:stCondLst>
                                        </p:cTn>
                                        <p:tgtEl>
                                          <p:spTgt spid="8">
                                            <p:txEl>
                                              <p:pRg st="5" end="5"/>
                                            </p:txEl>
                                          </p:spTgt>
                                        </p:tgtEl>
                                      </p:cBhvr>
                                      <p:to x="100000" y="100000"/>
                                    </p:animScale>
                                  </p:childTnLst>
                                </p:cTn>
                              </p:par>
                            </p:childTnLst>
                          </p:cTn>
                        </p:par>
                        <p:par>
                          <p:cTn id="90" fill="hold">
                            <p:stCondLst>
                              <p:cond delay="4000"/>
                            </p:stCondLst>
                            <p:childTnLst>
                              <p:par>
                                <p:cTn id="91" presetID="26" presetClass="entr" presetSubtype="0" fill="hold" grpId="0" nodeType="afterEffect">
                                  <p:stCondLst>
                                    <p:cond delay="0"/>
                                  </p:stCondLst>
                                  <p:childTnLst>
                                    <p:set>
                                      <p:cBhvr>
                                        <p:cTn id="92" dur="1" fill="hold">
                                          <p:stCondLst>
                                            <p:cond delay="0"/>
                                          </p:stCondLst>
                                        </p:cTn>
                                        <p:tgtEl>
                                          <p:spTgt spid="8">
                                            <p:txEl>
                                              <p:pRg st="6" end="6"/>
                                            </p:txEl>
                                          </p:spTgt>
                                        </p:tgtEl>
                                        <p:attrNameLst>
                                          <p:attrName>style.visibility</p:attrName>
                                        </p:attrNameLst>
                                      </p:cBhvr>
                                      <p:to>
                                        <p:strVal val="visible"/>
                                      </p:to>
                                    </p:set>
                                    <p:animEffect transition="in" filter="wipe(down)">
                                      <p:cBhvr>
                                        <p:cTn id="93" dur="290">
                                          <p:stCondLst>
                                            <p:cond delay="0"/>
                                          </p:stCondLst>
                                        </p:cTn>
                                        <p:tgtEl>
                                          <p:spTgt spid="8">
                                            <p:txEl>
                                              <p:pRg st="6" end="6"/>
                                            </p:txEl>
                                          </p:spTgt>
                                        </p:tgtEl>
                                      </p:cBhvr>
                                    </p:animEffect>
                                    <p:anim calcmode="lin" valueType="num">
                                      <p:cBhvr>
                                        <p:cTn id="94" dur="911" tmFilter="0,0; 0.14,0.36; 0.43,0.73; 0.71,0.91; 1.0,1.0">
                                          <p:stCondLst>
                                            <p:cond delay="0"/>
                                          </p:stCondLst>
                                        </p:cTn>
                                        <p:tgtEl>
                                          <p:spTgt spid="8">
                                            <p:txEl>
                                              <p:pRg st="6" end="6"/>
                                            </p:txEl>
                                          </p:spTgt>
                                        </p:tgtEl>
                                        <p:attrNameLst>
                                          <p:attrName>ppt_x</p:attrName>
                                        </p:attrNameLst>
                                      </p:cBhvr>
                                      <p:tavLst>
                                        <p:tav tm="0">
                                          <p:val>
                                            <p:strVal val="#ppt_x-0.25"/>
                                          </p:val>
                                        </p:tav>
                                        <p:tav tm="100000">
                                          <p:val>
                                            <p:strVal val="#ppt_x"/>
                                          </p:val>
                                        </p:tav>
                                      </p:tavLst>
                                    </p:anim>
                                    <p:anim calcmode="lin" valueType="num">
                                      <p:cBhvr>
                                        <p:cTn id="95" dur="332" tmFilter="0.0,0.0; 0.25,0.07; 0.50,0.2; 0.75,0.467; 1.0,1.0">
                                          <p:stCondLst>
                                            <p:cond delay="0"/>
                                          </p:stCondLst>
                                        </p:cTn>
                                        <p:tgtEl>
                                          <p:spTgt spid="8">
                                            <p:txEl>
                                              <p:pRg st="6" end="6"/>
                                            </p:txEl>
                                          </p:spTgt>
                                        </p:tgtEl>
                                        <p:attrNameLst>
                                          <p:attrName>ppt_y</p:attrName>
                                        </p:attrNameLst>
                                      </p:cBhvr>
                                      <p:tavLst>
                                        <p:tav tm="0" fmla="#ppt_y-sin(pi*$)/3">
                                          <p:val>
                                            <p:fltVal val="0.5"/>
                                          </p:val>
                                        </p:tav>
                                        <p:tav tm="100000">
                                          <p:val>
                                            <p:fltVal val="1"/>
                                          </p:val>
                                        </p:tav>
                                      </p:tavLst>
                                    </p:anim>
                                    <p:anim calcmode="lin" valueType="num">
                                      <p:cBhvr>
                                        <p:cTn id="96" dur="332" tmFilter="0, 0; 0.125,0.2665; 0.25,0.4; 0.375,0.465; 0.5,0.5;  0.625,0.535; 0.75,0.6; 0.875,0.7335; 1,1">
                                          <p:stCondLst>
                                            <p:cond delay="332"/>
                                          </p:stCondLst>
                                        </p:cTn>
                                        <p:tgtEl>
                                          <p:spTgt spid="8">
                                            <p:txEl>
                                              <p:pRg st="6" end="6"/>
                                            </p:txEl>
                                          </p:spTgt>
                                        </p:tgtEl>
                                        <p:attrNameLst>
                                          <p:attrName>ppt_y</p:attrName>
                                        </p:attrNameLst>
                                      </p:cBhvr>
                                      <p:tavLst>
                                        <p:tav tm="0" fmla="#ppt_y-sin(pi*$)/9">
                                          <p:val>
                                            <p:fltVal val="0"/>
                                          </p:val>
                                        </p:tav>
                                        <p:tav tm="100000">
                                          <p:val>
                                            <p:fltVal val="1"/>
                                          </p:val>
                                        </p:tav>
                                      </p:tavLst>
                                    </p:anim>
                                    <p:anim calcmode="lin" valueType="num">
                                      <p:cBhvr>
                                        <p:cTn id="97" dur="166" tmFilter="0, 0; 0.125,0.2665; 0.25,0.4; 0.375,0.465; 0.5,0.5;  0.625,0.535; 0.75,0.6; 0.875,0.7335; 1,1">
                                          <p:stCondLst>
                                            <p:cond delay="662"/>
                                          </p:stCondLst>
                                        </p:cTn>
                                        <p:tgtEl>
                                          <p:spTgt spid="8">
                                            <p:txEl>
                                              <p:pRg st="6" end="6"/>
                                            </p:txEl>
                                          </p:spTgt>
                                        </p:tgtEl>
                                        <p:attrNameLst>
                                          <p:attrName>ppt_y</p:attrName>
                                        </p:attrNameLst>
                                      </p:cBhvr>
                                      <p:tavLst>
                                        <p:tav tm="0" fmla="#ppt_y-sin(pi*$)/27">
                                          <p:val>
                                            <p:fltVal val="0"/>
                                          </p:val>
                                        </p:tav>
                                        <p:tav tm="100000">
                                          <p:val>
                                            <p:fltVal val="1"/>
                                          </p:val>
                                        </p:tav>
                                      </p:tavLst>
                                    </p:anim>
                                    <p:anim calcmode="lin" valueType="num">
                                      <p:cBhvr>
                                        <p:cTn id="98" dur="82" tmFilter="0, 0; 0.125,0.2665; 0.25,0.4; 0.375,0.465; 0.5,0.5;  0.625,0.535; 0.75,0.6; 0.875,0.7335; 1,1">
                                          <p:stCondLst>
                                            <p:cond delay="828"/>
                                          </p:stCondLst>
                                        </p:cTn>
                                        <p:tgtEl>
                                          <p:spTgt spid="8">
                                            <p:txEl>
                                              <p:pRg st="6" end="6"/>
                                            </p:txEl>
                                          </p:spTgt>
                                        </p:tgtEl>
                                        <p:attrNameLst>
                                          <p:attrName>ppt_y</p:attrName>
                                        </p:attrNameLst>
                                      </p:cBhvr>
                                      <p:tavLst>
                                        <p:tav tm="0" fmla="#ppt_y-sin(pi*$)/81">
                                          <p:val>
                                            <p:fltVal val="0"/>
                                          </p:val>
                                        </p:tav>
                                        <p:tav tm="100000">
                                          <p:val>
                                            <p:fltVal val="1"/>
                                          </p:val>
                                        </p:tav>
                                      </p:tavLst>
                                    </p:anim>
                                    <p:animScale>
                                      <p:cBhvr>
                                        <p:cTn id="99" dur="13">
                                          <p:stCondLst>
                                            <p:cond delay="325"/>
                                          </p:stCondLst>
                                        </p:cTn>
                                        <p:tgtEl>
                                          <p:spTgt spid="8">
                                            <p:txEl>
                                              <p:pRg st="6" end="6"/>
                                            </p:txEl>
                                          </p:spTgt>
                                        </p:tgtEl>
                                      </p:cBhvr>
                                      <p:to x="100000" y="60000"/>
                                    </p:animScale>
                                    <p:animScale>
                                      <p:cBhvr>
                                        <p:cTn id="100" dur="83" decel="50000">
                                          <p:stCondLst>
                                            <p:cond delay="338"/>
                                          </p:stCondLst>
                                        </p:cTn>
                                        <p:tgtEl>
                                          <p:spTgt spid="8">
                                            <p:txEl>
                                              <p:pRg st="6" end="6"/>
                                            </p:txEl>
                                          </p:spTgt>
                                        </p:tgtEl>
                                      </p:cBhvr>
                                      <p:to x="100000" y="100000"/>
                                    </p:animScale>
                                    <p:animScale>
                                      <p:cBhvr>
                                        <p:cTn id="101" dur="13">
                                          <p:stCondLst>
                                            <p:cond delay="656"/>
                                          </p:stCondLst>
                                        </p:cTn>
                                        <p:tgtEl>
                                          <p:spTgt spid="8">
                                            <p:txEl>
                                              <p:pRg st="6" end="6"/>
                                            </p:txEl>
                                          </p:spTgt>
                                        </p:tgtEl>
                                      </p:cBhvr>
                                      <p:to x="100000" y="80000"/>
                                    </p:animScale>
                                    <p:animScale>
                                      <p:cBhvr>
                                        <p:cTn id="102" dur="83" decel="50000">
                                          <p:stCondLst>
                                            <p:cond delay="669"/>
                                          </p:stCondLst>
                                        </p:cTn>
                                        <p:tgtEl>
                                          <p:spTgt spid="8">
                                            <p:txEl>
                                              <p:pRg st="6" end="6"/>
                                            </p:txEl>
                                          </p:spTgt>
                                        </p:tgtEl>
                                      </p:cBhvr>
                                      <p:to x="100000" y="100000"/>
                                    </p:animScale>
                                    <p:animScale>
                                      <p:cBhvr>
                                        <p:cTn id="103" dur="13">
                                          <p:stCondLst>
                                            <p:cond delay="821"/>
                                          </p:stCondLst>
                                        </p:cTn>
                                        <p:tgtEl>
                                          <p:spTgt spid="8">
                                            <p:txEl>
                                              <p:pRg st="6" end="6"/>
                                            </p:txEl>
                                          </p:spTgt>
                                        </p:tgtEl>
                                      </p:cBhvr>
                                      <p:to x="100000" y="90000"/>
                                    </p:animScale>
                                    <p:animScale>
                                      <p:cBhvr>
                                        <p:cTn id="104" dur="83" decel="50000">
                                          <p:stCondLst>
                                            <p:cond delay="834"/>
                                          </p:stCondLst>
                                        </p:cTn>
                                        <p:tgtEl>
                                          <p:spTgt spid="8">
                                            <p:txEl>
                                              <p:pRg st="6" end="6"/>
                                            </p:txEl>
                                          </p:spTgt>
                                        </p:tgtEl>
                                      </p:cBhvr>
                                      <p:to x="100000" y="100000"/>
                                    </p:animScale>
                                    <p:animScale>
                                      <p:cBhvr>
                                        <p:cTn id="105" dur="13">
                                          <p:stCondLst>
                                            <p:cond delay="904"/>
                                          </p:stCondLst>
                                        </p:cTn>
                                        <p:tgtEl>
                                          <p:spTgt spid="8">
                                            <p:txEl>
                                              <p:pRg st="6" end="6"/>
                                            </p:txEl>
                                          </p:spTgt>
                                        </p:tgtEl>
                                      </p:cBhvr>
                                      <p:to x="100000" y="95000"/>
                                    </p:animScale>
                                    <p:animScale>
                                      <p:cBhvr>
                                        <p:cTn id="106" dur="83" decel="50000">
                                          <p:stCondLst>
                                            <p:cond delay="917"/>
                                          </p:stCondLst>
                                        </p:cTn>
                                        <p:tgtEl>
                                          <p:spTgt spid="8">
                                            <p:txEl>
                                              <p:pRg st="6" end="6"/>
                                            </p:txEl>
                                          </p:spTgt>
                                        </p:tgtEl>
                                      </p:cBhvr>
                                      <p:to x="100000" y="100000"/>
                                    </p:animScale>
                                  </p:childTnLst>
                                </p:cTn>
                              </p:par>
                            </p:childTnLst>
                          </p:cTn>
                        </p:par>
                        <p:par>
                          <p:cTn id="107" fill="hold">
                            <p:stCondLst>
                              <p:cond delay="5000"/>
                            </p:stCondLst>
                            <p:childTnLst>
                              <p:par>
                                <p:cTn id="108" presetID="26" presetClass="entr" presetSubtype="0" fill="hold" grpId="0" nodeType="afterEffect">
                                  <p:stCondLst>
                                    <p:cond delay="0"/>
                                  </p:stCondLst>
                                  <p:childTnLst>
                                    <p:set>
                                      <p:cBhvr>
                                        <p:cTn id="109" dur="1" fill="hold">
                                          <p:stCondLst>
                                            <p:cond delay="0"/>
                                          </p:stCondLst>
                                        </p:cTn>
                                        <p:tgtEl>
                                          <p:spTgt spid="8">
                                            <p:txEl>
                                              <p:pRg st="7" end="7"/>
                                            </p:txEl>
                                          </p:spTgt>
                                        </p:tgtEl>
                                        <p:attrNameLst>
                                          <p:attrName>style.visibility</p:attrName>
                                        </p:attrNameLst>
                                      </p:cBhvr>
                                      <p:to>
                                        <p:strVal val="visible"/>
                                      </p:to>
                                    </p:set>
                                    <p:animEffect transition="in" filter="wipe(down)">
                                      <p:cBhvr>
                                        <p:cTn id="110" dur="290">
                                          <p:stCondLst>
                                            <p:cond delay="0"/>
                                          </p:stCondLst>
                                        </p:cTn>
                                        <p:tgtEl>
                                          <p:spTgt spid="8">
                                            <p:txEl>
                                              <p:pRg st="7" end="7"/>
                                            </p:txEl>
                                          </p:spTgt>
                                        </p:tgtEl>
                                      </p:cBhvr>
                                    </p:animEffect>
                                    <p:anim calcmode="lin" valueType="num">
                                      <p:cBhvr>
                                        <p:cTn id="111" dur="911" tmFilter="0,0; 0.14,0.36; 0.43,0.73; 0.71,0.91; 1.0,1.0">
                                          <p:stCondLst>
                                            <p:cond delay="0"/>
                                          </p:stCondLst>
                                        </p:cTn>
                                        <p:tgtEl>
                                          <p:spTgt spid="8">
                                            <p:txEl>
                                              <p:pRg st="7" end="7"/>
                                            </p:txEl>
                                          </p:spTgt>
                                        </p:tgtEl>
                                        <p:attrNameLst>
                                          <p:attrName>ppt_x</p:attrName>
                                        </p:attrNameLst>
                                      </p:cBhvr>
                                      <p:tavLst>
                                        <p:tav tm="0">
                                          <p:val>
                                            <p:strVal val="#ppt_x-0.25"/>
                                          </p:val>
                                        </p:tav>
                                        <p:tav tm="100000">
                                          <p:val>
                                            <p:strVal val="#ppt_x"/>
                                          </p:val>
                                        </p:tav>
                                      </p:tavLst>
                                    </p:anim>
                                    <p:anim calcmode="lin" valueType="num">
                                      <p:cBhvr>
                                        <p:cTn id="112" dur="332" tmFilter="0.0,0.0; 0.25,0.07; 0.50,0.2; 0.75,0.467; 1.0,1.0">
                                          <p:stCondLst>
                                            <p:cond delay="0"/>
                                          </p:stCondLst>
                                        </p:cTn>
                                        <p:tgtEl>
                                          <p:spTgt spid="8">
                                            <p:txEl>
                                              <p:pRg st="7" end="7"/>
                                            </p:txEl>
                                          </p:spTgt>
                                        </p:tgtEl>
                                        <p:attrNameLst>
                                          <p:attrName>ppt_y</p:attrName>
                                        </p:attrNameLst>
                                      </p:cBhvr>
                                      <p:tavLst>
                                        <p:tav tm="0" fmla="#ppt_y-sin(pi*$)/3">
                                          <p:val>
                                            <p:fltVal val="0.5"/>
                                          </p:val>
                                        </p:tav>
                                        <p:tav tm="100000">
                                          <p:val>
                                            <p:fltVal val="1"/>
                                          </p:val>
                                        </p:tav>
                                      </p:tavLst>
                                    </p:anim>
                                    <p:anim calcmode="lin" valueType="num">
                                      <p:cBhvr>
                                        <p:cTn id="113" dur="332" tmFilter="0, 0; 0.125,0.2665; 0.25,0.4; 0.375,0.465; 0.5,0.5;  0.625,0.535; 0.75,0.6; 0.875,0.7335; 1,1">
                                          <p:stCondLst>
                                            <p:cond delay="332"/>
                                          </p:stCondLst>
                                        </p:cTn>
                                        <p:tgtEl>
                                          <p:spTgt spid="8">
                                            <p:txEl>
                                              <p:pRg st="7" end="7"/>
                                            </p:txEl>
                                          </p:spTgt>
                                        </p:tgtEl>
                                        <p:attrNameLst>
                                          <p:attrName>ppt_y</p:attrName>
                                        </p:attrNameLst>
                                      </p:cBhvr>
                                      <p:tavLst>
                                        <p:tav tm="0" fmla="#ppt_y-sin(pi*$)/9">
                                          <p:val>
                                            <p:fltVal val="0"/>
                                          </p:val>
                                        </p:tav>
                                        <p:tav tm="100000">
                                          <p:val>
                                            <p:fltVal val="1"/>
                                          </p:val>
                                        </p:tav>
                                      </p:tavLst>
                                    </p:anim>
                                    <p:anim calcmode="lin" valueType="num">
                                      <p:cBhvr>
                                        <p:cTn id="114" dur="166" tmFilter="0, 0; 0.125,0.2665; 0.25,0.4; 0.375,0.465; 0.5,0.5;  0.625,0.535; 0.75,0.6; 0.875,0.7335; 1,1">
                                          <p:stCondLst>
                                            <p:cond delay="662"/>
                                          </p:stCondLst>
                                        </p:cTn>
                                        <p:tgtEl>
                                          <p:spTgt spid="8">
                                            <p:txEl>
                                              <p:pRg st="7" end="7"/>
                                            </p:txEl>
                                          </p:spTgt>
                                        </p:tgtEl>
                                        <p:attrNameLst>
                                          <p:attrName>ppt_y</p:attrName>
                                        </p:attrNameLst>
                                      </p:cBhvr>
                                      <p:tavLst>
                                        <p:tav tm="0" fmla="#ppt_y-sin(pi*$)/27">
                                          <p:val>
                                            <p:fltVal val="0"/>
                                          </p:val>
                                        </p:tav>
                                        <p:tav tm="100000">
                                          <p:val>
                                            <p:fltVal val="1"/>
                                          </p:val>
                                        </p:tav>
                                      </p:tavLst>
                                    </p:anim>
                                    <p:anim calcmode="lin" valueType="num">
                                      <p:cBhvr>
                                        <p:cTn id="115" dur="82" tmFilter="0, 0; 0.125,0.2665; 0.25,0.4; 0.375,0.465; 0.5,0.5;  0.625,0.535; 0.75,0.6; 0.875,0.7335; 1,1">
                                          <p:stCondLst>
                                            <p:cond delay="828"/>
                                          </p:stCondLst>
                                        </p:cTn>
                                        <p:tgtEl>
                                          <p:spTgt spid="8">
                                            <p:txEl>
                                              <p:pRg st="7" end="7"/>
                                            </p:txEl>
                                          </p:spTgt>
                                        </p:tgtEl>
                                        <p:attrNameLst>
                                          <p:attrName>ppt_y</p:attrName>
                                        </p:attrNameLst>
                                      </p:cBhvr>
                                      <p:tavLst>
                                        <p:tav tm="0" fmla="#ppt_y-sin(pi*$)/81">
                                          <p:val>
                                            <p:fltVal val="0"/>
                                          </p:val>
                                        </p:tav>
                                        <p:tav tm="100000">
                                          <p:val>
                                            <p:fltVal val="1"/>
                                          </p:val>
                                        </p:tav>
                                      </p:tavLst>
                                    </p:anim>
                                    <p:animScale>
                                      <p:cBhvr>
                                        <p:cTn id="116" dur="13">
                                          <p:stCondLst>
                                            <p:cond delay="325"/>
                                          </p:stCondLst>
                                        </p:cTn>
                                        <p:tgtEl>
                                          <p:spTgt spid="8">
                                            <p:txEl>
                                              <p:pRg st="7" end="7"/>
                                            </p:txEl>
                                          </p:spTgt>
                                        </p:tgtEl>
                                      </p:cBhvr>
                                      <p:to x="100000" y="60000"/>
                                    </p:animScale>
                                    <p:animScale>
                                      <p:cBhvr>
                                        <p:cTn id="117" dur="83" decel="50000">
                                          <p:stCondLst>
                                            <p:cond delay="338"/>
                                          </p:stCondLst>
                                        </p:cTn>
                                        <p:tgtEl>
                                          <p:spTgt spid="8">
                                            <p:txEl>
                                              <p:pRg st="7" end="7"/>
                                            </p:txEl>
                                          </p:spTgt>
                                        </p:tgtEl>
                                      </p:cBhvr>
                                      <p:to x="100000" y="100000"/>
                                    </p:animScale>
                                    <p:animScale>
                                      <p:cBhvr>
                                        <p:cTn id="118" dur="13">
                                          <p:stCondLst>
                                            <p:cond delay="656"/>
                                          </p:stCondLst>
                                        </p:cTn>
                                        <p:tgtEl>
                                          <p:spTgt spid="8">
                                            <p:txEl>
                                              <p:pRg st="7" end="7"/>
                                            </p:txEl>
                                          </p:spTgt>
                                        </p:tgtEl>
                                      </p:cBhvr>
                                      <p:to x="100000" y="80000"/>
                                    </p:animScale>
                                    <p:animScale>
                                      <p:cBhvr>
                                        <p:cTn id="119" dur="83" decel="50000">
                                          <p:stCondLst>
                                            <p:cond delay="669"/>
                                          </p:stCondLst>
                                        </p:cTn>
                                        <p:tgtEl>
                                          <p:spTgt spid="8">
                                            <p:txEl>
                                              <p:pRg st="7" end="7"/>
                                            </p:txEl>
                                          </p:spTgt>
                                        </p:tgtEl>
                                      </p:cBhvr>
                                      <p:to x="100000" y="100000"/>
                                    </p:animScale>
                                    <p:animScale>
                                      <p:cBhvr>
                                        <p:cTn id="120" dur="13">
                                          <p:stCondLst>
                                            <p:cond delay="821"/>
                                          </p:stCondLst>
                                        </p:cTn>
                                        <p:tgtEl>
                                          <p:spTgt spid="8">
                                            <p:txEl>
                                              <p:pRg st="7" end="7"/>
                                            </p:txEl>
                                          </p:spTgt>
                                        </p:tgtEl>
                                      </p:cBhvr>
                                      <p:to x="100000" y="90000"/>
                                    </p:animScale>
                                    <p:animScale>
                                      <p:cBhvr>
                                        <p:cTn id="121" dur="83" decel="50000">
                                          <p:stCondLst>
                                            <p:cond delay="834"/>
                                          </p:stCondLst>
                                        </p:cTn>
                                        <p:tgtEl>
                                          <p:spTgt spid="8">
                                            <p:txEl>
                                              <p:pRg st="7" end="7"/>
                                            </p:txEl>
                                          </p:spTgt>
                                        </p:tgtEl>
                                      </p:cBhvr>
                                      <p:to x="100000" y="100000"/>
                                    </p:animScale>
                                    <p:animScale>
                                      <p:cBhvr>
                                        <p:cTn id="122" dur="13">
                                          <p:stCondLst>
                                            <p:cond delay="904"/>
                                          </p:stCondLst>
                                        </p:cTn>
                                        <p:tgtEl>
                                          <p:spTgt spid="8">
                                            <p:txEl>
                                              <p:pRg st="7" end="7"/>
                                            </p:txEl>
                                          </p:spTgt>
                                        </p:tgtEl>
                                      </p:cBhvr>
                                      <p:to x="100000" y="95000"/>
                                    </p:animScale>
                                    <p:animScale>
                                      <p:cBhvr>
                                        <p:cTn id="123" dur="83" decel="50000">
                                          <p:stCondLst>
                                            <p:cond delay="917"/>
                                          </p:stCondLst>
                                        </p:cTn>
                                        <p:tgtEl>
                                          <p:spTgt spid="8">
                                            <p:txEl>
                                              <p:pRg st="7" end="7"/>
                                            </p:txEl>
                                          </p:spTgt>
                                        </p:tgtEl>
                                      </p:cBhvr>
                                      <p:to x="100000" y="100000"/>
                                    </p:animScale>
                                  </p:childTnLst>
                                </p:cTn>
                              </p:par>
                            </p:childTnLst>
                          </p:cTn>
                        </p:par>
                        <p:par>
                          <p:cTn id="124" fill="hold">
                            <p:stCondLst>
                              <p:cond delay="6000"/>
                            </p:stCondLst>
                            <p:childTnLst>
                              <p:par>
                                <p:cTn id="125" presetID="26" presetClass="entr" presetSubtype="0" fill="hold" grpId="0" nodeType="afterEffect">
                                  <p:stCondLst>
                                    <p:cond delay="0"/>
                                  </p:stCondLst>
                                  <p:childTnLst>
                                    <p:set>
                                      <p:cBhvr>
                                        <p:cTn id="126" dur="1" fill="hold">
                                          <p:stCondLst>
                                            <p:cond delay="0"/>
                                          </p:stCondLst>
                                        </p:cTn>
                                        <p:tgtEl>
                                          <p:spTgt spid="8">
                                            <p:txEl>
                                              <p:pRg st="8" end="8"/>
                                            </p:txEl>
                                          </p:spTgt>
                                        </p:tgtEl>
                                        <p:attrNameLst>
                                          <p:attrName>style.visibility</p:attrName>
                                        </p:attrNameLst>
                                      </p:cBhvr>
                                      <p:to>
                                        <p:strVal val="visible"/>
                                      </p:to>
                                    </p:set>
                                    <p:animEffect transition="in" filter="wipe(down)">
                                      <p:cBhvr>
                                        <p:cTn id="127" dur="290">
                                          <p:stCondLst>
                                            <p:cond delay="0"/>
                                          </p:stCondLst>
                                        </p:cTn>
                                        <p:tgtEl>
                                          <p:spTgt spid="8">
                                            <p:txEl>
                                              <p:pRg st="8" end="8"/>
                                            </p:txEl>
                                          </p:spTgt>
                                        </p:tgtEl>
                                      </p:cBhvr>
                                    </p:animEffect>
                                    <p:anim calcmode="lin" valueType="num">
                                      <p:cBhvr>
                                        <p:cTn id="128" dur="911" tmFilter="0,0; 0.14,0.36; 0.43,0.73; 0.71,0.91; 1.0,1.0">
                                          <p:stCondLst>
                                            <p:cond delay="0"/>
                                          </p:stCondLst>
                                        </p:cTn>
                                        <p:tgtEl>
                                          <p:spTgt spid="8">
                                            <p:txEl>
                                              <p:pRg st="8" end="8"/>
                                            </p:txEl>
                                          </p:spTgt>
                                        </p:tgtEl>
                                        <p:attrNameLst>
                                          <p:attrName>ppt_x</p:attrName>
                                        </p:attrNameLst>
                                      </p:cBhvr>
                                      <p:tavLst>
                                        <p:tav tm="0">
                                          <p:val>
                                            <p:strVal val="#ppt_x-0.25"/>
                                          </p:val>
                                        </p:tav>
                                        <p:tav tm="100000">
                                          <p:val>
                                            <p:strVal val="#ppt_x"/>
                                          </p:val>
                                        </p:tav>
                                      </p:tavLst>
                                    </p:anim>
                                    <p:anim calcmode="lin" valueType="num">
                                      <p:cBhvr>
                                        <p:cTn id="129" dur="332" tmFilter="0.0,0.0; 0.25,0.07; 0.50,0.2; 0.75,0.467; 1.0,1.0">
                                          <p:stCondLst>
                                            <p:cond delay="0"/>
                                          </p:stCondLst>
                                        </p:cTn>
                                        <p:tgtEl>
                                          <p:spTgt spid="8">
                                            <p:txEl>
                                              <p:pRg st="8" end="8"/>
                                            </p:txEl>
                                          </p:spTgt>
                                        </p:tgtEl>
                                        <p:attrNameLst>
                                          <p:attrName>ppt_y</p:attrName>
                                        </p:attrNameLst>
                                      </p:cBhvr>
                                      <p:tavLst>
                                        <p:tav tm="0" fmla="#ppt_y-sin(pi*$)/3">
                                          <p:val>
                                            <p:fltVal val="0.5"/>
                                          </p:val>
                                        </p:tav>
                                        <p:tav tm="100000">
                                          <p:val>
                                            <p:fltVal val="1"/>
                                          </p:val>
                                        </p:tav>
                                      </p:tavLst>
                                    </p:anim>
                                    <p:anim calcmode="lin" valueType="num">
                                      <p:cBhvr>
                                        <p:cTn id="130" dur="332" tmFilter="0, 0; 0.125,0.2665; 0.25,0.4; 0.375,0.465; 0.5,0.5;  0.625,0.535; 0.75,0.6; 0.875,0.7335; 1,1">
                                          <p:stCondLst>
                                            <p:cond delay="332"/>
                                          </p:stCondLst>
                                        </p:cTn>
                                        <p:tgtEl>
                                          <p:spTgt spid="8">
                                            <p:txEl>
                                              <p:pRg st="8" end="8"/>
                                            </p:txEl>
                                          </p:spTgt>
                                        </p:tgtEl>
                                        <p:attrNameLst>
                                          <p:attrName>ppt_y</p:attrName>
                                        </p:attrNameLst>
                                      </p:cBhvr>
                                      <p:tavLst>
                                        <p:tav tm="0" fmla="#ppt_y-sin(pi*$)/9">
                                          <p:val>
                                            <p:fltVal val="0"/>
                                          </p:val>
                                        </p:tav>
                                        <p:tav tm="100000">
                                          <p:val>
                                            <p:fltVal val="1"/>
                                          </p:val>
                                        </p:tav>
                                      </p:tavLst>
                                    </p:anim>
                                    <p:anim calcmode="lin" valueType="num">
                                      <p:cBhvr>
                                        <p:cTn id="131" dur="166" tmFilter="0, 0; 0.125,0.2665; 0.25,0.4; 0.375,0.465; 0.5,0.5;  0.625,0.535; 0.75,0.6; 0.875,0.7335; 1,1">
                                          <p:stCondLst>
                                            <p:cond delay="662"/>
                                          </p:stCondLst>
                                        </p:cTn>
                                        <p:tgtEl>
                                          <p:spTgt spid="8">
                                            <p:txEl>
                                              <p:pRg st="8" end="8"/>
                                            </p:txEl>
                                          </p:spTgt>
                                        </p:tgtEl>
                                        <p:attrNameLst>
                                          <p:attrName>ppt_y</p:attrName>
                                        </p:attrNameLst>
                                      </p:cBhvr>
                                      <p:tavLst>
                                        <p:tav tm="0" fmla="#ppt_y-sin(pi*$)/27">
                                          <p:val>
                                            <p:fltVal val="0"/>
                                          </p:val>
                                        </p:tav>
                                        <p:tav tm="100000">
                                          <p:val>
                                            <p:fltVal val="1"/>
                                          </p:val>
                                        </p:tav>
                                      </p:tavLst>
                                    </p:anim>
                                    <p:anim calcmode="lin" valueType="num">
                                      <p:cBhvr>
                                        <p:cTn id="132" dur="82" tmFilter="0, 0; 0.125,0.2665; 0.25,0.4; 0.375,0.465; 0.5,0.5;  0.625,0.535; 0.75,0.6; 0.875,0.7335; 1,1">
                                          <p:stCondLst>
                                            <p:cond delay="828"/>
                                          </p:stCondLst>
                                        </p:cTn>
                                        <p:tgtEl>
                                          <p:spTgt spid="8">
                                            <p:txEl>
                                              <p:pRg st="8" end="8"/>
                                            </p:txEl>
                                          </p:spTgt>
                                        </p:tgtEl>
                                        <p:attrNameLst>
                                          <p:attrName>ppt_y</p:attrName>
                                        </p:attrNameLst>
                                      </p:cBhvr>
                                      <p:tavLst>
                                        <p:tav tm="0" fmla="#ppt_y-sin(pi*$)/81">
                                          <p:val>
                                            <p:fltVal val="0"/>
                                          </p:val>
                                        </p:tav>
                                        <p:tav tm="100000">
                                          <p:val>
                                            <p:fltVal val="1"/>
                                          </p:val>
                                        </p:tav>
                                      </p:tavLst>
                                    </p:anim>
                                    <p:animScale>
                                      <p:cBhvr>
                                        <p:cTn id="133" dur="13">
                                          <p:stCondLst>
                                            <p:cond delay="325"/>
                                          </p:stCondLst>
                                        </p:cTn>
                                        <p:tgtEl>
                                          <p:spTgt spid="8">
                                            <p:txEl>
                                              <p:pRg st="8" end="8"/>
                                            </p:txEl>
                                          </p:spTgt>
                                        </p:tgtEl>
                                      </p:cBhvr>
                                      <p:to x="100000" y="60000"/>
                                    </p:animScale>
                                    <p:animScale>
                                      <p:cBhvr>
                                        <p:cTn id="134" dur="83" decel="50000">
                                          <p:stCondLst>
                                            <p:cond delay="338"/>
                                          </p:stCondLst>
                                        </p:cTn>
                                        <p:tgtEl>
                                          <p:spTgt spid="8">
                                            <p:txEl>
                                              <p:pRg st="8" end="8"/>
                                            </p:txEl>
                                          </p:spTgt>
                                        </p:tgtEl>
                                      </p:cBhvr>
                                      <p:to x="100000" y="100000"/>
                                    </p:animScale>
                                    <p:animScale>
                                      <p:cBhvr>
                                        <p:cTn id="135" dur="13">
                                          <p:stCondLst>
                                            <p:cond delay="656"/>
                                          </p:stCondLst>
                                        </p:cTn>
                                        <p:tgtEl>
                                          <p:spTgt spid="8">
                                            <p:txEl>
                                              <p:pRg st="8" end="8"/>
                                            </p:txEl>
                                          </p:spTgt>
                                        </p:tgtEl>
                                      </p:cBhvr>
                                      <p:to x="100000" y="80000"/>
                                    </p:animScale>
                                    <p:animScale>
                                      <p:cBhvr>
                                        <p:cTn id="136" dur="83" decel="50000">
                                          <p:stCondLst>
                                            <p:cond delay="669"/>
                                          </p:stCondLst>
                                        </p:cTn>
                                        <p:tgtEl>
                                          <p:spTgt spid="8">
                                            <p:txEl>
                                              <p:pRg st="8" end="8"/>
                                            </p:txEl>
                                          </p:spTgt>
                                        </p:tgtEl>
                                      </p:cBhvr>
                                      <p:to x="100000" y="100000"/>
                                    </p:animScale>
                                    <p:animScale>
                                      <p:cBhvr>
                                        <p:cTn id="137" dur="13">
                                          <p:stCondLst>
                                            <p:cond delay="821"/>
                                          </p:stCondLst>
                                        </p:cTn>
                                        <p:tgtEl>
                                          <p:spTgt spid="8">
                                            <p:txEl>
                                              <p:pRg st="8" end="8"/>
                                            </p:txEl>
                                          </p:spTgt>
                                        </p:tgtEl>
                                      </p:cBhvr>
                                      <p:to x="100000" y="90000"/>
                                    </p:animScale>
                                    <p:animScale>
                                      <p:cBhvr>
                                        <p:cTn id="138" dur="83" decel="50000">
                                          <p:stCondLst>
                                            <p:cond delay="834"/>
                                          </p:stCondLst>
                                        </p:cTn>
                                        <p:tgtEl>
                                          <p:spTgt spid="8">
                                            <p:txEl>
                                              <p:pRg st="8" end="8"/>
                                            </p:txEl>
                                          </p:spTgt>
                                        </p:tgtEl>
                                      </p:cBhvr>
                                      <p:to x="100000" y="100000"/>
                                    </p:animScale>
                                    <p:animScale>
                                      <p:cBhvr>
                                        <p:cTn id="139" dur="13">
                                          <p:stCondLst>
                                            <p:cond delay="904"/>
                                          </p:stCondLst>
                                        </p:cTn>
                                        <p:tgtEl>
                                          <p:spTgt spid="8">
                                            <p:txEl>
                                              <p:pRg st="8" end="8"/>
                                            </p:txEl>
                                          </p:spTgt>
                                        </p:tgtEl>
                                      </p:cBhvr>
                                      <p:to x="100000" y="95000"/>
                                    </p:animScale>
                                    <p:animScale>
                                      <p:cBhvr>
                                        <p:cTn id="140" dur="83" decel="50000">
                                          <p:stCondLst>
                                            <p:cond delay="917"/>
                                          </p:stCondLst>
                                        </p:cTn>
                                        <p:tgtEl>
                                          <p:spTgt spid="8">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8600"/>
            <a:ext cx="7239000" cy="746760"/>
          </a:xfrm>
        </p:spPr>
        <p:txBody>
          <a:bodyPr>
            <a:normAutofit/>
          </a:bodyPr>
          <a:lstStyle/>
          <a:p>
            <a:r>
              <a:rPr lang="en-US" dirty="0" smtClean="0"/>
              <a:t>Ushers in Christian History</a:t>
            </a:r>
            <a:endParaRPr lang="en-US" dirty="0"/>
          </a:p>
        </p:txBody>
      </p:sp>
      <p:sp>
        <p:nvSpPr>
          <p:cNvPr id="6" name="Content Placeholder 5"/>
          <p:cNvSpPr>
            <a:spLocks noGrp="1"/>
          </p:cNvSpPr>
          <p:nvPr>
            <p:ph idx="1"/>
          </p:nvPr>
        </p:nvSpPr>
        <p:spPr>
          <a:xfrm>
            <a:off x="228600" y="1066800"/>
            <a:ext cx="7772400" cy="5638800"/>
          </a:xfrm>
        </p:spPr>
        <p:txBody>
          <a:bodyPr>
            <a:normAutofit fontScale="70000" lnSpcReduction="20000"/>
          </a:bodyPr>
          <a:lstStyle/>
          <a:p>
            <a:r>
              <a:rPr lang="en-US" sz="2900" dirty="0" smtClean="0">
                <a:solidFill>
                  <a:schemeClr val="accent6">
                    <a:lumMod val="75000"/>
                  </a:schemeClr>
                </a:solidFill>
              </a:rPr>
              <a:t>During time of Christ, hundreds of doorkeepers of temple</a:t>
            </a:r>
          </a:p>
          <a:p>
            <a:r>
              <a:rPr lang="en-US" sz="2900" dirty="0" smtClean="0"/>
              <a:t>Clerical order of porter: </a:t>
            </a:r>
          </a:p>
          <a:p>
            <a:pPr lvl="1"/>
            <a:r>
              <a:rPr lang="en-US" sz="2900" dirty="0" smtClean="0"/>
              <a:t>Pope Cornelius (3rd-cent.) - doorkeepers serving</a:t>
            </a:r>
          </a:p>
          <a:p>
            <a:pPr lvl="1">
              <a:buNone/>
            </a:pPr>
            <a:r>
              <a:rPr lang="en-US" sz="2900" dirty="0" smtClean="0"/>
              <a:t>Church of Rome. </a:t>
            </a:r>
          </a:p>
          <a:p>
            <a:pPr lvl="1"/>
            <a:r>
              <a:rPr lang="en-US" sz="2900" i="1" dirty="0" smtClean="0"/>
              <a:t>Apostolic Constitution</a:t>
            </a:r>
            <a:r>
              <a:rPr lang="en-US" sz="2900" dirty="0" smtClean="0"/>
              <a:t>, (4th-cent. Syrian Church) </a:t>
            </a:r>
          </a:p>
          <a:p>
            <a:pPr lvl="1">
              <a:buNone/>
            </a:pPr>
            <a:r>
              <a:rPr lang="en-US" sz="2900" dirty="0" smtClean="0"/>
              <a:t>-includes role of doorkeeper or porter. </a:t>
            </a:r>
          </a:p>
          <a:p>
            <a:pPr lvl="1"/>
            <a:r>
              <a:rPr lang="en-US" sz="2900" dirty="0" smtClean="0"/>
              <a:t>Duty: guard door against intruders who might </a:t>
            </a:r>
          </a:p>
          <a:p>
            <a:pPr lvl="1">
              <a:buNone/>
            </a:pPr>
            <a:r>
              <a:rPr lang="en-US" sz="2900" dirty="0" smtClean="0"/>
              <a:t>disturb service </a:t>
            </a:r>
          </a:p>
          <a:p>
            <a:r>
              <a:rPr lang="en-US" sz="2900" dirty="0" smtClean="0">
                <a:solidFill>
                  <a:schemeClr val="tx2">
                    <a:lumMod val="75000"/>
                  </a:schemeClr>
                </a:solidFill>
              </a:rPr>
              <a:t>Middle Ages: porter = one of 4 minor orders (carrying out some original functions of deacons)</a:t>
            </a:r>
          </a:p>
          <a:p>
            <a:pPr lvl="1"/>
            <a:r>
              <a:rPr lang="en-US" sz="2900" dirty="0" smtClean="0"/>
              <a:t>Thomas Aquinas - porter duties ="to ring the bells, open the church and sacristy, to open the book for the preacher." </a:t>
            </a:r>
          </a:p>
          <a:p>
            <a:pPr lvl="1"/>
            <a:r>
              <a:rPr lang="en-US" sz="2900" dirty="0" smtClean="0"/>
              <a:t>The minor order of porter was conferred on all those seeking ordination to the priesthood </a:t>
            </a:r>
          </a:p>
          <a:p>
            <a:r>
              <a:rPr lang="en-US" sz="2900" dirty="0" smtClean="0">
                <a:solidFill>
                  <a:schemeClr val="accent6">
                    <a:lumMod val="75000"/>
                  </a:schemeClr>
                </a:solidFill>
              </a:rPr>
              <a:t>Pope Paul VI suppressed minor orders (1972) </a:t>
            </a:r>
            <a:r>
              <a:rPr lang="en-US" sz="2900" dirty="0" smtClean="0">
                <a:solidFill>
                  <a:schemeClr val="accent6">
                    <a:lumMod val="75000"/>
                  </a:schemeClr>
                </a:solidFill>
                <a:sym typeface="Wingdings" pitchFamily="2" charset="2"/>
              </a:rPr>
              <a:t></a:t>
            </a:r>
            <a:r>
              <a:rPr lang="en-US" sz="2900" dirty="0" smtClean="0">
                <a:solidFill>
                  <a:schemeClr val="accent6">
                    <a:lumMod val="75000"/>
                  </a:schemeClr>
                </a:solidFill>
              </a:rPr>
              <a:t>task goes to laity</a:t>
            </a:r>
            <a:r>
              <a:rPr lang="en-US" sz="2900" dirty="0" smtClean="0"/>
              <a:t> </a:t>
            </a:r>
          </a:p>
          <a:p>
            <a:r>
              <a:rPr lang="en-US" sz="2900" dirty="0" smtClean="0"/>
              <a:t>VCII’s renewal of liturgy - foster community's full participation in liturgy from time one enters church to worship </a:t>
            </a:r>
          </a:p>
          <a:p>
            <a:endParaRPr lang="en-US" dirty="0"/>
          </a:p>
        </p:txBody>
      </p:sp>
      <p:pic>
        <p:nvPicPr>
          <p:cNvPr id="4" name="Picture 3" descr="gatekeeper-wizard-of-oz.jpg"/>
          <p:cNvPicPr>
            <a:picLocks noChangeAspect="1"/>
          </p:cNvPicPr>
          <p:nvPr/>
        </p:nvPicPr>
        <p:blipFill>
          <a:blip r:embed="rId3" cstate="print"/>
          <a:stretch>
            <a:fillRect/>
          </a:stretch>
        </p:blipFill>
        <p:spPr>
          <a:xfrm>
            <a:off x="6502400" y="1447800"/>
            <a:ext cx="2489200" cy="19117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6">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6">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p:cTn id="15" dur="1000" fill="hold"/>
                                        <p:tgtEl>
                                          <p:spTgt spid="6">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1000" fill="hold"/>
                                        <p:tgtEl>
                                          <p:spTgt spid="6">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1000" fill="hold"/>
                                        <p:tgtEl>
                                          <p:spTgt spid="6">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1000" fill="hold"/>
                                        <p:tgtEl>
                                          <p:spTgt spid="6">
                                            <p:txEl>
                                              <p:pRg st="1" end="1"/>
                                            </p:txEl>
                                          </p:spTgt>
                                        </p:tgtEl>
                                        <p:attrNameLst>
                                          <p:attrName>ppt_y</p:attrName>
                                        </p:attrNameLst>
                                      </p:cBhvr>
                                      <p:tavLst>
                                        <p:tav tm="0">
                                          <p:val>
                                            <p:strVal val="#ppt_y"/>
                                          </p:val>
                                        </p:tav>
                                        <p:tav tm="100000">
                                          <p:val>
                                            <p:strVal val="#ppt_y"/>
                                          </p:val>
                                        </p:tav>
                                      </p:tavLst>
                                    </p:anim>
                                  </p:childTnLst>
                                </p:cTn>
                              </p:par>
                              <p:par>
                                <p:cTn id="19" presetID="39" presetClass="entr" presetSubtype="0" accel="10000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22" dur="10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23" dur="10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39" presetClass="entr" presetSubtype="0" accel="100000" fill="hold" grpId="0" nodeType="after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 calcmode="lin" valueType="num">
                                      <p:cBhvr>
                                        <p:cTn id="28" dur="1000" fill="hold"/>
                                        <p:tgtEl>
                                          <p:spTgt spid="6">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9" dur="1000" fill="hold"/>
                                        <p:tgtEl>
                                          <p:spTgt spid="6">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0" dur="1000" fill="hold"/>
                                        <p:tgtEl>
                                          <p:spTgt spid="6">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1" dur="1000" fill="hold"/>
                                        <p:tgtEl>
                                          <p:spTgt spid="6">
                                            <p:txEl>
                                              <p:pRg st="2" end="2"/>
                                            </p:txEl>
                                          </p:spTgt>
                                        </p:tgtEl>
                                        <p:attrNameLst>
                                          <p:attrName>ppt_y</p:attrName>
                                        </p:attrNameLst>
                                      </p:cBhvr>
                                      <p:tavLst>
                                        <p:tav tm="0">
                                          <p:val>
                                            <p:strVal val="#ppt_y"/>
                                          </p:val>
                                        </p:tav>
                                        <p:tav tm="100000">
                                          <p:val>
                                            <p:strVal val="#ppt_y"/>
                                          </p:val>
                                        </p:tav>
                                      </p:tavLst>
                                    </p:anim>
                                  </p:childTnLst>
                                </p:cTn>
                              </p:par>
                              <p:par>
                                <p:cTn id="32" presetID="39" presetClass="entr" presetSubtype="0" accel="100000" fill="hold" grpId="0" nodeType="with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 calcmode="lin" valueType="num">
                                      <p:cBhvr>
                                        <p:cTn id="34" dur="1000" fill="hold"/>
                                        <p:tgtEl>
                                          <p:spTgt spid="6">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5" dur="1000" fill="hold"/>
                                        <p:tgtEl>
                                          <p:spTgt spid="6">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6" dur="1000" fill="hold"/>
                                        <p:tgtEl>
                                          <p:spTgt spid="6">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7" dur="10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39" presetClass="entr" presetSubtype="0" accel="100000" fill="hold" grpId="0" nodeType="after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anim calcmode="lin" valueType="num">
                                      <p:cBhvr>
                                        <p:cTn id="41" dur="1000" fill="hold"/>
                                        <p:tgtEl>
                                          <p:spTgt spid="6">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2" dur="1000" fill="hold"/>
                                        <p:tgtEl>
                                          <p:spTgt spid="6">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3" dur="1000" fill="hold"/>
                                        <p:tgtEl>
                                          <p:spTgt spid="6">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4" dur="1000" fill="hold"/>
                                        <p:tgtEl>
                                          <p:spTgt spid="6">
                                            <p:txEl>
                                              <p:pRg st="4" end="4"/>
                                            </p:txEl>
                                          </p:spTgt>
                                        </p:tgtEl>
                                        <p:attrNameLst>
                                          <p:attrName>ppt_y</p:attrName>
                                        </p:attrNameLst>
                                      </p:cBhvr>
                                      <p:tavLst>
                                        <p:tav tm="0">
                                          <p:val>
                                            <p:strVal val="#ppt_y"/>
                                          </p:val>
                                        </p:tav>
                                        <p:tav tm="100000">
                                          <p:val>
                                            <p:strVal val="#ppt_y"/>
                                          </p:val>
                                        </p:tav>
                                      </p:tavLst>
                                    </p:anim>
                                  </p:childTnLst>
                                </p:cTn>
                              </p:par>
                              <p:par>
                                <p:cTn id="45" presetID="39" presetClass="entr" presetSubtype="0" accel="100000" fill="hold" grpId="0" nodeType="with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anim calcmode="lin" valueType="num">
                                      <p:cBhvr>
                                        <p:cTn id="47" dur="1000" fill="hold"/>
                                        <p:tgtEl>
                                          <p:spTgt spid="6">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8" dur="1000" fill="hold"/>
                                        <p:tgtEl>
                                          <p:spTgt spid="6">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9" dur="1000" fill="hold"/>
                                        <p:tgtEl>
                                          <p:spTgt spid="6">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50" dur="10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par>
                          <p:cTn id="51" fill="hold">
                            <p:stCondLst>
                              <p:cond delay="3000"/>
                            </p:stCondLst>
                            <p:childTnLst>
                              <p:par>
                                <p:cTn id="52" presetID="39" presetClass="entr" presetSubtype="0" accel="100000" fill="hold" grpId="0" nodeType="afterEffect">
                                  <p:stCondLst>
                                    <p:cond delay="0"/>
                                  </p:stCondLst>
                                  <p:childTnLst>
                                    <p:set>
                                      <p:cBhvr>
                                        <p:cTn id="53" dur="1" fill="hold">
                                          <p:stCondLst>
                                            <p:cond delay="0"/>
                                          </p:stCondLst>
                                        </p:cTn>
                                        <p:tgtEl>
                                          <p:spTgt spid="6">
                                            <p:txEl>
                                              <p:pRg st="6" end="6"/>
                                            </p:txEl>
                                          </p:spTgt>
                                        </p:tgtEl>
                                        <p:attrNameLst>
                                          <p:attrName>style.visibility</p:attrName>
                                        </p:attrNameLst>
                                      </p:cBhvr>
                                      <p:to>
                                        <p:strVal val="visible"/>
                                      </p:to>
                                    </p:set>
                                    <p:anim calcmode="lin" valueType="num">
                                      <p:cBhvr>
                                        <p:cTn id="54" dur="1000" fill="hold"/>
                                        <p:tgtEl>
                                          <p:spTgt spid="6">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5" dur="1000" fill="hold"/>
                                        <p:tgtEl>
                                          <p:spTgt spid="6">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6" dur="1000" fill="hold"/>
                                        <p:tgtEl>
                                          <p:spTgt spid="6">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57" dur="1000" fill="hold"/>
                                        <p:tgtEl>
                                          <p:spTgt spid="6">
                                            <p:txEl>
                                              <p:pRg st="6" end="6"/>
                                            </p:txEl>
                                          </p:spTgt>
                                        </p:tgtEl>
                                        <p:attrNameLst>
                                          <p:attrName>ppt_y</p:attrName>
                                        </p:attrNameLst>
                                      </p:cBhvr>
                                      <p:tavLst>
                                        <p:tav tm="0">
                                          <p:val>
                                            <p:strVal val="#ppt_y"/>
                                          </p:val>
                                        </p:tav>
                                        <p:tav tm="100000">
                                          <p:val>
                                            <p:strVal val="#ppt_y"/>
                                          </p:val>
                                        </p:tav>
                                      </p:tavLst>
                                    </p:anim>
                                  </p:childTnLst>
                                </p:cTn>
                              </p:par>
                              <p:par>
                                <p:cTn id="58" presetID="39" presetClass="entr" presetSubtype="0" accel="100000" fill="hold" grpId="0" nodeType="withEffect">
                                  <p:stCondLst>
                                    <p:cond delay="0"/>
                                  </p:stCondLst>
                                  <p:childTnLst>
                                    <p:set>
                                      <p:cBhvr>
                                        <p:cTn id="59" dur="1" fill="hold">
                                          <p:stCondLst>
                                            <p:cond delay="0"/>
                                          </p:stCondLst>
                                        </p:cTn>
                                        <p:tgtEl>
                                          <p:spTgt spid="6">
                                            <p:txEl>
                                              <p:pRg st="7" end="7"/>
                                            </p:txEl>
                                          </p:spTgt>
                                        </p:tgtEl>
                                        <p:attrNameLst>
                                          <p:attrName>style.visibility</p:attrName>
                                        </p:attrNameLst>
                                      </p:cBhvr>
                                      <p:to>
                                        <p:strVal val="visible"/>
                                      </p:to>
                                    </p:set>
                                    <p:anim calcmode="lin" valueType="num">
                                      <p:cBhvr>
                                        <p:cTn id="60" dur="1000" fill="hold"/>
                                        <p:tgtEl>
                                          <p:spTgt spid="6">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1" dur="1000" fill="hold"/>
                                        <p:tgtEl>
                                          <p:spTgt spid="6">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2" dur="1000" fill="hold"/>
                                        <p:tgtEl>
                                          <p:spTgt spid="6">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63" dur="1000" fill="hold"/>
                                        <p:tgtEl>
                                          <p:spTgt spid="6">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9" presetClass="entr" presetSubtype="0" accel="100000" fill="hold" grpId="0" nodeType="clickEffect">
                                  <p:stCondLst>
                                    <p:cond delay="0"/>
                                  </p:stCondLst>
                                  <p:childTnLst>
                                    <p:set>
                                      <p:cBhvr>
                                        <p:cTn id="67" dur="1" fill="hold">
                                          <p:stCondLst>
                                            <p:cond delay="0"/>
                                          </p:stCondLst>
                                        </p:cTn>
                                        <p:tgtEl>
                                          <p:spTgt spid="6">
                                            <p:txEl>
                                              <p:pRg st="8" end="8"/>
                                            </p:txEl>
                                          </p:spTgt>
                                        </p:tgtEl>
                                        <p:attrNameLst>
                                          <p:attrName>style.visibility</p:attrName>
                                        </p:attrNameLst>
                                      </p:cBhvr>
                                      <p:to>
                                        <p:strVal val="visible"/>
                                      </p:to>
                                    </p:set>
                                    <p:anim calcmode="lin" valueType="num">
                                      <p:cBhvr>
                                        <p:cTn id="68" dur="1000" fill="hold"/>
                                        <p:tgtEl>
                                          <p:spTgt spid="6">
                                            <p:txEl>
                                              <p:pRg st="8" end="8"/>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9" dur="1000" fill="hold"/>
                                        <p:tgtEl>
                                          <p:spTgt spid="6">
                                            <p:txEl>
                                              <p:pRg st="8" end="8"/>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0" dur="1000" fill="hold"/>
                                        <p:tgtEl>
                                          <p:spTgt spid="6">
                                            <p:txEl>
                                              <p:pRg st="8" end="8"/>
                                            </p:txEl>
                                          </p:spTgt>
                                        </p:tgtEl>
                                        <p:attrNameLst>
                                          <p:attrName>ppt_x</p:attrName>
                                        </p:attrNameLst>
                                      </p:cBhvr>
                                      <p:tavLst>
                                        <p:tav tm="0">
                                          <p:val>
                                            <p:strVal val="#ppt_x-.3"/>
                                          </p:val>
                                        </p:tav>
                                        <p:tav tm="50000">
                                          <p:val>
                                            <p:strVal val="#ppt_x"/>
                                          </p:val>
                                        </p:tav>
                                        <p:tav tm="100000">
                                          <p:val>
                                            <p:strVal val="#ppt_x"/>
                                          </p:val>
                                        </p:tav>
                                      </p:tavLst>
                                    </p:anim>
                                    <p:anim calcmode="lin" valueType="num">
                                      <p:cBhvr>
                                        <p:cTn id="71" dur="1000" fill="hold"/>
                                        <p:tgtEl>
                                          <p:spTgt spid="6">
                                            <p:txEl>
                                              <p:pRg st="8" end="8"/>
                                            </p:txEl>
                                          </p:spTgt>
                                        </p:tgtEl>
                                        <p:attrNameLst>
                                          <p:attrName>ppt_y</p:attrName>
                                        </p:attrNameLst>
                                      </p:cBhvr>
                                      <p:tavLst>
                                        <p:tav tm="0">
                                          <p:val>
                                            <p:strVal val="#ppt_y"/>
                                          </p:val>
                                        </p:tav>
                                        <p:tav tm="100000">
                                          <p:val>
                                            <p:strVal val="#ppt_y"/>
                                          </p:val>
                                        </p:tav>
                                      </p:tavLst>
                                    </p:anim>
                                  </p:childTnLst>
                                </p:cTn>
                              </p:par>
                            </p:childTnLst>
                          </p:cTn>
                        </p:par>
                        <p:par>
                          <p:cTn id="72" fill="hold">
                            <p:stCondLst>
                              <p:cond delay="1000"/>
                            </p:stCondLst>
                            <p:childTnLst>
                              <p:par>
                                <p:cTn id="73" presetID="39" presetClass="entr" presetSubtype="0" accel="100000" fill="hold" grpId="0" nodeType="afterEffect">
                                  <p:stCondLst>
                                    <p:cond delay="0"/>
                                  </p:stCondLst>
                                  <p:childTnLst>
                                    <p:set>
                                      <p:cBhvr>
                                        <p:cTn id="74" dur="1" fill="hold">
                                          <p:stCondLst>
                                            <p:cond delay="0"/>
                                          </p:stCondLst>
                                        </p:cTn>
                                        <p:tgtEl>
                                          <p:spTgt spid="6">
                                            <p:txEl>
                                              <p:pRg st="9" end="9"/>
                                            </p:txEl>
                                          </p:spTgt>
                                        </p:tgtEl>
                                        <p:attrNameLst>
                                          <p:attrName>style.visibility</p:attrName>
                                        </p:attrNameLst>
                                      </p:cBhvr>
                                      <p:to>
                                        <p:strVal val="visible"/>
                                      </p:to>
                                    </p:set>
                                    <p:anim calcmode="lin" valueType="num">
                                      <p:cBhvr>
                                        <p:cTn id="75" dur="1000" fill="hold"/>
                                        <p:tgtEl>
                                          <p:spTgt spid="6">
                                            <p:txEl>
                                              <p:pRg st="9" end="9"/>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6" dur="1000" fill="hold"/>
                                        <p:tgtEl>
                                          <p:spTgt spid="6">
                                            <p:txEl>
                                              <p:pRg st="9" end="9"/>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7" dur="1000" fill="hold"/>
                                        <p:tgtEl>
                                          <p:spTgt spid="6">
                                            <p:txEl>
                                              <p:pRg st="9" end="9"/>
                                            </p:txEl>
                                          </p:spTgt>
                                        </p:tgtEl>
                                        <p:attrNameLst>
                                          <p:attrName>ppt_x</p:attrName>
                                        </p:attrNameLst>
                                      </p:cBhvr>
                                      <p:tavLst>
                                        <p:tav tm="0">
                                          <p:val>
                                            <p:strVal val="#ppt_x-.3"/>
                                          </p:val>
                                        </p:tav>
                                        <p:tav tm="50000">
                                          <p:val>
                                            <p:strVal val="#ppt_x"/>
                                          </p:val>
                                        </p:tav>
                                        <p:tav tm="100000">
                                          <p:val>
                                            <p:strVal val="#ppt_x"/>
                                          </p:val>
                                        </p:tav>
                                      </p:tavLst>
                                    </p:anim>
                                    <p:anim calcmode="lin" valueType="num">
                                      <p:cBhvr>
                                        <p:cTn id="78" dur="1000" fill="hold"/>
                                        <p:tgtEl>
                                          <p:spTgt spid="6">
                                            <p:txEl>
                                              <p:pRg st="9" end="9"/>
                                            </p:txEl>
                                          </p:spTgt>
                                        </p:tgtEl>
                                        <p:attrNameLst>
                                          <p:attrName>ppt_y</p:attrName>
                                        </p:attrNameLst>
                                      </p:cBhvr>
                                      <p:tavLst>
                                        <p:tav tm="0">
                                          <p:val>
                                            <p:strVal val="#ppt_y"/>
                                          </p:val>
                                        </p:tav>
                                        <p:tav tm="100000">
                                          <p:val>
                                            <p:strVal val="#ppt_y"/>
                                          </p:val>
                                        </p:tav>
                                      </p:tavLst>
                                    </p:anim>
                                  </p:childTnLst>
                                </p:cTn>
                              </p:par>
                            </p:childTnLst>
                          </p:cTn>
                        </p:par>
                        <p:par>
                          <p:cTn id="79" fill="hold">
                            <p:stCondLst>
                              <p:cond delay="2000"/>
                            </p:stCondLst>
                            <p:childTnLst>
                              <p:par>
                                <p:cTn id="80" presetID="39" presetClass="entr" presetSubtype="0" accel="100000" fill="hold" grpId="0" nodeType="afterEffect">
                                  <p:stCondLst>
                                    <p:cond delay="0"/>
                                  </p:stCondLst>
                                  <p:childTnLst>
                                    <p:set>
                                      <p:cBhvr>
                                        <p:cTn id="81" dur="1" fill="hold">
                                          <p:stCondLst>
                                            <p:cond delay="0"/>
                                          </p:stCondLst>
                                        </p:cTn>
                                        <p:tgtEl>
                                          <p:spTgt spid="6">
                                            <p:txEl>
                                              <p:pRg st="10" end="10"/>
                                            </p:txEl>
                                          </p:spTgt>
                                        </p:tgtEl>
                                        <p:attrNameLst>
                                          <p:attrName>style.visibility</p:attrName>
                                        </p:attrNameLst>
                                      </p:cBhvr>
                                      <p:to>
                                        <p:strVal val="visible"/>
                                      </p:to>
                                    </p:set>
                                    <p:anim calcmode="lin" valueType="num">
                                      <p:cBhvr>
                                        <p:cTn id="82" dur="1000" fill="hold"/>
                                        <p:tgtEl>
                                          <p:spTgt spid="6">
                                            <p:txEl>
                                              <p:pRg st="10" end="1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3" dur="1000" fill="hold"/>
                                        <p:tgtEl>
                                          <p:spTgt spid="6">
                                            <p:txEl>
                                              <p:pRg st="10" end="1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84" dur="1000" fill="hold"/>
                                        <p:tgtEl>
                                          <p:spTgt spid="6">
                                            <p:txEl>
                                              <p:pRg st="10" end="10"/>
                                            </p:txEl>
                                          </p:spTgt>
                                        </p:tgtEl>
                                        <p:attrNameLst>
                                          <p:attrName>ppt_x</p:attrName>
                                        </p:attrNameLst>
                                      </p:cBhvr>
                                      <p:tavLst>
                                        <p:tav tm="0">
                                          <p:val>
                                            <p:strVal val="#ppt_x-.3"/>
                                          </p:val>
                                        </p:tav>
                                        <p:tav tm="50000">
                                          <p:val>
                                            <p:strVal val="#ppt_x"/>
                                          </p:val>
                                        </p:tav>
                                        <p:tav tm="100000">
                                          <p:val>
                                            <p:strVal val="#ppt_x"/>
                                          </p:val>
                                        </p:tav>
                                      </p:tavLst>
                                    </p:anim>
                                    <p:anim calcmode="lin" valueType="num">
                                      <p:cBhvr>
                                        <p:cTn id="85" dur="1000" fill="hold"/>
                                        <p:tgtEl>
                                          <p:spTgt spid="6">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39" presetClass="entr" presetSubtype="0" accel="100000" fill="hold" grpId="0" nodeType="clickEffect">
                                  <p:stCondLst>
                                    <p:cond delay="0"/>
                                  </p:stCondLst>
                                  <p:childTnLst>
                                    <p:set>
                                      <p:cBhvr>
                                        <p:cTn id="89" dur="1" fill="hold">
                                          <p:stCondLst>
                                            <p:cond delay="0"/>
                                          </p:stCondLst>
                                        </p:cTn>
                                        <p:tgtEl>
                                          <p:spTgt spid="6">
                                            <p:txEl>
                                              <p:pRg st="11" end="11"/>
                                            </p:txEl>
                                          </p:spTgt>
                                        </p:tgtEl>
                                        <p:attrNameLst>
                                          <p:attrName>style.visibility</p:attrName>
                                        </p:attrNameLst>
                                      </p:cBhvr>
                                      <p:to>
                                        <p:strVal val="visible"/>
                                      </p:to>
                                    </p:set>
                                    <p:anim calcmode="lin" valueType="num">
                                      <p:cBhvr>
                                        <p:cTn id="90" dur="1000" fill="hold"/>
                                        <p:tgtEl>
                                          <p:spTgt spid="6">
                                            <p:txEl>
                                              <p:pRg st="11" end="1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91" dur="1000" fill="hold"/>
                                        <p:tgtEl>
                                          <p:spTgt spid="6">
                                            <p:txEl>
                                              <p:pRg st="11" end="1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2" dur="1000" fill="hold"/>
                                        <p:tgtEl>
                                          <p:spTgt spid="6">
                                            <p:txEl>
                                              <p:pRg st="11" end="11"/>
                                            </p:txEl>
                                          </p:spTgt>
                                        </p:tgtEl>
                                        <p:attrNameLst>
                                          <p:attrName>ppt_x</p:attrName>
                                        </p:attrNameLst>
                                      </p:cBhvr>
                                      <p:tavLst>
                                        <p:tav tm="0">
                                          <p:val>
                                            <p:strVal val="#ppt_x-.3"/>
                                          </p:val>
                                        </p:tav>
                                        <p:tav tm="50000">
                                          <p:val>
                                            <p:strVal val="#ppt_x"/>
                                          </p:val>
                                        </p:tav>
                                        <p:tav tm="100000">
                                          <p:val>
                                            <p:strVal val="#ppt_x"/>
                                          </p:val>
                                        </p:tav>
                                      </p:tavLst>
                                    </p:anim>
                                    <p:anim calcmode="lin" valueType="num">
                                      <p:cBhvr>
                                        <p:cTn id="93" dur="1000" fill="hold"/>
                                        <p:tgtEl>
                                          <p:spTgt spid="6">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39" presetClass="entr" presetSubtype="0" accel="100000" fill="hold" grpId="0" nodeType="clickEffect">
                                  <p:stCondLst>
                                    <p:cond delay="0"/>
                                  </p:stCondLst>
                                  <p:childTnLst>
                                    <p:set>
                                      <p:cBhvr>
                                        <p:cTn id="97" dur="1" fill="hold">
                                          <p:stCondLst>
                                            <p:cond delay="0"/>
                                          </p:stCondLst>
                                        </p:cTn>
                                        <p:tgtEl>
                                          <p:spTgt spid="6">
                                            <p:txEl>
                                              <p:pRg st="12" end="12"/>
                                            </p:txEl>
                                          </p:spTgt>
                                        </p:tgtEl>
                                        <p:attrNameLst>
                                          <p:attrName>style.visibility</p:attrName>
                                        </p:attrNameLst>
                                      </p:cBhvr>
                                      <p:to>
                                        <p:strVal val="visible"/>
                                      </p:to>
                                    </p:set>
                                    <p:anim calcmode="lin" valueType="num">
                                      <p:cBhvr>
                                        <p:cTn id="98" dur="1000" fill="hold"/>
                                        <p:tgtEl>
                                          <p:spTgt spid="6">
                                            <p:txEl>
                                              <p:pRg st="12" end="1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99" dur="1000" fill="hold"/>
                                        <p:tgtEl>
                                          <p:spTgt spid="6">
                                            <p:txEl>
                                              <p:pRg st="12" end="1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00" dur="1000" fill="hold"/>
                                        <p:tgtEl>
                                          <p:spTgt spid="6">
                                            <p:txEl>
                                              <p:pRg st="12" end="12"/>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1" dur="1000" fill="hold"/>
                                        <p:tgtEl>
                                          <p:spTgt spid="6">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320040"/>
            <a:ext cx="7242048" cy="594360"/>
          </a:xfrm>
        </p:spPr>
        <p:txBody>
          <a:bodyPr>
            <a:normAutofit fontScale="90000"/>
          </a:bodyPr>
          <a:lstStyle/>
          <a:p>
            <a:r>
              <a:rPr lang="en-US" sz="4000" dirty="0" smtClean="0"/>
              <a:t>VII. Requirements of ministry: </a:t>
            </a:r>
            <a:endParaRPr lang="en-US" dirty="0"/>
          </a:p>
        </p:txBody>
      </p:sp>
      <p:sp>
        <p:nvSpPr>
          <p:cNvPr id="12" name="Content Placeholder 11"/>
          <p:cNvSpPr>
            <a:spLocks noGrp="1"/>
          </p:cNvSpPr>
          <p:nvPr>
            <p:ph type="body" idx="1"/>
          </p:nvPr>
        </p:nvSpPr>
        <p:spPr>
          <a:xfrm>
            <a:off x="228600" y="4724400"/>
            <a:ext cx="3520440" cy="990600"/>
          </a:xfrm>
        </p:spPr>
        <p:txBody>
          <a:bodyPr>
            <a:normAutofit/>
          </a:bodyPr>
          <a:lstStyle/>
          <a:p>
            <a:pPr lvl="0">
              <a:spcBef>
                <a:spcPts val="0"/>
              </a:spcBef>
            </a:pPr>
            <a:r>
              <a:rPr lang="en-US" sz="2400" dirty="0" smtClean="0">
                <a:solidFill>
                  <a:schemeClr val="accent3">
                    <a:lumMod val="75000"/>
                  </a:schemeClr>
                </a:solidFill>
              </a:rPr>
              <a:t>Greeters &amp; Ushers: </a:t>
            </a:r>
          </a:p>
          <a:p>
            <a:pPr lvl="0">
              <a:spcBef>
                <a:spcPts val="0"/>
              </a:spcBef>
            </a:pPr>
            <a:r>
              <a:rPr lang="en-US" sz="2400" dirty="0" smtClean="0">
                <a:solidFill>
                  <a:schemeClr val="accent3">
                    <a:lumMod val="75000"/>
                  </a:schemeClr>
                </a:solidFill>
              </a:rPr>
              <a:t>Same or Different?</a:t>
            </a:r>
            <a:endParaRPr lang="en-US" sz="2400" dirty="0">
              <a:solidFill>
                <a:schemeClr val="accent3">
                  <a:lumMod val="75000"/>
                </a:schemeClr>
              </a:solidFill>
            </a:endParaRPr>
          </a:p>
        </p:txBody>
      </p:sp>
      <p:sp>
        <p:nvSpPr>
          <p:cNvPr id="15" name="Text Placeholder 14"/>
          <p:cNvSpPr>
            <a:spLocks noGrp="1"/>
          </p:cNvSpPr>
          <p:nvPr>
            <p:ph type="body" sz="half" idx="3"/>
          </p:nvPr>
        </p:nvSpPr>
        <p:spPr>
          <a:xfrm>
            <a:off x="533400" y="1066800"/>
            <a:ext cx="3520440" cy="457200"/>
          </a:xfrm>
        </p:spPr>
        <p:txBody>
          <a:bodyPr>
            <a:noAutofit/>
          </a:bodyPr>
          <a:lstStyle/>
          <a:p>
            <a:r>
              <a:rPr lang="en-US" sz="3200" dirty="0" smtClean="0"/>
              <a:t>Many Options!</a:t>
            </a:r>
            <a:endParaRPr lang="en-US" sz="3200" dirty="0"/>
          </a:p>
        </p:txBody>
      </p:sp>
      <p:sp>
        <p:nvSpPr>
          <p:cNvPr id="11" name="Content Placeholder 10"/>
          <p:cNvSpPr>
            <a:spLocks noGrp="1"/>
          </p:cNvSpPr>
          <p:nvPr>
            <p:ph sz="quarter" idx="2"/>
          </p:nvPr>
        </p:nvSpPr>
        <p:spPr>
          <a:xfrm>
            <a:off x="457200" y="1711840"/>
            <a:ext cx="3520440" cy="2936360"/>
          </a:xfrm>
        </p:spPr>
        <p:txBody>
          <a:bodyPr/>
          <a:lstStyle/>
          <a:p>
            <a:pPr lvl="0">
              <a:buFont typeface="Wingdings" pitchFamily="2" charset="2"/>
              <a:buChar char="q"/>
            </a:pPr>
            <a:r>
              <a:rPr lang="en-US" dirty="0" smtClean="0"/>
              <a:t>Greeters</a:t>
            </a:r>
          </a:p>
          <a:p>
            <a:pPr lvl="0">
              <a:buFont typeface="Wingdings" pitchFamily="2" charset="2"/>
              <a:buChar char="q"/>
            </a:pPr>
            <a:r>
              <a:rPr lang="en-US" dirty="0" smtClean="0">
                <a:solidFill>
                  <a:schemeClr val="accent6">
                    <a:lumMod val="75000"/>
                  </a:schemeClr>
                </a:solidFill>
              </a:rPr>
              <a:t>Ushers</a:t>
            </a:r>
          </a:p>
          <a:p>
            <a:pPr>
              <a:buFont typeface="Wingdings" pitchFamily="2" charset="2"/>
              <a:buChar char="q"/>
            </a:pPr>
            <a:r>
              <a:rPr lang="en-US" dirty="0" smtClean="0">
                <a:solidFill>
                  <a:schemeClr val="tx2">
                    <a:lumMod val="75000"/>
                  </a:schemeClr>
                </a:solidFill>
              </a:rPr>
              <a:t>Parking Team</a:t>
            </a:r>
          </a:p>
          <a:p>
            <a:pPr lvl="0">
              <a:buFont typeface="Wingdings" pitchFamily="2" charset="2"/>
              <a:buChar char="q"/>
            </a:pPr>
            <a:r>
              <a:rPr lang="en-US" dirty="0" smtClean="0"/>
              <a:t>Information</a:t>
            </a:r>
          </a:p>
          <a:p>
            <a:pPr lvl="0">
              <a:buFont typeface="Wingdings" pitchFamily="2" charset="2"/>
              <a:buChar char="q"/>
            </a:pPr>
            <a:r>
              <a:rPr lang="en-US" dirty="0" smtClean="0">
                <a:solidFill>
                  <a:schemeClr val="accent6">
                    <a:lumMod val="75000"/>
                  </a:schemeClr>
                </a:solidFill>
              </a:rPr>
              <a:t>Accessibility and Campus’ Ease of Use</a:t>
            </a:r>
          </a:p>
          <a:p>
            <a:endParaRPr lang="en-US" dirty="0"/>
          </a:p>
        </p:txBody>
      </p:sp>
      <p:sp>
        <p:nvSpPr>
          <p:cNvPr id="16" name="Content Placeholder 15"/>
          <p:cNvSpPr>
            <a:spLocks noGrp="1"/>
          </p:cNvSpPr>
          <p:nvPr>
            <p:ph sz="quarter" idx="4"/>
          </p:nvPr>
        </p:nvSpPr>
        <p:spPr>
          <a:xfrm>
            <a:off x="4114800" y="1905000"/>
            <a:ext cx="3657600" cy="3545960"/>
          </a:xfrm>
        </p:spPr>
        <p:txBody>
          <a:bodyPr/>
          <a:lstStyle/>
          <a:p>
            <a:pPr lvl="0">
              <a:buFont typeface="Wingdings" pitchFamily="2" charset="2"/>
              <a:buChar char="q"/>
            </a:pPr>
            <a:r>
              <a:rPr lang="en-US" dirty="0" smtClean="0">
                <a:solidFill>
                  <a:schemeClr val="tx2">
                    <a:lumMod val="75000"/>
                  </a:schemeClr>
                </a:solidFill>
              </a:rPr>
              <a:t>Fellowship</a:t>
            </a:r>
          </a:p>
          <a:p>
            <a:pPr lvl="0">
              <a:buFont typeface="Wingdings" pitchFamily="2" charset="2"/>
              <a:buChar char="q"/>
            </a:pPr>
            <a:r>
              <a:rPr lang="en-US" dirty="0" smtClean="0"/>
              <a:t>Bakers</a:t>
            </a:r>
          </a:p>
          <a:p>
            <a:pPr>
              <a:buFont typeface="Wingdings" pitchFamily="2" charset="2"/>
              <a:buChar char="q"/>
            </a:pPr>
            <a:r>
              <a:rPr lang="en-US" dirty="0" smtClean="0">
                <a:solidFill>
                  <a:schemeClr val="accent6">
                    <a:lumMod val="75000"/>
                  </a:schemeClr>
                </a:solidFill>
              </a:rPr>
              <a:t>Ministry Brochure/ Fair</a:t>
            </a:r>
          </a:p>
          <a:p>
            <a:pPr lvl="0">
              <a:buFont typeface="Wingdings" pitchFamily="2" charset="2"/>
              <a:buChar char="q"/>
            </a:pPr>
            <a:r>
              <a:rPr lang="en-US" dirty="0" smtClean="0">
                <a:solidFill>
                  <a:schemeClr val="tx2">
                    <a:lumMod val="75000"/>
                  </a:schemeClr>
                </a:solidFill>
              </a:rPr>
              <a:t>New parishioners</a:t>
            </a:r>
          </a:p>
          <a:p>
            <a:pPr lvl="0">
              <a:buFont typeface="Wingdings" pitchFamily="2" charset="2"/>
              <a:buChar char="q"/>
            </a:pPr>
            <a:r>
              <a:rPr lang="en-US" dirty="0" smtClean="0"/>
              <a:t>Sacramental Prep</a:t>
            </a:r>
          </a:p>
          <a:p>
            <a:pPr lvl="0">
              <a:buFont typeface="Wingdings" pitchFamily="2" charset="2"/>
              <a:buChar char="q"/>
            </a:pPr>
            <a:r>
              <a:rPr lang="en-US" dirty="0" smtClean="0">
                <a:solidFill>
                  <a:schemeClr val="accent6">
                    <a:lumMod val="75000"/>
                  </a:schemeClr>
                </a:solidFill>
              </a:rPr>
              <a:t>Childcare</a:t>
            </a:r>
          </a:p>
        </p:txBody>
      </p:sp>
      <p:pic>
        <p:nvPicPr>
          <p:cNvPr id="13" name="Picture 4" descr="C:\Users\brudolph\AppData\Local\Microsoft\Windows\Temporary Internet Files\Content.IE5\5JBF13GG\MC900059637[1].wmf"/>
          <p:cNvPicPr>
            <a:picLocks noChangeAspect="1" noChangeArrowheads="1"/>
          </p:cNvPicPr>
          <p:nvPr/>
        </p:nvPicPr>
        <p:blipFill>
          <a:blip r:embed="rId3" cstate="print"/>
          <a:srcRect/>
          <a:stretch>
            <a:fillRect/>
          </a:stretch>
        </p:blipFill>
        <p:spPr bwMode="auto">
          <a:xfrm>
            <a:off x="5791200" y="4572000"/>
            <a:ext cx="1745590" cy="1928470"/>
          </a:xfrm>
          <a:prstGeom prst="rect">
            <a:avLst/>
          </a:prstGeom>
          <a:noFill/>
        </p:spPr>
      </p:pic>
      <p:pic>
        <p:nvPicPr>
          <p:cNvPr id="14" name="Picture 5" descr="C:\Users\brudolph\AppData\Local\Microsoft\Windows\Temporary Internet Files\Content.IE5\BJNZQW21\MC900434411[1].wmf"/>
          <p:cNvPicPr>
            <a:picLocks noChangeAspect="1" noChangeArrowheads="1"/>
          </p:cNvPicPr>
          <p:nvPr/>
        </p:nvPicPr>
        <p:blipFill>
          <a:blip r:embed="rId4" cstate="print"/>
          <a:srcRect/>
          <a:stretch>
            <a:fillRect/>
          </a:stretch>
        </p:blipFill>
        <p:spPr bwMode="auto">
          <a:xfrm rot="20242379">
            <a:off x="6172200" y="990600"/>
            <a:ext cx="1625600" cy="1828800"/>
          </a:xfrm>
          <a:prstGeom prst="rect">
            <a:avLst/>
          </a:prstGeom>
          <a:noFill/>
          <a:scene3d>
            <a:camera prst="orthographicFront">
              <a:rot lat="0" lon="0" rev="0"/>
            </a:camera>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1">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11">
                                            <p:txEl>
                                              <p:pRg st="0" end="0"/>
                                            </p:txEl>
                                          </p:spTgt>
                                        </p:tgtEl>
                                      </p:cBhvr>
                                    </p:animEffect>
                                  </p:childTnLst>
                                </p:cTn>
                              </p:par>
                            </p:childTnLst>
                          </p:cTn>
                        </p:par>
                        <p:par>
                          <p:cTn id="11" fill="hold">
                            <p:stCondLst>
                              <p:cond delay="1000"/>
                            </p:stCondLst>
                            <p:childTnLst>
                              <p:par>
                                <p:cTn id="12" presetID="48" presetClass="entr" presetSubtype="0" accel="50000" fill="hold" grpId="0" nodeType="after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 calcmode="lin" valueType="num">
                                      <p:cBhvr>
                                        <p:cTn id="14" dur="1000" fill="hold"/>
                                        <p:tgtEl>
                                          <p:spTgt spid="11">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1000" fill="hold"/>
                                        <p:tgtEl>
                                          <p:spTgt spid="11">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
                                          </p:val>
                                        </p:tav>
                                        <p:tav tm="100000">
                                          <p:val>
                                            <p:strVal val="#ppt_y"/>
                                          </p:val>
                                        </p:tav>
                                      </p:tavLst>
                                    </p:anim>
                                    <p:animEffect transition="in" filter="fade">
                                      <p:cBhvr>
                                        <p:cTn id="17" dur="1000"/>
                                        <p:tgtEl>
                                          <p:spTgt spid="11">
                                            <p:txEl>
                                              <p:pRg st="1" end="1"/>
                                            </p:txEl>
                                          </p:spTgt>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12">
                                            <p:bg/>
                                          </p:spTgt>
                                        </p:tgtEl>
                                        <p:attrNameLst>
                                          <p:attrName>style.visibility</p:attrName>
                                        </p:attrNameLst>
                                      </p:cBhvr>
                                      <p:to>
                                        <p:strVal val="visible"/>
                                      </p:to>
                                    </p:set>
                                    <p:animEffect transition="in" filter="fade">
                                      <p:cBhvr>
                                        <p:cTn id="21" dur="1000"/>
                                        <p:tgtEl>
                                          <p:spTgt spid="12">
                                            <p:bg/>
                                          </p:spTgt>
                                        </p:tgtEl>
                                      </p:cBhvr>
                                    </p:animEffect>
                                    <p:anim calcmode="lin" valueType="num">
                                      <p:cBhvr>
                                        <p:cTn id="22" dur="1000" fill="hold"/>
                                        <p:tgtEl>
                                          <p:spTgt spid="12">
                                            <p:bg/>
                                          </p:spTgt>
                                        </p:tgtEl>
                                        <p:attrNameLst>
                                          <p:attrName>ppt_x</p:attrName>
                                        </p:attrNameLst>
                                      </p:cBhvr>
                                      <p:tavLst>
                                        <p:tav tm="0">
                                          <p:val>
                                            <p:strVal val="#ppt_x"/>
                                          </p:val>
                                        </p:tav>
                                        <p:tav tm="100000">
                                          <p:val>
                                            <p:strVal val="#ppt_x"/>
                                          </p:val>
                                        </p:tav>
                                      </p:tavLst>
                                    </p:anim>
                                    <p:anim calcmode="lin" valueType="num">
                                      <p:cBhvr>
                                        <p:cTn id="23" dur="1000" fill="hold"/>
                                        <p:tgtEl>
                                          <p:spTgt spid="12">
                                            <p:bg/>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2">
                                            <p:txEl>
                                              <p:pRg st="0" end="0"/>
                                            </p:txEl>
                                          </p:spTgt>
                                        </p:tgtEl>
                                        <p:attrNameLst>
                                          <p:attrName>style.visibility</p:attrName>
                                        </p:attrNameLst>
                                      </p:cBhvr>
                                      <p:to>
                                        <p:strVal val="visible"/>
                                      </p:to>
                                    </p:set>
                                    <p:animEffect transition="in" filter="fade">
                                      <p:cBhvr>
                                        <p:cTn id="26" dur="1000"/>
                                        <p:tgtEl>
                                          <p:spTgt spid="12">
                                            <p:txEl>
                                              <p:pRg st="0" end="0"/>
                                            </p:txEl>
                                          </p:spTgt>
                                        </p:tgtEl>
                                      </p:cBhvr>
                                    </p:animEffect>
                                    <p:anim calcmode="lin" valueType="num">
                                      <p:cBhvr>
                                        <p:cTn id="27"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2">
                                            <p:txEl>
                                              <p:pRg st="1" end="1"/>
                                            </p:txEl>
                                          </p:spTgt>
                                        </p:tgtEl>
                                        <p:attrNameLst>
                                          <p:attrName>style.visibility</p:attrName>
                                        </p:attrNameLst>
                                      </p:cBhvr>
                                      <p:to>
                                        <p:strVal val="visible"/>
                                      </p:to>
                                    </p:set>
                                    <p:animEffect transition="in" filter="fade">
                                      <p:cBhvr>
                                        <p:cTn id="31" dur="1000"/>
                                        <p:tgtEl>
                                          <p:spTgt spid="12">
                                            <p:txEl>
                                              <p:pRg st="1" end="1"/>
                                            </p:txEl>
                                          </p:spTgt>
                                        </p:tgtEl>
                                      </p:cBhvr>
                                    </p:animEffect>
                                    <p:anim calcmode="lin" valueType="num">
                                      <p:cBhvr>
                                        <p:cTn id="32"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8" presetClass="entr" presetSubtype="0" accel="50000" fill="hold" grpId="0" nodeType="clickEffect">
                                  <p:stCondLst>
                                    <p:cond delay="0"/>
                                  </p:stCondLst>
                                  <p:childTnLst>
                                    <p:set>
                                      <p:cBhvr>
                                        <p:cTn id="37" dur="1" fill="hold">
                                          <p:stCondLst>
                                            <p:cond delay="0"/>
                                          </p:stCondLst>
                                        </p:cTn>
                                        <p:tgtEl>
                                          <p:spTgt spid="11">
                                            <p:txEl>
                                              <p:pRg st="2" end="2"/>
                                            </p:txEl>
                                          </p:spTgt>
                                        </p:tgtEl>
                                        <p:attrNameLst>
                                          <p:attrName>style.visibility</p:attrName>
                                        </p:attrNameLst>
                                      </p:cBhvr>
                                      <p:to>
                                        <p:strVal val="visible"/>
                                      </p:to>
                                    </p:set>
                                    <p:anim calcmode="lin" valueType="num">
                                      <p:cBhvr>
                                        <p:cTn id="38" dur="1000" fill="hold"/>
                                        <p:tgtEl>
                                          <p:spTgt spid="11">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9" dur="1000" fill="hold"/>
                                        <p:tgtEl>
                                          <p:spTgt spid="11">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40" dur="1000" fill="hold"/>
                                        <p:tgtEl>
                                          <p:spTgt spid="11">
                                            <p:txEl>
                                              <p:pRg st="2" end="2"/>
                                            </p:txEl>
                                          </p:spTgt>
                                        </p:tgtEl>
                                        <p:attrNameLst>
                                          <p:attrName>ppt_y</p:attrName>
                                        </p:attrNameLst>
                                      </p:cBhvr>
                                      <p:tavLst>
                                        <p:tav tm="0">
                                          <p:val>
                                            <p:strVal val="#ppt_y"/>
                                          </p:val>
                                        </p:tav>
                                        <p:tav tm="100000">
                                          <p:val>
                                            <p:strVal val="#ppt_y"/>
                                          </p:val>
                                        </p:tav>
                                      </p:tavLst>
                                    </p:anim>
                                    <p:animEffect transition="in" filter="fade">
                                      <p:cBhvr>
                                        <p:cTn id="41" dur="1000"/>
                                        <p:tgtEl>
                                          <p:spTgt spid="11">
                                            <p:txEl>
                                              <p:pRg st="2" end="2"/>
                                            </p:txEl>
                                          </p:spTgt>
                                        </p:tgtEl>
                                      </p:cBhvr>
                                    </p:animEffect>
                                  </p:childTnLst>
                                </p:cTn>
                              </p:par>
                            </p:childTnLst>
                          </p:cTn>
                        </p:par>
                        <p:par>
                          <p:cTn id="42" fill="hold">
                            <p:stCondLst>
                              <p:cond delay="1000"/>
                            </p:stCondLst>
                            <p:childTnLst>
                              <p:par>
                                <p:cTn id="43" presetID="48" presetClass="entr" presetSubtype="0" accel="50000" fill="hold" grpId="0" nodeType="afterEffect">
                                  <p:stCondLst>
                                    <p:cond delay="0"/>
                                  </p:stCondLst>
                                  <p:childTnLst>
                                    <p:set>
                                      <p:cBhvr>
                                        <p:cTn id="44" dur="1" fill="hold">
                                          <p:stCondLst>
                                            <p:cond delay="0"/>
                                          </p:stCondLst>
                                        </p:cTn>
                                        <p:tgtEl>
                                          <p:spTgt spid="11">
                                            <p:txEl>
                                              <p:pRg st="3" end="3"/>
                                            </p:txEl>
                                          </p:spTgt>
                                        </p:tgtEl>
                                        <p:attrNameLst>
                                          <p:attrName>style.visibility</p:attrName>
                                        </p:attrNameLst>
                                      </p:cBhvr>
                                      <p:to>
                                        <p:strVal val="visible"/>
                                      </p:to>
                                    </p:set>
                                    <p:anim calcmode="lin" valueType="num">
                                      <p:cBhvr>
                                        <p:cTn id="45" dur="1000" fill="hold"/>
                                        <p:tgtEl>
                                          <p:spTgt spid="11">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6" dur="1000" fill="hold"/>
                                        <p:tgtEl>
                                          <p:spTgt spid="11">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47" dur="1000" fill="hold"/>
                                        <p:tgtEl>
                                          <p:spTgt spid="11">
                                            <p:txEl>
                                              <p:pRg st="3" end="3"/>
                                            </p:txEl>
                                          </p:spTgt>
                                        </p:tgtEl>
                                        <p:attrNameLst>
                                          <p:attrName>ppt_y</p:attrName>
                                        </p:attrNameLst>
                                      </p:cBhvr>
                                      <p:tavLst>
                                        <p:tav tm="0">
                                          <p:val>
                                            <p:strVal val="#ppt_y"/>
                                          </p:val>
                                        </p:tav>
                                        <p:tav tm="100000">
                                          <p:val>
                                            <p:strVal val="#ppt_y"/>
                                          </p:val>
                                        </p:tav>
                                      </p:tavLst>
                                    </p:anim>
                                    <p:animEffect transition="in" filter="fade">
                                      <p:cBhvr>
                                        <p:cTn id="48" dur="1000"/>
                                        <p:tgtEl>
                                          <p:spTgt spid="11">
                                            <p:txEl>
                                              <p:pRg st="3" end="3"/>
                                            </p:txEl>
                                          </p:spTgt>
                                        </p:tgtEl>
                                      </p:cBhvr>
                                    </p:animEffect>
                                  </p:childTnLst>
                                </p:cTn>
                              </p:par>
                            </p:childTnLst>
                          </p:cTn>
                        </p:par>
                        <p:par>
                          <p:cTn id="49" fill="hold">
                            <p:stCondLst>
                              <p:cond delay="2000"/>
                            </p:stCondLst>
                            <p:childTnLst>
                              <p:par>
                                <p:cTn id="50" presetID="48" presetClass="entr" presetSubtype="0" accel="50000" fill="hold" grpId="0" nodeType="afterEffect">
                                  <p:stCondLst>
                                    <p:cond delay="0"/>
                                  </p:stCondLst>
                                  <p:childTnLst>
                                    <p:set>
                                      <p:cBhvr>
                                        <p:cTn id="51" dur="1" fill="hold">
                                          <p:stCondLst>
                                            <p:cond delay="0"/>
                                          </p:stCondLst>
                                        </p:cTn>
                                        <p:tgtEl>
                                          <p:spTgt spid="11">
                                            <p:txEl>
                                              <p:pRg st="4" end="4"/>
                                            </p:txEl>
                                          </p:spTgt>
                                        </p:tgtEl>
                                        <p:attrNameLst>
                                          <p:attrName>style.visibility</p:attrName>
                                        </p:attrNameLst>
                                      </p:cBhvr>
                                      <p:to>
                                        <p:strVal val="visible"/>
                                      </p:to>
                                    </p:set>
                                    <p:anim calcmode="lin" valueType="num">
                                      <p:cBhvr>
                                        <p:cTn id="52" dur="1000" fill="hold"/>
                                        <p:tgtEl>
                                          <p:spTgt spid="11">
                                            <p:txEl>
                                              <p:pRg st="4" end="4"/>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3" dur="1000" fill="hold"/>
                                        <p:tgtEl>
                                          <p:spTgt spid="11">
                                            <p:txEl>
                                              <p:pRg st="4" end="4"/>
                                            </p:txEl>
                                          </p:spTgt>
                                        </p:tgtEl>
                                        <p:attrNameLst>
                                          <p:attrName>ppt_x</p:attrName>
                                        </p:attrNameLst>
                                      </p:cBhvr>
                                      <p:tavLst>
                                        <p:tav tm="0">
                                          <p:val>
                                            <p:fltVal val="-1"/>
                                          </p:val>
                                        </p:tav>
                                        <p:tav tm="50000">
                                          <p:val>
                                            <p:fltVal val="0.95"/>
                                          </p:val>
                                        </p:tav>
                                        <p:tav tm="100000">
                                          <p:val>
                                            <p:strVal val="#ppt_x"/>
                                          </p:val>
                                        </p:tav>
                                      </p:tavLst>
                                    </p:anim>
                                    <p:anim calcmode="lin" valueType="num">
                                      <p:cBhvr>
                                        <p:cTn id="54" dur="1000" fill="hold"/>
                                        <p:tgtEl>
                                          <p:spTgt spid="11">
                                            <p:txEl>
                                              <p:pRg st="4" end="4"/>
                                            </p:txEl>
                                          </p:spTgt>
                                        </p:tgtEl>
                                        <p:attrNameLst>
                                          <p:attrName>ppt_y</p:attrName>
                                        </p:attrNameLst>
                                      </p:cBhvr>
                                      <p:tavLst>
                                        <p:tav tm="0">
                                          <p:val>
                                            <p:strVal val="#ppt_y"/>
                                          </p:val>
                                        </p:tav>
                                        <p:tav tm="100000">
                                          <p:val>
                                            <p:strVal val="#ppt_y"/>
                                          </p:val>
                                        </p:tav>
                                      </p:tavLst>
                                    </p:anim>
                                    <p:animEffect transition="in" filter="fade">
                                      <p:cBhvr>
                                        <p:cTn id="55" dur="1000"/>
                                        <p:tgtEl>
                                          <p:spTgt spid="11">
                                            <p:txEl>
                                              <p:pRg st="4" end="4"/>
                                            </p:txEl>
                                          </p:spTgt>
                                        </p:tgtEl>
                                      </p:cBhvr>
                                    </p:animEffect>
                                  </p:childTnLst>
                                </p:cTn>
                              </p:par>
                            </p:childTnLst>
                          </p:cTn>
                        </p:par>
                        <p:par>
                          <p:cTn id="56" fill="hold">
                            <p:stCondLst>
                              <p:cond delay="3000"/>
                            </p:stCondLst>
                            <p:childTnLst>
                              <p:par>
                                <p:cTn id="57" presetID="48" presetClass="entr" presetSubtype="0" accel="50000" fill="hold" grpId="0" nodeType="afterEffect">
                                  <p:stCondLst>
                                    <p:cond delay="0"/>
                                  </p:stCondLst>
                                  <p:childTnLst>
                                    <p:set>
                                      <p:cBhvr>
                                        <p:cTn id="58" dur="1" fill="hold">
                                          <p:stCondLst>
                                            <p:cond delay="0"/>
                                          </p:stCondLst>
                                        </p:cTn>
                                        <p:tgtEl>
                                          <p:spTgt spid="16">
                                            <p:txEl>
                                              <p:pRg st="0" end="0"/>
                                            </p:txEl>
                                          </p:spTgt>
                                        </p:tgtEl>
                                        <p:attrNameLst>
                                          <p:attrName>style.visibility</p:attrName>
                                        </p:attrNameLst>
                                      </p:cBhvr>
                                      <p:to>
                                        <p:strVal val="visible"/>
                                      </p:to>
                                    </p:set>
                                    <p:anim calcmode="lin" valueType="num">
                                      <p:cBhvr>
                                        <p:cTn id="59" dur="1000" fill="hold"/>
                                        <p:tgtEl>
                                          <p:spTgt spid="16">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0" dur="1000" fill="hold"/>
                                        <p:tgtEl>
                                          <p:spTgt spid="16">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61" dur="1000" fill="hold"/>
                                        <p:tgtEl>
                                          <p:spTgt spid="16">
                                            <p:txEl>
                                              <p:pRg st="0" end="0"/>
                                            </p:txEl>
                                          </p:spTgt>
                                        </p:tgtEl>
                                        <p:attrNameLst>
                                          <p:attrName>ppt_y</p:attrName>
                                        </p:attrNameLst>
                                      </p:cBhvr>
                                      <p:tavLst>
                                        <p:tav tm="0">
                                          <p:val>
                                            <p:strVal val="#ppt_y"/>
                                          </p:val>
                                        </p:tav>
                                        <p:tav tm="100000">
                                          <p:val>
                                            <p:strVal val="#ppt_y"/>
                                          </p:val>
                                        </p:tav>
                                      </p:tavLst>
                                    </p:anim>
                                    <p:animEffect transition="in" filter="fade">
                                      <p:cBhvr>
                                        <p:cTn id="62" dur="1000"/>
                                        <p:tgtEl>
                                          <p:spTgt spid="16">
                                            <p:txEl>
                                              <p:pRg st="0" end="0"/>
                                            </p:txEl>
                                          </p:spTgt>
                                        </p:tgtEl>
                                      </p:cBhvr>
                                    </p:animEffect>
                                  </p:childTnLst>
                                </p:cTn>
                              </p:par>
                            </p:childTnLst>
                          </p:cTn>
                        </p:par>
                        <p:par>
                          <p:cTn id="63" fill="hold">
                            <p:stCondLst>
                              <p:cond delay="4000"/>
                            </p:stCondLst>
                            <p:childTnLst>
                              <p:par>
                                <p:cTn id="64" presetID="48" presetClass="entr" presetSubtype="0" accel="50000" fill="hold" grpId="0" nodeType="afterEffect">
                                  <p:stCondLst>
                                    <p:cond delay="0"/>
                                  </p:stCondLst>
                                  <p:childTnLst>
                                    <p:set>
                                      <p:cBhvr>
                                        <p:cTn id="65" dur="1" fill="hold">
                                          <p:stCondLst>
                                            <p:cond delay="0"/>
                                          </p:stCondLst>
                                        </p:cTn>
                                        <p:tgtEl>
                                          <p:spTgt spid="16">
                                            <p:txEl>
                                              <p:pRg st="1" end="1"/>
                                            </p:txEl>
                                          </p:spTgt>
                                        </p:tgtEl>
                                        <p:attrNameLst>
                                          <p:attrName>style.visibility</p:attrName>
                                        </p:attrNameLst>
                                      </p:cBhvr>
                                      <p:to>
                                        <p:strVal val="visible"/>
                                      </p:to>
                                    </p:set>
                                    <p:anim calcmode="lin" valueType="num">
                                      <p:cBhvr>
                                        <p:cTn id="66" dur="1000" fill="hold"/>
                                        <p:tgtEl>
                                          <p:spTgt spid="16">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7" dur="1000" fill="hold"/>
                                        <p:tgtEl>
                                          <p:spTgt spid="16">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68" dur="1000" fill="hold"/>
                                        <p:tgtEl>
                                          <p:spTgt spid="16">
                                            <p:txEl>
                                              <p:pRg st="1" end="1"/>
                                            </p:txEl>
                                          </p:spTgt>
                                        </p:tgtEl>
                                        <p:attrNameLst>
                                          <p:attrName>ppt_y</p:attrName>
                                        </p:attrNameLst>
                                      </p:cBhvr>
                                      <p:tavLst>
                                        <p:tav tm="0">
                                          <p:val>
                                            <p:strVal val="#ppt_y"/>
                                          </p:val>
                                        </p:tav>
                                        <p:tav tm="100000">
                                          <p:val>
                                            <p:strVal val="#ppt_y"/>
                                          </p:val>
                                        </p:tav>
                                      </p:tavLst>
                                    </p:anim>
                                    <p:animEffect transition="in" filter="fade">
                                      <p:cBhvr>
                                        <p:cTn id="69" dur="1000"/>
                                        <p:tgtEl>
                                          <p:spTgt spid="16">
                                            <p:txEl>
                                              <p:pRg st="1" end="1"/>
                                            </p:txEl>
                                          </p:spTgt>
                                        </p:tgtEl>
                                      </p:cBhvr>
                                    </p:animEffect>
                                  </p:childTnLst>
                                </p:cTn>
                              </p:par>
                            </p:childTnLst>
                          </p:cTn>
                        </p:par>
                        <p:par>
                          <p:cTn id="70" fill="hold">
                            <p:stCondLst>
                              <p:cond delay="5000"/>
                            </p:stCondLst>
                            <p:childTnLst>
                              <p:par>
                                <p:cTn id="71" presetID="48" presetClass="entr" presetSubtype="0" accel="50000" fill="hold" grpId="0" nodeType="afterEffect">
                                  <p:stCondLst>
                                    <p:cond delay="0"/>
                                  </p:stCondLst>
                                  <p:childTnLst>
                                    <p:set>
                                      <p:cBhvr>
                                        <p:cTn id="72" dur="1" fill="hold">
                                          <p:stCondLst>
                                            <p:cond delay="0"/>
                                          </p:stCondLst>
                                        </p:cTn>
                                        <p:tgtEl>
                                          <p:spTgt spid="16">
                                            <p:txEl>
                                              <p:pRg st="2" end="2"/>
                                            </p:txEl>
                                          </p:spTgt>
                                        </p:tgtEl>
                                        <p:attrNameLst>
                                          <p:attrName>style.visibility</p:attrName>
                                        </p:attrNameLst>
                                      </p:cBhvr>
                                      <p:to>
                                        <p:strVal val="visible"/>
                                      </p:to>
                                    </p:set>
                                    <p:anim calcmode="lin" valueType="num">
                                      <p:cBhvr>
                                        <p:cTn id="73" dur="1000" fill="hold"/>
                                        <p:tgtEl>
                                          <p:spTgt spid="16">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4" dur="1000" fill="hold"/>
                                        <p:tgtEl>
                                          <p:spTgt spid="16">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75" dur="1000" fill="hold"/>
                                        <p:tgtEl>
                                          <p:spTgt spid="16">
                                            <p:txEl>
                                              <p:pRg st="2" end="2"/>
                                            </p:txEl>
                                          </p:spTgt>
                                        </p:tgtEl>
                                        <p:attrNameLst>
                                          <p:attrName>ppt_y</p:attrName>
                                        </p:attrNameLst>
                                      </p:cBhvr>
                                      <p:tavLst>
                                        <p:tav tm="0">
                                          <p:val>
                                            <p:strVal val="#ppt_y"/>
                                          </p:val>
                                        </p:tav>
                                        <p:tav tm="100000">
                                          <p:val>
                                            <p:strVal val="#ppt_y"/>
                                          </p:val>
                                        </p:tav>
                                      </p:tavLst>
                                    </p:anim>
                                    <p:animEffect transition="in" filter="fade">
                                      <p:cBhvr>
                                        <p:cTn id="76" dur="1000"/>
                                        <p:tgtEl>
                                          <p:spTgt spid="16">
                                            <p:txEl>
                                              <p:pRg st="2" end="2"/>
                                            </p:txEl>
                                          </p:spTgt>
                                        </p:tgtEl>
                                      </p:cBhvr>
                                    </p:animEffect>
                                  </p:childTnLst>
                                </p:cTn>
                              </p:par>
                            </p:childTnLst>
                          </p:cTn>
                        </p:par>
                        <p:par>
                          <p:cTn id="77" fill="hold">
                            <p:stCondLst>
                              <p:cond delay="6000"/>
                            </p:stCondLst>
                            <p:childTnLst>
                              <p:par>
                                <p:cTn id="78" presetID="48" presetClass="entr" presetSubtype="0" accel="50000" fill="hold" grpId="0" nodeType="afterEffect">
                                  <p:stCondLst>
                                    <p:cond delay="0"/>
                                  </p:stCondLst>
                                  <p:childTnLst>
                                    <p:set>
                                      <p:cBhvr>
                                        <p:cTn id="79" dur="1" fill="hold">
                                          <p:stCondLst>
                                            <p:cond delay="0"/>
                                          </p:stCondLst>
                                        </p:cTn>
                                        <p:tgtEl>
                                          <p:spTgt spid="16">
                                            <p:txEl>
                                              <p:pRg st="3" end="3"/>
                                            </p:txEl>
                                          </p:spTgt>
                                        </p:tgtEl>
                                        <p:attrNameLst>
                                          <p:attrName>style.visibility</p:attrName>
                                        </p:attrNameLst>
                                      </p:cBhvr>
                                      <p:to>
                                        <p:strVal val="visible"/>
                                      </p:to>
                                    </p:set>
                                    <p:anim calcmode="lin" valueType="num">
                                      <p:cBhvr>
                                        <p:cTn id="80" dur="1000" fill="hold"/>
                                        <p:tgtEl>
                                          <p:spTgt spid="16">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1" dur="1000" fill="hold"/>
                                        <p:tgtEl>
                                          <p:spTgt spid="16">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82" dur="1000" fill="hold"/>
                                        <p:tgtEl>
                                          <p:spTgt spid="16">
                                            <p:txEl>
                                              <p:pRg st="3" end="3"/>
                                            </p:txEl>
                                          </p:spTgt>
                                        </p:tgtEl>
                                        <p:attrNameLst>
                                          <p:attrName>ppt_y</p:attrName>
                                        </p:attrNameLst>
                                      </p:cBhvr>
                                      <p:tavLst>
                                        <p:tav tm="0">
                                          <p:val>
                                            <p:strVal val="#ppt_y"/>
                                          </p:val>
                                        </p:tav>
                                        <p:tav tm="100000">
                                          <p:val>
                                            <p:strVal val="#ppt_y"/>
                                          </p:val>
                                        </p:tav>
                                      </p:tavLst>
                                    </p:anim>
                                    <p:animEffect transition="in" filter="fade">
                                      <p:cBhvr>
                                        <p:cTn id="83" dur="1000"/>
                                        <p:tgtEl>
                                          <p:spTgt spid="16">
                                            <p:txEl>
                                              <p:pRg st="3" end="3"/>
                                            </p:txEl>
                                          </p:spTgt>
                                        </p:tgtEl>
                                      </p:cBhvr>
                                    </p:animEffect>
                                  </p:childTnLst>
                                </p:cTn>
                              </p:par>
                            </p:childTnLst>
                          </p:cTn>
                        </p:par>
                        <p:par>
                          <p:cTn id="84" fill="hold">
                            <p:stCondLst>
                              <p:cond delay="7000"/>
                            </p:stCondLst>
                            <p:childTnLst>
                              <p:par>
                                <p:cTn id="85" presetID="48" presetClass="entr" presetSubtype="0" accel="50000" fill="hold" grpId="0" nodeType="afterEffect">
                                  <p:stCondLst>
                                    <p:cond delay="0"/>
                                  </p:stCondLst>
                                  <p:childTnLst>
                                    <p:set>
                                      <p:cBhvr>
                                        <p:cTn id="86" dur="1" fill="hold">
                                          <p:stCondLst>
                                            <p:cond delay="0"/>
                                          </p:stCondLst>
                                        </p:cTn>
                                        <p:tgtEl>
                                          <p:spTgt spid="16">
                                            <p:txEl>
                                              <p:pRg st="4" end="4"/>
                                            </p:txEl>
                                          </p:spTgt>
                                        </p:tgtEl>
                                        <p:attrNameLst>
                                          <p:attrName>style.visibility</p:attrName>
                                        </p:attrNameLst>
                                      </p:cBhvr>
                                      <p:to>
                                        <p:strVal val="visible"/>
                                      </p:to>
                                    </p:set>
                                    <p:anim calcmode="lin" valueType="num">
                                      <p:cBhvr>
                                        <p:cTn id="87" dur="1000" fill="hold"/>
                                        <p:tgtEl>
                                          <p:spTgt spid="16">
                                            <p:txEl>
                                              <p:pRg st="4" end="4"/>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8" dur="1000" fill="hold"/>
                                        <p:tgtEl>
                                          <p:spTgt spid="16">
                                            <p:txEl>
                                              <p:pRg st="4" end="4"/>
                                            </p:txEl>
                                          </p:spTgt>
                                        </p:tgtEl>
                                        <p:attrNameLst>
                                          <p:attrName>ppt_x</p:attrName>
                                        </p:attrNameLst>
                                      </p:cBhvr>
                                      <p:tavLst>
                                        <p:tav tm="0">
                                          <p:val>
                                            <p:fltVal val="-1"/>
                                          </p:val>
                                        </p:tav>
                                        <p:tav tm="50000">
                                          <p:val>
                                            <p:fltVal val="0.95"/>
                                          </p:val>
                                        </p:tav>
                                        <p:tav tm="100000">
                                          <p:val>
                                            <p:strVal val="#ppt_x"/>
                                          </p:val>
                                        </p:tav>
                                      </p:tavLst>
                                    </p:anim>
                                    <p:anim calcmode="lin" valueType="num">
                                      <p:cBhvr>
                                        <p:cTn id="89" dur="1000" fill="hold"/>
                                        <p:tgtEl>
                                          <p:spTgt spid="16">
                                            <p:txEl>
                                              <p:pRg st="4" end="4"/>
                                            </p:txEl>
                                          </p:spTgt>
                                        </p:tgtEl>
                                        <p:attrNameLst>
                                          <p:attrName>ppt_y</p:attrName>
                                        </p:attrNameLst>
                                      </p:cBhvr>
                                      <p:tavLst>
                                        <p:tav tm="0">
                                          <p:val>
                                            <p:strVal val="#ppt_y"/>
                                          </p:val>
                                        </p:tav>
                                        <p:tav tm="100000">
                                          <p:val>
                                            <p:strVal val="#ppt_y"/>
                                          </p:val>
                                        </p:tav>
                                      </p:tavLst>
                                    </p:anim>
                                    <p:animEffect transition="in" filter="fade">
                                      <p:cBhvr>
                                        <p:cTn id="90" dur="1000"/>
                                        <p:tgtEl>
                                          <p:spTgt spid="16">
                                            <p:txEl>
                                              <p:pRg st="4" end="4"/>
                                            </p:txEl>
                                          </p:spTgt>
                                        </p:tgtEl>
                                      </p:cBhvr>
                                    </p:animEffect>
                                  </p:childTnLst>
                                </p:cTn>
                              </p:par>
                            </p:childTnLst>
                          </p:cTn>
                        </p:par>
                        <p:par>
                          <p:cTn id="91" fill="hold">
                            <p:stCondLst>
                              <p:cond delay="8000"/>
                            </p:stCondLst>
                            <p:childTnLst>
                              <p:par>
                                <p:cTn id="92" presetID="48" presetClass="entr" presetSubtype="0" accel="50000" fill="hold" grpId="0" nodeType="afterEffect">
                                  <p:stCondLst>
                                    <p:cond delay="0"/>
                                  </p:stCondLst>
                                  <p:childTnLst>
                                    <p:set>
                                      <p:cBhvr>
                                        <p:cTn id="93" dur="1" fill="hold">
                                          <p:stCondLst>
                                            <p:cond delay="0"/>
                                          </p:stCondLst>
                                        </p:cTn>
                                        <p:tgtEl>
                                          <p:spTgt spid="16">
                                            <p:txEl>
                                              <p:pRg st="5" end="5"/>
                                            </p:txEl>
                                          </p:spTgt>
                                        </p:tgtEl>
                                        <p:attrNameLst>
                                          <p:attrName>style.visibility</p:attrName>
                                        </p:attrNameLst>
                                      </p:cBhvr>
                                      <p:to>
                                        <p:strVal val="visible"/>
                                      </p:to>
                                    </p:set>
                                    <p:anim calcmode="lin" valueType="num">
                                      <p:cBhvr>
                                        <p:cTn id="94" dur="1000" fill="hold"/>
                                        <p:tgtEl>
                                          <p:spTgt spid="16">
                                            <p:txEl>
                                              <p:pRg st="5" end="5"/>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95" dur="1000" fill="hold"/>
                                        <p:tgtEl>
                                          <p:spTgt spid="16">
                                            <p:txEl>
                                              <p:pRg st="5" end="5"/>
                                            </p:txEl>
                                          </p:spTgt>
                                        </p:tgtEl>
                                        <p:attrNameLst>
                                          <p:attrName>ppt_x</p:attrName>
                                        </p:attrNameLst>
                                      </p:cBhvr>
                                      <p:tavLst>
                                        <p:tav tm="0">
                                          <p:val>
                                            <p:fltVal val="-1"/>
                                          </p:val>
                                        </p:tav>
                                        <p:tav tm="50000">
                                          <p:val>
                                            <p:fltVal val="0.95"/>
                                          </p:val>
                                        </p:tav>
                                        <p:tav tm="100000">
                                          <p:val>
                                            <p:strVal val="#ppt_x"/>
                                          </p:val>
                                        </p:tav>
                                      </p:tavLst>
                                    </p:anim>
                                    <p:anim calcmode="lin" valueType="num">
                                      <p:cBhvr>
                                        <p:cTn id="96" dur="1000" fill="hold"/>
                                        <p:tgtEl>
                                          <p:spTgt spid="16">
                                            <p:txEl>
                                              <p:pRg st="5" end="5"/>
                                            </p:txEl>
                                          </p:spTgt>
                                        </p:tgtEl>
                                        <p:attrNameLst>
                                          <p:attrName>ppt_y</p:attrName>
                                        </p:attrNameLst>
                                      </p:cBhvr>
                                      <p:tavLst>
                                        <p:tav tm="0">
                                          <p:val>
                                            <p:strVal val="#ppt_y"/>
                                          </p:val>
                                        </p:tav>
                                        <p:tav tm="100000">
                                          <p:val>
                                            <p:strVal val="#ppt_y"/>
                                          </p:val>
                                        </p:tav>
                                      </p:tavLst>
                                    </p:anim>
                                    <p:animEffect transition="in" filter="fade">
                                      <p:cBhvr>
                                        <p:cTn id="97" dur="1000"/>
                                        <p:tgtEl>
                                          <p:spTgt spid="16">
                                            <p:txEl>
                                              <p:pRg st="5" end="5"/>
                                            </p:txEl>
                                          </p:spTgt>
                                        </p:tgtEl>
                                      </p:cBhvr>
                                    </p:animEffect>
                                  </p:childTnLst>
                                </p:cTn>
                              </p:par>
                              <p:par>
                                <p:cTn id="98" presetID="2" presetClass="entr" presetSubtype="12" fill="hold" nodeType="with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500" fill="hold"/>
                                        <p:tgtEl>
                                          <p:spTgt spid="13"/>
                                        </p:tgtEl>
                                        <p:attrNameLst>
                                          <p:attrName>ppt_x</p:attrName>
                                        </p:attrNameLst>
                                      </p:cBhvr>
                                      <p:tavLst>
                                        <p:tav tm="0">
                                          <p:val>
                                            <p:strVal val="0-#ppt_w/2"/>
                                          </p:val>
                                        </p:tav>
                                        <p:tav tm="100000">
                                          <p:val>
                                            <p:strVal val="#ppt_x"/>
                                          </p:val>
                                        </p:tav>
                                      </p:tavLst>
                                    </p:anim>
                                    <p:anim calcmode="lin" valueType="num">
                                      <p:cBhvr additive="base">
                                        <p:cTn id="10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nimBg="1"/>
      <p:bldP spid="11" grpId="0" uiExpand="1" build="p"/>
      <p:bldP spid="16"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162800" cy="762000"/>
          </a:xfrm>
        </p:spPr>
        <p:txBody>
          <a:bodyPr>
            <a:normAutofit/>
          </a:bodyPr>
          <a:lstStyle/>
          <a:p>
            <a:r>
              <a:rPr lang="en-US" sz="3600" dirty="0"/>
              <a:t>Greeters, </a:t>
            </a:r>
            <a:r>
              <a:rPr lang="en-US" b="0" cap="none" dirty="0">
                <a:ln>
                  <a:noFill/>
                </a:ln>
                <a:solidFill>
                  <a:schemeClr val="tx1"/>
                </a:solidFill>
              </a:rPr>
              <a:t>page </a:t>
            </a:r>
            <a:r>
              <a:rPr lang="en-US" b="0" cap="none" dirty="0" smtClean="0">
                <a:ln>
                  <a:noFill/>
                </a:ln>
                <a:solidFill>
                  <a:schemeClr val="tx1"/>
                </a:solidFill>
              </a:rPr>
              <a:t>1</a:t>
            </a:r>
            <a:endParaRPr lang="en-US" dirty="0"/>
          </a:p>
        </p:txBody>
      </p:sp>
      <p:sp>
        <p:nvSpPr>
          <p:cNvPr id="6" name="Content Placeholder 5"/>
          <p:cNvSpPr>
            <a:spLocks noGrp="1"/>
          </p:cNvSpPr>
          <p:nvPr>
            <p:ph sz="half" idx="1"/>
          </p:nvPr>
        </p:nvSpPr>
        <p:spPr>
          <a:xfrm>
            <a:off x="228600" y="1295400"/>
            <a:ext cx="4114800" cy="5286152"/>
          </a:xfrm>
        </p:spPr>
        <p:txBody>
          <a:bodyPr>
            <a:normAutofit fontScale="62500" lnSpcReduction="20000"/>
          </a:bodyPr>
          <a:lstStyle/>
          <a:p>
            <a:r>
              <a:rPr lang="en-US" sz="3800" dirty="0" smtClean="0"/>
              <a:t>Purpose: create atmosphere of welcome</a:t>
            </a:r>
          </a:p>
          <a:p>
            <a:pPr lvl="1"/>
            <a:r>
              <a:rPr lang="en-US" sz="3200" dirty="0" smtClean="0"/>
              <a:t>Begin to build a relationship w/ newcomers</a:t>
            </a:r>
          </a:p>
          <a:p>
            <a:pPr lvl="1"/>
            <a:r>
              <a:rPr lang="en-US" sz="3200" dirty="0" smtClean="0"/>
              <a:t>Develop relationships w/ parishioners </a:t>
            </a:r>
          </a:p>
          <a:p>
            <a:r>
              <a:rPr lang="en-US" sz="3800" dirty="0" smtClean="0"/>
              <a:t>Nametags build relationships!</a:t>
            </a:r>
          </a:p>
          <a:p>
            <a:pPr lvl="1"/>
            <a:r>
              <a:rPr lang="en-US" sz="3200" dirty="0" smtClean="0"/>
              <a:t>represents parish community </a:t>
            </a:r>
          </a:p>
          <a:p>
            <a:pPr lvl="1"/>
            <a:r>
              <a:rPr lang="en-US" sz="3200" dirty="0" smtClean="0"/>
              <a:t>lets newcomer see greeter’s name  </a:t>
            </a:r>
          </a:p>
          <a:p>
            <a:r>
              <a:rPr lang="en-US" sz="3800" dirty="0" smtClean="0"/>
              <a:t>Arrive 15-20 minutes early &amp; stand at the doors  </a:t>
            </a:r>
          </a:p>
          <a:p>
            <a:pPr lvl="1"/>
            <a:r>
              <a:rPr lang="en-US" sz="3200" dirty="0" smtClean="0"/>
              <a:t>Outside the door and open it?</a:t>
            </a:r>
          </a:p>
        </p:txBody>
      </p:sp>
      <p:sp>
        <p:nvSpPr>
          <p:cNvPr id="8" name="Content Placeholder 5"/>
          <p:cNvSpPr txBox="1">
            <a:spLocks/>
          </p:cNvSpPr>
          <p:nvPr/>
        </p:nvSpPr>
        <p:spPr>
          <a:xfrm>
            <a:off x="4724400" y="381000"/>
            <a:ext cx="3429000" cy="4981352"/>
          </a:xfrm>
          <a:prstGeom prst="rect">
            <a:avLst/>
          </a:prstGeom>
        </p:spPr>
        <p:txBody>
          <a:bodyPr vert="horz">
            <a:noAutofit/>
          </a:bodyPr>
          <a:lstStyle/>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Greet EVERYONE</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What to say:</a:t>
            </a:r>
          </a:p>
          <a:p>
            <a:pPr marL="521208" marR="0" lvl="1" indent="-228600" algn="l" defTabSz="914400" rtl="0" eaLnBrk="1" fontAlgn="auto" latinLnBrk="0" hangingPunct="1">
              <a:lnSpc>
                <a:spcPct val="100000"/>
              </a:lnSpc>
              <a:spcBef>
                <a:spcPts val="500"/>
              </a:spcBef>
              <a:spcAft>
                <a:spcPts val="0"/>
              </a:spcAft>
              <a:buClr>
                <a:schemeClr val="accent4"/>
              </a:buClr>
              <a:buSzPct val="80000"/>
              <a:buFont typeface="Wingdings 2"/>
              <a:buChar char=""/>
              <a:tabLst/>
              <a:defRPr/>
            </a:pPr>
            <a:r>
              <a:rPr kumimoji="0" lang="en-US" sz="2200" b="0" i="0" u="none" strike="noStrike" kern="1200" cap="none" spc="0" normalizeH="0" baseline="0" noProof="0" dirty="0" smtClean="0">
                <a:ln>
                  <a:noFill/>
                </a:ln>
                <a:solidFill>
                  <a:schemeClr val="tx1">
                    <a:tint val="85000"/>
                  </a:schemeClr>
                </a:solidFill>
                <a:effectLst/>
                <a:uLnTx/>
                <a:uFillTx/>
                <a:latin typeface="+mn-lt"/>
                <a:ea typeface="+mn-ea"/>
                <a:cs typeface="+mn-cs"/>
              </a:rPr>
              <a:t>Welcome!  </a:t>
            </a:r>
          </a:p>
          <a:p>
            <a:pPr marL="521208" marR="0" lvl="1" indent="-228600" algn="l" defTabSz="914400" rtl="0" eaLnBrk="1" fontAlgn="auto" latinLnBrk="0" hangingPunct="1">
              <a:lnSpc>
                <a:spcPct val="100000"/>
              </a:lnSpc>
              <a:spcBef>
                <a:spcPts val="500"/>
              </a:spcBef>
              <a:spcAft>
                <a:spcPts val="0"/>
              </a:spcAft>
              <a:buClr>
                <a:schemeClr val="accent4"/>
              </a:buClr>
              <a:buSzPct val="80000"/>
              <a:buFont typeface="Wingdings 2"/>
              <a:buChar char=""/>
              <a:tabLst/>
              <a:defRPr/>
            </a:pPr>
            <a:r>
              <a:rPr kumimoji="0" lang="en-US" sz="2200" b="0" i="0" u="none" strike="noStrike" kern="1200" cap="none" spc="0" normalizeH="0" baseline="0" noProof="0" dirty="0" smtClean="0">
                <a:ln>
                  <a:noFill/>
                </a:ln>
                <a:solidFill>
                  <a:schemeClr val="tx1">
                    <a:tint val="85000"/>
                  </a:schemeClr>
                </a:solidFill>
                <a:effectLst/>
                <a:uLnTx/>
                <a:uFillTx/>
                <a:latin typeface="+mn-lt"/>
                <a:ea typeface="+mn-ea"/>
                <a:cs typeface="+mn-cs"/>
              </a:rPr>
              <a:t>So glad you have come!  </a:t>
            </a:r>
          </a:p>
          <a:p>
            <a:pPr marL="521208" marR="0" lvl="1" indent="-228600" algn="l" defTabSz="914400" rtl="0" eaLnBrk="1" fontAlgn="auto" latinLnBrk="0" hangingPunct="1">
              <a:lnSpc>
                <a:spcPct val="100000"/>
              </a:lnSpc>
              <a:spcAft>
                <a:spcPts val="0"/>
              </a:spcAft>
              <a:buClr>
                <a:schemeClr val="accent4"/>
              </a:buClr>
              <a:buSzPct val="80000"/>
              <a:buFont typeface="Wingdings 2"/>
              <a:buChar char=""/>
              <a:tabLst/>
              <a:defRPr/>
            </a:pPr>
            <a:r>
              <a:rPr kumimoji="0" lang="en-US" sz="2200" b="0" i="0" u="none" strike="noStrike" kern="1200" cap="none" spc="0" normalizeH="0" baseline="0" noProof="0" dirty="0" smtClean="0">
                <a:ln>
                  <a:noFill/>
                </a:ln>
                <a:solidFill>
                  <a:schemeClr val="tx1">
                    <a:tint val="85000"/>
                  </a:schemeClr>
                </a:solidFill>
                <a:effectLst/>
                <a:uLnTx/>
                <a:uFillTx/>
                <a:latin typeface="+mn-lt"/>
                <a:ea typeface="+mn-ea"/>
                <a:cs typeface="+mn-cs"/>
              </a:rPr>
              <a:t>Thank you for coming!  </a:t>
            </a:r>
          </a:p>
          <a:p>
            <a:pPr marL="521208" marR="0" lvl="1" indent="-228600" algn="l" defTabSz="914400" rtl="0" eaLnBrk="1" fontAlgn="auto" latinLnBrk="0" hangingPunct="1">
              <a:lnSpc>
                <a:spcPct val="100000"/>
              </a:lnSpc>
              <a:spcBef>
                <a:spcPts val="500"/>
              </a:spcBef>
              <a:spcAft>
                <a:spcPts val="0"/>
              </a:spcAft>
              <a:buClr>
                <a:schemeClr val="accent4"/>
              </a:buClr>
              <a:buSzPct val="80000"/>
              <a:buFont typeface="Wingdings 2"/>
              <a:buChar char=""/>
              <a:tabLst/>
              <a:defRPr/>
            </a:pPr>
            <a:r>
              <a:rPr kumimoji="0" lang="en-US" sz="2200" b="0" i="0" u="none" strike="noStrike" kern="1200" cap="none" spc="0" normalizeH="0" baseline="0" noProof="0" dirty="0" smtClean="0">
                <a:ln>
                  <a:noFill/>
                </a:ln>
                <a:solidFill>
                  <a:schemeClr val="tx1">
                    <a:tint val="85000"/>
                  </a:schemeClr>
                </a:solidFill>
                <a:effectLst/>
                <a:uLnTx/>
                <a:uFillTx/>
                <a:latin typeface="+mn-lt"/>
                <a:ea typeface="+mn-ea"/>
                <a:cs typeface="+mn-cs"/>
              </a:rPr>
              <a:t>How are you today? </a:t>
            </a:r>
          </a:p>
          <a:p>
            <a:pPr marL="521208" marR="0" lvl="1" indent="-228600" algn="l" defTabSz="914400" rtl="0" eaLnBrk="1" fontAlgn="auto" latinLnBrk="0" hangingPunct="1">
              <a:lnSpc>
                <a:spcPct val="100000"/>
              </a:lnSpc>
              <a:spcBef>
                <a:spcPts val="500"/>
              </a:spcBef>
              <a:spcAft>
                <a:spcPts val="0"/>
              </a:spcAft>
              <a:buClr>
                <a:schemeClr val="accent4"/>
              </a:buClr>
              <a:buSzPct val="80000"/>
              <a:buFont typeface="Wingdings 2"/>
              <a:buChar char=""/>
              <a:tabLst/>
              <a:defRPr/>
            </a:pPr>
            <a:r>
              <a:rPr kumimoji="0" lang="en-US" sz="2200" b="0" i="0" u="none" strike="noStrike" kern="1200" cap="none" spc="0" normalizeH="0" baseline="0" noProof="0" dirty="0" smtClean="0">
                <a:ln>
                  <a:noFill/>
                </a:ln>
                <a:solidFill>
                  <a:schemeClr val="tx1">
                    <a:tint val="85000"/>
                  </a:schemeClr>
                </a:solidFill>
                <a:effectLst/>
                <a:uLnTx/>
                <a:uFillTx/>
                <a:latin typeface="+mn-lt"/>
                <a:ea typeface="+mn-ea"/>
                <a:cs typeface="+mn-cs"/>
              </a:rPr>
              <a:t>I like your hair/coat/</a:t>
            </a:r>
          </a:p>
          <a:p>
            <a:pPr marL="521208" marR="0" lvl="1" indent="-228600" algn="l" defTabSz="914400" rtl="0" eaLnBrk="1" fontAlgn="auto" latinLnBrk="0" hangingPunct="1">
              <a:lnSpc>
                <a:spcPct val="100000"/>
              </a:lnSpc>
              <a:spcBef>
                <a:spcPts val="500"/>
              </a:spcBef>
              <a:spcAft>
                <a:spcPts val="0"/>
              </a:spcAft>
              <a:buClr>
                <a:schemeClr val="accent4"/>
              </a:buClr>
              <a:buSzPct val="80000"/>
              <a:tabLst/>
              <a:defRPr/>
            </a:pPr>
            <a:r>
              <a:rPr kumimoji="0" lang="en-US" sz="2200" b="0" i="0" u="none" strike="noStrike" kern="1200" cap="none" spc="0" normalizeH="0" baseline="0" noProof="0" dirty="0" smtClean="0">
                <a:ln>
                  <a:noFill/>
                </a:ln>
                <a:solidFill>
                  <a:schemeClr val="tx1">
                    <a:tint val="85000"/>
                  </a:schemeClr>
                </a:solidFill>
                <a:effectLst/>
                <a:uLnTx/>
                <a:uFillTx/>
                <a:latin typeface="+mn-lt"/>
                <a:ea typeface="+mn-ea"/>
                <a:cs typeface="+mn-cs"/>
              </a:rPr>
              <a:t>   dress/shoes/tie! </a:t>
            </a:r>
          </a:p>
          <a:p>
            <a:pPr marL="521208" marR="0" lvl="1" indent="-228600" algn="l" defTabSz="914400" rtl="0" eaLnBrk="1" fontAlgn="auto" latinLnBrk="0" hangingPunct="1">
              <a:lnSpc>
                <a:spcPct val="100000"/>
              </a:lnSpc>
              <a:spcBef>
                <a:spcPts val="500"/>
              </a:spcBef>
              <a:spcAft>
                <a:spcPts val="0"/>
              </a:spcAft>
              <a:buClr>
                <a:schemeClr val="accent4"/>
              </a:buClr>
              <a:buSzPct val="80000"/>
              <a:buFont typeface="Wingdings 2"/>
              <a:buChar char=""/>
              <a:tabLst/>
              <a:defRPr/>
            </a:pPr>
            <a:r>
              <a:rPr kumimoji="0" lang="en-US" sz="2200" b="0" i="0" u="none" strike="noStrike" kern="1200" cap="none" spc="0" normalizeH="0" baseline="0" noProof="0" dirty="0" smtClean="0">
                <a:ln>
                  <a:noFill/>
                </a:ln>
                <a:solidFill>
                  <a:schemeClr val="tx1">
                    <a:tint val="85000"/>
                  </a:schemeClr>
                </a:solidFill>
                <a:effectLst/>
                <a:uLnTx/>
                <a:uFillTx/>
                <a:latin typeface="+mn-lt"/>
                <a:ea typeface="+mn-ea"/>
                <a:cs typeface="+mn-cs"/>
              </a:rPr>
              <a:t>Isn’t the weather great/freezing?  </a:t>
            </a:r>
          </a:p>
          <a:p>
            <a:pPr marL="521208" marR="0" lvl="1" indent="-228600" algn="l" defTabSz="914400" rtl="0" eaLnBrk="1" fontAlgn="auto" latinLnBrk="0" hangingPunct="1">
              <a:lnSpc>
                <a:spcPct val="100000"/>
              </a:lnSpc>
              <a:spcBef>
                <a:spcPts val="500"/>
              </a:spcBef>
              <a:spcAft>
                <a:spcPts val="0"/>
              </a:spcAft>
              <a:buClr>
                <a:schemeClr val="accent4"/>
              </a:buClr>
              <a:buSzPct val="80000"/>
              <a:buFont typeface="Wingdings 2"/>
              <a:buChar char=""/>
              <a:tabLst/>
              <a:defRPr/>
            </a:pPr>
            <a:r>
              <a:rPr kumimoji="0" lang="en-US" sz="2200" b="0" i="0" u="none" strike="noStrike" kern="1200" cap="none" spc="0" normalizeH="0" baseline="0" noProof="0" dirty="0" smtClean="0">
                <a:ln>
                  <a:noFill/>
                </a:ln>
                <a:solidFill>
                  <a:schemeClr val="tx1">
                    <a:tint val="85000"/>
                  </a:schemeClr>
                </a:solidFill>
                <a:effectLst/>
                <a:uLnTx/>
                <a:uFillTx/>
                <a:latin typeface="+mn-lt"/>
                <a:ea typeface="+mn-ea"/>
                <a:cs typeface="+mn-cs"/>
              </a:rPr>
              <a:t>Is everyone awake yet?</a:t>
            </a:r>
          </a:p>
        </p:txBody>
      </p:sp>
      <p:cxnSp>
        <p:nvCxnSpPr>
          <p:cNvPr id="10" name="Straight Connector 9"/>
          <p:cNvCxnSpPr/>
          <p:nvPr/>
        </p:nvCxnSpPr>
        <p:spPr>
          <a:xfrm>
            <a:off x="4724400" y="381000"/>
            <a:ext cx="0" cy="586740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3" name="Picture 3" descr="C:\Users\brudolph\AppData\Local\Microsoft\Windows\Temporary Internet Files\Content.IE5\MOJ3CXK9\MC900438205[1].wmf"/>
          <p:cNvPicPr>
            <a:picLocks noChangeAspect="1" noChangeArrowheads="1"/>
          </p:cNvPicPr>
          <p:nvPr/>
        </p:nvPicPr>
        <p:blipFill>
          <a:blip r:embed="rId3" cstate="print"/>
          <a:srcRect/>
          <a:stretch>
            <a:fillRect/>
          </a:stretch>
        </p:blipFill>
        <p:spPr bwMode="auto">
          <a:xfrm>
            <a:off x="7318375" y="228600"/>
            <a:ext cx="1825625" cy="1828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385" decel="100000"/>
                                        <p:tgtEl>
                                          <p:spTgt spid="6">
                                            <p:txEl>
                                              <p:pRg st="0" end="0"/>
                                            </p:txEl>
                                          </p:spTgt>
                                        </p:tgtEl>
                                      </p:cBhvr>
                                    </p:animEffect>
                                    <p:animScale>
                                      <p:cBhvr>
                                        <p:cTn id="8" dur="385" decel="100000"/>
                                        <p:tgtEl>
                                          <p:spTgt spid="6">
                                            <p:txEl>
                                              <p:pRg st="0" end="0"/>
                                            </p:txEl>
                                          </p:spTgt>
                                        </p:tgtEl>
                                      </p:cBhvr>
                                      <p:from x="10000" y="10000"/>
                                      <p:to x="200000" y="450000"/>
                                    </p:animScale>
                                    <p:animScale>
                                      <p:cBhvr>
                                        <p:cTn id="9" dur="615" accel="100000" fill="hold">
                                          <p:stCondLst>
                                            <p:cond delay="385"/>
                                          </p:stCondLst>
                                        </p:cTn>
                                        <p:tgtEl>
                                          <p:spTgt spid="6">
                                            <p:txEl>
                                              <p:pRg st="0" end="0"/>
                                            </p:txEl>
                                          </p:spTgt>
                                        </p:tgtEl>
                                      </p:cBhvr>
                                      <p:from x="200000" y="450000"/>
                                      <p:to x="100000" y="100000"/>
                                    </p:animScale>
                                    <p:set>
                                      <p:cBhvr>
                                        <p:cTn id="10" dur="385" fill="hold"/>
                                        <p:tgtEl>
                                          <p:spTgt spid="6">
                                            <p:txEl>
                                              <p:pRg st="0" end="0"/>
                                            </p:txEl>
                                          </p:spTgt>
                                        </p:tgtEl>
                                        <p:attrNameLst>
                                          <p:attrName>ppt_x</p:attrName>
                                        </p:attrNameLst>
                                      </p:cBhvr>
                                      <p:to>
                                        <p:strVal val="(0.5)"/>
                                      </p:to>
                                    </p:set>
                                    <p:anim from="(0.5)" to="(#ppt_x)" calcmode="lin" valueType="num">
                                      <p:cBhvr>
                                        <p:cTn id="11" dur="615" accel="100000" fill="hold">
                                          <p:stCondLst>
                                            <p:cond delay="385"/>
                                          </p:stCondLst>
                                        </p:cTn>
                                        <p:tgtEl>
                                          <p:spTgt spid="6">
                                            <p:txEl>
                                              <p:pRg st="0" end="0"/>
                                            </p:txEl>
                                          </p:spTgt>
                                        </p:tgtEl>
                                        <p:attrNameLst>
                                          <p:attrName>ppt_x</p:attrName>
                                        </p:attrNameLst>
                                      </p:cBhvr>
                                    </p:anim>
                                    <p:set>
                                      <p:cBhvr>
                                        <p:cTn id="12" dur="385" fill="hold"/>
                                        <p:tgtEl>
                                          <p:spTgt spid="6">
                                            <p:txEl>
                                              <p:pRg st="0" end="0"/>
                                            </p:txEl>
                                          </p:spTgt>
                                        </p:tgtEl>
                                        <p:attrNameLst>
                                          <p:attrName>ppt_y</p:attrName>
                                        </p:attrNameLst>
                                      </p:cBhvr>
                                      <p:to>
                                        <p:strVal val="(#ppt_y+0.4)"/>
                                      </p:to>
                                    </p:set>
                                    <p:anim from="(#ppt_y+0.4)" to="(#ppt_y)" calcmode="lin" valueType="num">
                                      <p:cBhvr>
                                        <p:cTn id="13" dur="615" accel="100000" fill="hold">
                                          <p:stCondLst>
                                            <p:cond delay="385"/>
                                          </p:stCondLst>
                                        </p:cTn>
                                        <p:tgtEl>
                                          <p:spTgt spid="6">
                                            <p:txEl>
                                              <p:pRg st="0" end="0"/>
                                            </p:txEl>
                                          </p:spTgt>
                                        </p:tgtEl>
                                        <p:attrNameLst>
                                          <p:attrName>ppt_y</p:attrName>
                                        </p:attrNameLst>
                                      </p:cBhvr>
                                    </p:anim>
                                  </p:childTnLst>
                                </p:cTn>
                              </p:par>
                            </p:childTnLst>
                          </p:cTn>
                        </p:par>
                        <p:par>
                          <p:cTn id="14" fill="hold">
                            <p:stCondLst>
                              <p:cond delay="1000"/>
                            </p:stCondLst>
                            <p:childTnLst>
                              <p:par>
                                <p:cTn id="15" presetID="51" presetClass="entr" presetSubtype="0" fill="hold" grpId="0" nodeType="after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385" decel="100000"/>
                                        <p:tgtEl>
                                          <p:spTgt spid="6">
                                            <p:txEl>
                                              <p:pRg st="1" end="1"/>
                                            </p:txEl>
                                          </p:spTgt>
                                        </p:tgtEl>
                                      </p:cBhvr>
                                    </p:animEffect>
                                    <p:animScale>
                                      <p:cBhvr>
                                        <p:cTn id="18" dur="385" decel="100000"/>
                                        <p:tgtEl>
                                          <p:spTgt spid="6">
                                            <p:txEl>
                                              <p:pRg st="1" end="1"/>
                                            </p:txEl>
                                          </p:spTgt>
                                        </p:tgtEl>
                                      </p:cBhvr>
                                      <p:from x="10000" y="10000"/>
                                      <p:to x="200000" y="450000"/>
                                    </p:animScale>
                                    <p:animScale>
                                      <p:cBhvr>
                                        <p:cTn id="19" dur="615" accel="100000" fill="hold">
                                          <p:stCondLst>
                                            <p:cond delay="385"/>
                                          </p:stCondLst>
                                        </p:cTn>
                                        <p:tgtEl>
                                          <p:spTgt spid="6">
                                            <p:txEl>
                                              <p:pRg st="1" end="1"/>
                                            </p:txEl>
                                          </p:spTgt>
                                        </p:tgtEl>
                                      </p:cBhvr>
                                      <p:from x="200000" y="450000"/>
                                      <p:to x="100000" y="100000"/>
                                    </p:animScale>
                                    <p:set>
                                      <p:cBhvr>
                                        <p:cTn id="20" dur="385" fill="hold"/>
                                        <p:tgtEl>
                                          <p:spTgt spid="6">
                                            <p:txEl>
                                              <p:pRg st="1" end="1"/>
                                            </p:txEl>
                                          </p:spTgt>
                                        </p:tgtEl>
                                        <p:attrNameLst>
                                          <p:attrName>ppt_x</p:attrName>
                                        </p:attrNameLst>
                                      </p:cBhvr>
                                      <p:to>
                                        <p:strVal val="(0.5)"/>
                                      </p:to>
                                    </p:set>
                                    <p:anim from="(0.5)" to="(#ppt_x)" calcmode="lin" valueType="num">
                                      <p:cBhvr>
                                        <p:cTn id="21" dur="615" accel="100000" fill="hold">
                                          <p:stCondLst>
                                            <p:cond delay="385"/>
                                          </p:stCondLst>
                                        </p:cTn>
                                        <p:tgtEl>
                                          <p:spTgt spid="6">
                                            <p:txEl>
                                              <p:pRg st="1" end="1"/>
                                            </p:txEl>
                                          </p:spTgt>
                                        </p:tgtEl>
                                        <p:attrNameLst>
                                          <p:attrName>ppt_x</p:attrName>
                                        </p:attrNameLst>
                                      </p:cBhvr>
                                    </p:anim>
                                    <p:set>
                                      <p:cBhvr>
                                        <p:cTn id="22" dur="385" fill="hold"/>
                                        <p:tgtEl>
                                          <p:spTgt spid="6">
                                            <p:txEl>
                                              <p:pRg st="1" end="1"/>
                                            </p:txEl>
                                          </p:spTgt>
                                        </p:tgtEl>
                                        <p:attrNameLst>
                                          <p:attrName>ppt_y</p:attrName>
                                        </p:attrNameLst>
                                      </p:cBhvr>
                                      <p:to>
                                        <p:strVal val="(#ppt_y+0.4)"/>
                                      </p:to>
                                    </p:set>
                                    <p:anim from="(#ppt_y+0.4)" to="(#ppt_y)" calcmode="lin" valueType="num">
                                      <p:cBhvr>
                                        <p:cTn id="23" dur="615" accel="100000" fill="hold">
                                          <p:stCondLst>
                                            <p:cond delay="385"/>
                                          </p:stCondLst>
                                        </p:cTn>
                                        <p:tgtEl>
                                          <p:spTgt spid="6">
                                            <p:txEl>
                                              <p:pRg st="1" end="1"/>
                                            </p:txEl>
                                          </p:spTgt>
                                        </p:tgtEl>
                                        <p:attrNameLst>
                                          <p:attrName>ppt_y</p:attrName>
                                        </p:attrNameLst>
                                      </p:cBhvr>
                                    </p:anim>
                                  </p:childTnLst>
                                </p:cTn>
                              </p:par>
                            </p:childTnLst>
                          </p:cTn>
                        </p:par>
                        <p:par>
                          <p:cTn id="24" fill="hold">
                            <p:stCondLst>
                              <p:cond delay="2000"/>
                            </p:stCondLst>
                            <p:childTnLst>
                              <p:par>
                                <p:cTn id="25" presetID="51" presetClass="entr" presetSubtype="0" fill="hold" grpId="0" nodeType="after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385" decel="100000"/>
                                        <p:tgtEl>
                                          <p:spTgt spid="6">
                                            <p:txEl>
                                              <p:pRg st="2" end="2"/>
                                            </p:txEl>
                                          </p:spTgt>
                                        </p:tgtEl>
                                      </p:cBhvr>
                                    </p:animEffect>
                                    <p:animScale>
                                      <p:cBhvr>
                                        <p:cTn id="28" dur="385" decel="100000"/>
                                        <p:tgtEl>
                                          <p:spTgt spid="6">
                                            <p:txEl>
                                              <p:pRg st="2" end="2"/>
                                            </p:txEl>
                                          </p:spTgt>
                                        </p:tgtEl>
                                      </p:cBhvr>
                                      <p:from x="10000" y="10000"/>
                                      <p:to x="200000" y="450000"/>
                                    </p:animScale>
                                    <p:animScale>
                                      <p:cBhvr>
                                        <p:cTn id="29" dur="615" accel="100000" fill="hold">
                                          <p:stCondLst>
                                            <p:cond delay="385"/>
                                          </p:stCondLst>
                                        </p:cTn>
                                        <p:tgtEl>
                                          <p:spTgt spid="6">
                                            <p:txEl>
                                              <p:pRg st="2" end="2"/>
                                            </p:txEl>
                                          </p:spTgt>
                                        </p:tgtEl>
                                      </p:cBhvr>
                                      <p:from x="200000" y="450000"/>
                                      <p:to x="100000" y="100000"/>
                                    </p:animScale>
                                    <p:set>
                                      <p:cBhvr>
                                        <p:cTn id="30" dur="385" fill="hold"/>
                                        <p:tgtEl>
                                          <p:spTgt spid="6">
                                            <p:txEl>
                                              <p:pRg st="2" end="2"/>
                                            </p:txEl>
                                          </p:spTgt>
                                        </p:tgtEl>
                                        <p:attrNameLst>
                                          <p:attrName>ppt_x</p:attrName>
                                        </p:attrNameLst>
                                      </p:cBhvr>
                                      <p:to>
                                        <p:strVal val="(0.5)"/>
                                      </p:to>
                                    </p:set>
                                    <p:anim from="(0.5)" to="(#ppt_x)" calcmode="lin" valueType="num">
                                      <p:cBhvr>
                                        <p:cTn id="31" dur="615" accel="100000" fill="hold">
                                          <p:stCondLst>
                                            <p:cond delay="385"/>
                                          </p:stCondLst>
                                        </p:cTn>
                                        <p:tgtEl>
                                          <p:spTgt spid="6">
                                            <p:txEl>
                                              <p:pRg st="2" end="2"/>
                                            </p:txEl>
                                          </p:spTgt>
                                        </p:tgtEl>
                                        <p:attrNameLst>
                                          <p:attrName>ppt_x</p:attrName>
                                        </p:attrNameLst>
                                      </p:cBhvr>
                                    </p:anim>
                                    <p:set>
                                      <p:cBhvr>
                                        <p:cTn id="32" dur="385" fill="hold"/>
                                        <p:tgtEl>
                                          <p:spTgt spid="6">
                                            <p:txEl>
                                              <p:pRg st="2" end="2"/>
                                            </p:txEl>
                                          </p:spTgt>
                                        </p:tgtEl>
                                        <p:attrNameLst>
                                          <p:attrName>ppt_y</p:attrName>
                                        </p:attrNameLst>
                                      </p:cBhvr>
                                      <p:to>
                                        <p:strVal val="(#ppt_y+0.4)"/>
                                      </p:to>
                                    </p:set>
                                    <p:anim from="(#ppt_y+0.4)" to="(#ppt_y)" calcmode="lin" valueType="num">
                                      <p:cBhvr>
                                        <p:cTn id="33" dur="615" accel="100000" fill="hold">
                                          <p:stCondLst>
                                            <p:cond delay="385"/>
                                          </p:stCondLst>
                                        </p:cTn>
                                        <p:tgtEl>
                                          <p:spTgt spid="6">
                                            <p:txEl>
                                              <p:pRg st="2" end="2"/>
                                            </p:txEl>
                                          </p:spTgt>
                                        </p:tgtEl>
                                        <p:attrNameLst>
                                          <p:attrName>ppt_y</p:attrName>
                                        </p:attrNameLst>
                                      </p:cBhvr>
                                    </p:anim>
                                  </p:childTnLst>
                                </p:cTn>
                              </p:par>
                            </p:childTnLst>
                          </p:cTn>
                        </p:par>
                        <p:par>
                          <p:cTn id="34" fill="hold">
                            <p:stCondLst>
                              <p:cond delay="3000"/>
                            </p:stCondLst>
                            <p:childTnLst>
                              <p:par>
                                <p:cTn id="35" presetID="51" presetClass="entr" presetSubtype="0" fill="hold" grpId="0" nodeType="after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fade">
                                      <p:cBhvr>
                                        <p:cTn id="37" dur="385" decel="100000"/>
                                        <p:tgtEl>
                                          <p:spTgt spid="6">
                                            <p:txEl>
                                              <p:pRg st="3" end="3"/>
                                            </p:txEl>
                                          </p:spTgt>
                                        </p:tgtEl>
                                      </p:cBhvr>
                                    </p:animEffect>
                                    <p:animScale>
                                      <p:cBhvr>
                                        <p:cTn id="38" dur="385" decel="100000"/>
                                        <p:tgtEl>
                                          <p:spTgt spid="6">
                                            <p:txEl>
                                              <p:pRg st="3" end="3"/>
                                            </p:txEl>
                                          </p:spTgt>
                                        </p:tgtEl>
                                      </p:cBhvr>
                                      <p:from x="10000" y="10000"/>
                                      <p:to x="200000" y="450000"/>
                                    </p:animScale>
                                    <p:animScale>
                                      <p:cBhvr>
                                        <p:cTn id="39" dur="615" accel="100000" fill="hold">
                                          <p:stCondLst>
                                            <p:cond delay="385"/>
                                          </p:stCondLst>
                                        </p:cTn>
                                        <p:tgtEl>
                                          <p:spTgt spid="6">
                                            <p:txEl>
                                              <p:pRg st="3" end="3"/>
                                            </p:txEl>
                                          </p:spTgt>
                                        </p:tgtEl>
                                      </p:cBhvr>
                                      <p:from x="200000" y="450000"/>
                                      <p:to x="100000" y="100000"/>
                                    </p:animScale>
                                    <p:set>
                                      <p:cBhvr>
                                        <p:cTn id="40" dur="385" fill="hold"/>
                                        <p:tgtEl>
                                          <p:spTgt spid="6">
                                            <p:txEl>
                                              <p:pRg st="3" end="3"/>
                                            </p:txEl>
                                          </p:spTgt>
                                        </p:tgtEl>
                                        <p:attrNameLst>
                                          <p:attrName>ppt_x</p:attrName>
                                        </p:attrNameLst>
                                      </p:cBhvr>
                                      <p:to>
                                        <p:strVal val="(0.5)"/>
                                      </p:to>
                                    </p:set>
                                    <p:anim from="(0.5)" to="(#ppt_x)" calcmode="lin" valueType="num">
                                      <p:cBhvr>
                                        <p:cTn id="41" dur="615" accel="100000" fill="hold">
                                          <p:stCondLst>
                                            <p:cond delay="385"/>
                                          </p:stCondLst>
                                        </p:cTn>
                                        <p:tgtEl>
                                          <p:spTgt spid="6">
                                            <p:txEl>
                                              <p:pRg st="3" end="3"/>
                                            </p:txEl>
                                          </p:spTgt>
                                        </p:tgtEl>
                                        <p:attrNameLst>
                                          <p:attrName>ppt_x</p:attrName>
                                        </p:attrNameLst>
                                      </p:cBhvr>
                                    </p:anim>
                                    <p:set>
                                      <p:cBhvr>
                                        <p:cTn id="42" dur="385" fill="hold"/>
                                        <p:tgtEl>
                                          <p:spTgt spid="6">
                                            <p:txEl>
                                              <p:pRg st="3" end="3"/>
                                            </p:txEl>
                                          </p:spTgt>
                                        </p:tgtEl>
                                        <p:attrNameLst>
                                          <p:attrName>ppt_y</p:attrName>
                                        </p:attrNameLst>
                                      </p:cBhvr>
                                      <p:to>
                                        <p:strVal val="(#ppt_y+0.4)"/>
                                      </p:to>
                                    </p:set>
                                    <p:anim from="(#ppt_y+0.4)" to="(#ppt_y)" calcmode="lin" valueType="num">
                                      <p:cBhvr>
                                        <p:cTn id="43" dur="615" accel="100000" fill="hold">
                                          <p:stCondLst>
                                            <p:cond delay="385"/>
                                          </p:stCondLst>
                                        </p:cTn>
                                        <p:tgtEl>
                                          <p:spTgt spid="6">
                                            <p:txEl>
                                              <p:pRg st="3" end="3"/>
                                            </p:txEl>
                                          </p:spTgt>
                                        </p:tgtEl>
                                        <p:attrNameLst>
                                          <p:attrName>ppt_y</p:attrName>
                                        </p:attrNameLst>
                                      </p:cBhvr>
                                    </p:anim>
                                  </p:childTnLst>
                                </p:cTn>
                              </p:par>
                            </p:childTnLst>
                          </p:cTn>
                        </p:par>
                        <p:par>
                          <p:cTn id="44" fill="hold">
                            <p:stCondLst>
                              <p:cond delay="4000"/>
                            </p:stCondLst>
                            <p:childTnLst>
                              <p:par>
                                <p:cTn id="45" presetID="51" presetClass="entr" presetSubtype="0" fill="hold" grpId="0" nodeType="after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Effect transition="in" filter="fade">
                                      <p:cBhvr>
                                        <p:cTn id="47" dur="385" decel="100000"/>
                                        <p:tgtEl>
                                          <p:spTgt spid="6">
                                            <p:txEl>
                                              <p:pRg st="4" end="4"/>
                                            </p:txEl>
                                          </p:spTgt>
                                        </p:tgtEl>
                                      </p:cBhvr>
                                    </p:animEffect>
                                    <p:animScale>
                                      <p:cBhvr>
                                        <p:cTn id="48" dur="385" decel="100000"/>
                                        <p:tgtEl>
                                          <p:spTgt spid="6">
                                            <p:txEl>
                                              <p:pRg st="4" end="4"/>
                                            </p:txEl>
                                          </p:spTgt>
                                        </p:tgtEl>
                                      </p:cBhvr>
                                      <p:from x="10000" y="10000"/>
                                      <p:to x="200000" y="450000"/>
                                    </p:animScale>
                                    <p:animScale>
                                      <p:cBhvr>
                                        <p:cTn id="49" dur="615" accel="100000" fill="hold">
                                          <p:stCondLst>
                                            <p:cond delay="385"/>
                                          </p:stCondLst>
                                        </p:cTn>
                                        <p:tgtEl>
                                          <p:spTgt spid="6">
                                            <p:txEl>
                                              <p:pRg st="4" end="4"/>
                                            </p:txEl>
                                          </p:spTgt>
                                        </p:tgtEl>
                                      </p:cBhvr>
                                      <p:from x="200000" y="450000"/>
                                      <p:to x="100000" y="100000"/>
                                    </p:animScale>
                                    <p:set>
                                      <p:cBhvr>
                                        <p:cTn id="50" dur="385" fill="hold"/>
                                        <p:tgtEl>
                                          <p:spTgt spid="6">
                                            <p:txEl>
                                              <p:pRg st="4" end="4"/>
                                            </p:txEl>
                                          </p:spTgt>
                                        </p:tgtEl>
                                        <p:attrNameLst>
                                          <p:attrName>ppt_x</p:attrName>
                                        </p:attrNameLst>
                                      </p:cBhvr>
                                      <p:to>
                                        <p:strVal val="(0.5)"/>
                                      </p:to>
                                    </p:set>
                                    <p:anim from="(0.5)" to="(#ppt_x)" calcmode="lin" valueType="num">
                                      <p:cBhvr>
                                        <p:cTn id="51" dur="615" accel="100000" fill="hold">
                                          <p:stCondLst>
                                            <p:cond delay="385"/>
                                          </p:stCondLst>
                                        </p:cTn>
                                        <p:tgtEl>
                                          <p:spTgt spid="6">
                                            <p:txEl>
                                              <p:pRg st="4" end="4"/>
                                            </p:txEl>
                                          </p:spTgt>
                                        </p:tgtEl>
                                        <p:attrNameLst>
                                          <p:attrName>ppt_x</p:attrName>
                                        </p:attrNameLst>
                                      </p:cBhvr>
                                    </p:anim>
                                    <p:set>
                                      <p:cBhvr>
                                        <p:cTn id="52" dur="385" fill="hold"/>
                                        <p:tgtEl>
                                          <p:spTgt spid="6">
                                            <p:txEl>
                                              <p:pRg st="4" end="4"/>
                                            </p:txEl>
                                          </p:spTgt>
                                        </p:tgtEl>
                                        <p:attrNameLst>
                                          <p:attrName>ppt_y</p:attrName>
                                        </p:attrNameLst>
                                      </p:cBhvr>
                                      <p:to>
                                        <p:strVal val="(#ppt_y+0.4)"/>
                                      </p:to>
                                    </p:set>
                                    <p:anim from="(#ppt_y+0.4)" to="(#ppt_y)" calcmode="lin" valueType="num">
                                      <p:cBhvr>
                                        <p:cTn id="53" dur="615" accel="100000" fill="hold">
                                          <p:stCondLst>
                                            <p:cond delay="385"/>
                                          </p:stCondLst>
                                        </p:cTn>
                                        <p:tgtEl>
                                          <p:spTgt spid="6">
                                            <p:txEl>
                                              <p:pRg st="4" end="4"/>
                                            </p:txEl>
                                          </p:spTgt>
                                        </p:tgtEl>
                                        <p:attrNameLst>
                                          <p:attrName>ppt_y</p:attrName>
                                        </p:attrNameLst>
                                      </p:cBhvr>
                                    </p:anim>
                                  </p:childTnLst>
                                </p:cTn>
                              </p:par>
                            </p:childTnLst>
                          </p:cTn>
                        </p:par>
                        <p:par>
                          <p:cTn id="54" fill="hold">
                            <p:stCondLst>
                              <p:cond delay="5000"/>
                            </p:stCondLst>
                            <p:childTnLst>
                              <p:par>
                                <p:cTn id="55" presetID="51" presetClass="entr" presetSubtype="0" fill="hold" grpId="0" nodeType="afterEffect">
                                  <p:stCondLst>
                                    <p:cond delay="0"/>
                                  </p:stCondLst>
                                  <p:childTnLst>
                                    <p:set>
                                      <p:cBhvr>
                                        <p:cTn id="56" dur="1" fill="hold">
                                          <p:stCondLst>
                                            <p:cond delay="0"/>
                                          </p:stCondLst>
                                        </p:cTn>
                                        <p:tgtEl>
                                          <p:spTgt spid="6">
                                            <p:txEl>
                                              <p:pRg st="5" end="5"/>
                                            </p:txEl>
                                          </p:spTgt>
                                        </p:tgtEl>
                                        <p:attrNameLst>
                                          <p:attrName>style.visibility</p:attrName>
                                        </p:attrNameLst>
                                      </p:cBhvr>
                                      <p:to>
                                        <p:strVal val="visible"/>
                                      </p:to>
                                    </p:set>
                                    <p:animEffect transition="in" filter="fade">
                                      <p:cBhvr>
                                        <p:cTn id="57" dur="385" decel="100000"/>
                                        <p:tgtEl>
                                          <p:spTgt spid="6">
                                            <p:txEl>
                                              <p:pRg st="5" end="5"/>
                                            </p:txEl>
                                          </p:spTgt>
                                        </p:tgtEl>
                                      </p:cBhvr>
                                    </p:animEffect>
                                    <p:animScale>
                                      <p:cBhvr>
                                        <p:cTn id="58" dur="385" decel="100000"/>
                                        <p:tgtEl>
                                          <p:spTgt spid="6">
                                            <p:txEl>
                                              <p:pRg st="5" end="5"/>
                                            </p:txEl>
                                          </p:spTgt>
                                        </p:tgtEl>
                                      </p:cBhvr>
                                      <p:from x="10000" y="10000"/>
                                      <p:to x="200000" y="450000"/>
                                    </p:animScale>
                                    <p:animScale>
                                      <p:cBhvr>
                                        <p:cTn id="59" dur="615" accel="100000" fill="hold">
                                          <p:stCondLst>
                                            <p:cond delay="385"/>
                                          </p:stCondLst>
                                        </p:cTn>
                                        <p:tgtEl>
                                          <p:spTgt spid="6">
                                            <p:txEl>
                                              <p:pRg st="5" end="5"/>
                                            </p:txEl>
                                          </p:spTgt>
                                        </p:tgtEl>
                                      </p:cBhvr>
                                      <p:from x="200000" y="450000"/>
                                      <p:to x="100000" y="100000"/>
                                    </p:animScale>
                                    <p:set>
                                      <p:cBhvr>
                                        <p:cTn id="60" dur="385" fill="hold"/>
                                        <p:tgtEl>
                                          <p:spTgt spid="6">
                                            <p:txEl>
                                              <p:pRg st="5" end="5"/>
                                            </p:txEl>
                                          </p:spTgt>
                                        </p:tgtEl>
                                        <p:attrNameLst>
                                          <p:attrName>ppt_x</p:attrName>
                                        </p:attrNameLst>
                                      </p:cBhvr>
                                      <p:to>
                                        <p:strVal val="(0.5)"/>
                                      </p:to>
                                    </p:set>
                                    <p:anim from="(0.5)" to="(#ppt_x)" calcmode="lin" valueType="num">
                                      <p:cBhvr>
                                        <p:cTn id="61" dur="615" accel="100000" fill="hold">
                                          <p:stCondLst>
                                            <p:cond delay="385"/>
                                          </p:stCondLst>
                                        </p:cTn>
                                        <p:tgtEl>
                                          <p:spTgt spid="6">
                                            <p:txEl>
                                              <p:pRg st="5" end="5"/>
                                            </p:txEl>
                                          </p:spTgt>
                                        </p:tgtEl>
                                        <p:attrNameLst>
                                          <p:attrName>ppt_x</p:attrName>
                                        </p:attrNameLst>
                                      </p:cBhvr>
                                    </p:anim>
                                    <p:set>
                                      <p:cBhvr>
                                        <p:cTn id="62" dur="385" fill="hold"/>
                                        <p:tgtEl>
                                          <p:spTgt spid="6">
                                            <p:txEl>
                                              <p:pRg st="5" end="5"/>
                                            </p:txEl>
                                          </p:spTgt>
                                        </p:tgtEl>
                                        <p:attrNameLst>
                                          <p:attrName>ppt_y</p:attrName>
                                        </p:attrNameLst>
                                      </p:cBhvr>
                                      <p:to>
                                        <p:strVal val="(#ppt_y+0.4)"/>
                                      </p:to>
                                    </p:set>
                                    <p:anim from="(#ppt_y+0.4)" to="(#ppt_y)" calcmode="lin" valueType="num">
                                      <p:cBhvr>
                                        <p:cTn id="63" dur="615" accel="100000" fill="hold">
                                          <p:stCondLst>
                                            <p:cond delay="385"/>
                                          </p:stCondLst>
                                        </p:cTn>
                                        <p:tgtEl>
                                          <p:spTgt spid="6">
                                            <p:txEl>
                                              <p:pRg st="5" end="5"/>
                                            </p:txEl>
                                          </p:spTgt>
                                        </p:tgtEl>
                                        <p:attrNameLst>
                                          <p:attrName>ppt_y</p:attrName>
                                        </p:attrNameLst>
                                      </p:cBhvr>
                                    </p:anim>
                                  </p:childTnLst>
                                </p:cTn>
                              </p:par>
                            </p:childTnLst>
                          </p:cTn>
                        </p:par>
                        <p:par>
                          <p:cTn id="64" fill="hold">
                            <p:stCondLst>
                              <p:cond delay="6000"/>
                            </p:stCondLst>
                            <p:childTnLst>
                              <p:par>
                                <p:cTn id="65" presetID="51" presetClass="entr" presetSubtype="0" fill="hold" grpId="0" nodeType="afterEffect">
                                  <p:stCondLst>
                                    <p:cond delay="0"/>
                                  </p:stCondLst>
                                  <p:childTnLst>
                                    <p:set>
                                      <p:cBhvr>
                                        <p:cTn id="66" dur="1" fill="hold">
                                          <p:stCondLst>
                                            <p:cond delay="0"/>
                                          </p:stCondLst>
                                        </p:cTn>
                                        <p:tgtEl>
                                          <p:spTgt spid="6">
                                            <p:txEl>
                                              <p:pRg st="6" end="6"/>
                                            </p:txEl>
                                          </p:spTgt>
                                        </p:tgtEl>
                                        <p:attrNameLst>
                                          <p:attrName>style.visibility</p:attrName>
                                        </p:attrNameLst>
                                      </p:cBhvr>
                                      <p:to>
                                        <p:strVal val="visible"/>
                                      </p:to>
                                    </p:set>
                                    <p:animEffect transition="in" filter="fade">
                                      <p:cBhvr>
                                        <p:cTn id="67" dur="385" decel="100000"/>
                                        <p:tgtEl>
                                          <p:spTgt spid="6">
                                            <p:txEl>
                                              <p:pRg st="6" end="6"/>
                                            </p:txEl>
                                          </p:spTgt>
                                        </p:tgtEl>
                                      </p:cBhvr>
                                    </p:animEffect>
                                    <p:animScale>
                                      <p:cBhvr>
                                        <p:cTn id="68" dur="385" decel="100000"/>
                                        <p:tgtEl>
                                          <p:spTgt spid="6">
                                            <p:txEl>
                                              <p:pRg st="6" end="6"/>
                                            </p:txEl>
                                          </p:spTgt>
                                        </p:tgtEl>
                                      </p:cBhvr>
                                      <p:from x="10000" y="10000"/>
                                      <p:to x="200000" y="450000"/>
                                    </p:animScale>
                                    <p:animScale>
                                      <p:cBhvr>
                                        <p:cTn id="69" dur="615" accel="100000" fill="hold">
                                          <p:stCondLst>
                                            <p:cond delay="385"/>
                                          </p:stCondLst>
                                        </p:cTn>
                                        <p:tgtEl>
                                          <p:spTgt spid="6">
                                            <p:txEl>
                                              <p:pRg st="6" end="6"/>
                                            </p:txEl>
                                          </p:spTgt>
                                        </p:tgtEl>
                                      </p:cBhvr>
                                      <p:from x="200000" y="450000"/>
                                      <p:to x="100000" y="100000"/>
                                    </p:animScale>
                                    <p:set>
                                      <p:cBhvr>
                                        <p:cTn id="70" dur="385" fill="hold"/>
                                        <p:tgtEl>
                                          <p:spTgt spid="6">
                                            <p:txEl>
                                              <p:pRg st="6" end="6"/>
                                            </p:txEl>
                                          </p:spTgt>
                                        </p:tgtEl>
                                        <p:attrNameLst>
                                          <p:attrName>ppt_x</p:attrName>
                                        </p:attrNameLst>
                                      </p:cBhvr>
                                      <p:to>
                                        <p:strVal val="(0.5)"/>
                                      </p:to>
                                    </p:set>
                                    <p:anim from="(0.5)" to="(#ppt_x)" calcmode="lin" valueType="num">
                                      <p:cBhvr>
                                        <p:cTn id="71" dur="615" accel="100000" fill="hold">
                                          <p:stCondLst>
                                            <p:cond delay="385"/>
                                          </p:stCondLst>
                                        </p:cTn>
                                        <p:tgtEl>
                                          <p:spTgt spid="6">
                                            <p:txEl>
                                              <p:pRg st="6" end="6"/>
                                            </p:txEl>
                                          </p:spTgt>
                                        </p:tgtEl>
                                        <p:attrNameLst>
                                          <p:attrName>ppt_x</p:attrName>
                                        </p:attrNameLst>
                                      </p:cBhvr>
                                    </p:anim>
                                    <p:set>
                                      <p:cBhvr>
                                        <p:cTn id="72" dur="385" fill="hold"/>
                                        <p:tgtEl>
                                          <p:spTgt spid="6">
                                            <p:txEl>
                                              <p:pRg st="6" end="6"/>
                                            </p:txEl>
                                          </p:spTgt>
                                        </p:tgtEl>
                                        <p:attrNameLst>
                                          <p:attrName>ppt_y</p:attrName>
                                        </p:attrNameLst>
                                      </p:cBhvr>
                                      <p:to>
                                        <p:strVal val="(#ppt_y+0.4)"/>
                                      </p:to>
                                    </p:set>
                                    <p:anim from="(#ppt_y+0.4)" to="(#ppt_y)" calcmode="lin" valueType="num">
                                      <p:cBhvr>
                                        <p:cTn id="73" dur="615" accel="100000" fill="hold">
                                          <p:stCondLst>
                                            <p:cond delay="385"/>
                                          </p:stCondLst>
                                        </p:cTn>
                                        <p:tgtEl>
                                          <p:spTgt spid="6">
                                            <p:txEl>
                                              <p:pRg st="6" end="6"/>
                                            </p:txEl>
                                          </p:spTgt>
                                        </p:tgtEl>
                                        <p:attrNameLst>
                                          <p:attrName>ppt_y</p:attrName>
                                        </p:attrNameLst>
                                      </p:cBhvr>
                                    </p:anim>
                                  </p:childTnLst>
                                </p:cTn>
                              </p:par>
                            </p:childTnLst>
                          </p:cTn>
                        </p:par>
                        <p:par>
                          <p:cTn id="74" fill="hold">
                            <p:stCondLst>
                              <p:cond delay="7000"/>
                            </p:stCondLst>
                            <p:childTnLst>
                              <p:par>
                                <p:cTn id="75" presetID="51" presetClass="entr" presetSubtype="0" fill="hold" grpId="0" nodeType="afterEffect">
                                  <p:stCondLst>
                                    <p:cond delay="0"/>
                                  </p:stCondLst>
                                  <p:childTnLst>
                                    <p:set>
                                      <p:cBhvr>
                                        <p:cTn id="76" dur="1" fill="hold">
                                          <p:stCondLst>
                                            <p:cond delay="0"/>
                                          </p:stCondLst>
                                        </p:cTn>
                                        <p:tgtEl>
                                          <p:spTgt spid="6">
                                            <p:txEl>
                                              <p:pRg st="7" end="7"/>
                                            </p:txEl>
                                          </p:spTgt>
                                        </p:tgtEl>
                                        <p:attrNameLst>
                                          <p:attrName>style.visibility</p:attrName>
                                        </p:attrNameLst>
                                      </p:cBhvr>
                                      <p:to>
                                        <p:strVal val="visible"/>
                                      </p:to>
                                    </p:set>
                                    <p:animEffect transition="in" filter="fade">
                                      <p:cBhvr>
                                        <p:cTn id="77" dur="385" decel="100000"/>
                                        <p:tgtEl>
                                          <p:spTgt spid="6">
                                            <p:txEl>
                                              <p:pRg st="7" end="7"/>
                                            </p:txEl>
                                          </p:spTgt>
                                        </p:tgtEl>
                                      </p:cBhvr>
                                    </p:animEffect>
                                    <p:animScale>
                                      <p:cBhvr>
                                        <p:cTn id="78" dur="385" decel="100000"/>
                                        <p:tgtEl>
                                          <p:spTgt spid="6">
                                            <p:txEl>
                                              <p:pRg st="7" end="7"/>
                                            </p:txEl>
                                          </p:spTgt>
                                        </p:tgtEl>
                                      </p:cBhvr>
                                      <p:from x="10000" y="10000"/>
                                      <p:to x="200000" y="450000"/>
                                    </p:animScale>
                                    <p:animScale>
                                      <p:cBhvr>
                                        <p:cTn id="79" dur="615" accel="100000" fill="hold">
                                          <p:stCondLst>
                                            <p:cond delay="385"/>
                                          </p:stCondLst>
                                        </p:cTn>
                                        <p:tgtEl>
                                          <p:spTgt spid="6">
                                            <p:txEl>
                                              <p:pRg st="7" end="7"/>
                                            </p:txEl>
                                          </p:spTgt>
                                        </p:tgtEl>
                                      </p:cBhvr>
                                      <p:from x="200000" y="450000"/>
                                      <p:to x="100000" y="100000"/>
                                    </p:animScale>
                                    <p:set>
                                      <p:cBhvr>
                                        <p:cTn id="80" dur="385" fill="hold"/>
                                        <p:tgtEl>
                                          <p:spTgt spid="6">
                                            <p:txEl>
                                              <p:pRg st="7" end="7"/>
                                            </p:txEl>
                                          </p:spTgt>
                                        </p:tgtEl>
                                        <p:attrNameLst>
                                          <p:attrName>ppt_x</p:attrName>
                                        </p:attrNameLst>
                                      </p:cBhvr>
                                      <p:to>
                                        <p:strVal val="(0.5)"/>
                                      </p:to>
                                    </p:set>
                                    <p:anim from="(0.5)" to="(#ppt_x)" calcmode="lin" valueType="num">
                                      <p:cBhvr>
                                        <p:cTn id="81" dur="615" accel="100000" fill="hold">
                                          <p:stCondLst>
                                            <p:cond delay="385"/>
                                          </p:stCondLst>
                                        </p:cTn>
                                        <p:tgtEl>
                                          <p:spTgt spid="6">
                                            <p:txEl>
                                              <p:pRg st="7" end="7"/>
                                            </p:txEl>
                                          </p:spTgt>
                                        </p:tgtEl>
                                        <p:attrNameLst>
                                          <p:attrName>ppt_x</p:attrName>
                                        </p:attrNameLst>
                                      </p:cBhvr>
                                    </p:anim>
                                    <p:set>
                                      <p:cBhvr>
                                        <p:cTn id="82" dur="385" fill="hold"/>
                                        <p:tgtEl>
                                          <p:spTgt spid="6">
                                            <p:txEl>
                                              <p:pRg st="7" end="7"/>
                                            </p:txEl>
                                          </p:spTgt>
                                        </p:tgtEl>
                                        <p:attrNameLst>
                                          <p:attrName>ppt_y</p:attrName>
                                        </p:attrNameLst>
                                      </p:cBhvr>
                                      <p:to>
                                        <p:strVal val="(#ppt_y+0.4)"/>
                                      </p:to>
                                    </p:set>
                                    <p:anim from="(#ppt_y+0.4)" to="(#ppt_y)" calcmode="lin" valueType="num">
                                      <p:cBhvr>
                                        <p:cTn id="83" dur="615" accel="100000" fill="hold">
                                          <p:stCondLst>
                                            <p:cond delay="385"/>
                                          </p:stCondLst>
                                        </p:cTn>
                                        <p:tgtEl>
                                          <p:spTgt spid="6">
                                            <p:txEl>
                                              <p:pRg st="7" end="7"/>
                                            </p:txEl>
                                          </p:spTgt>
                                        </p:tgtEl>
                                        <p:attrNameLst>
                                          <p:attrName>ppt_y</p:attrName>
                                        </p:attrNameLst>
                                      </p:cBhvr>
                                    </p:anim>
                                  </p:childTnLst>
                                </p:cTn>
                              </p:par>
                            </p:childTnLst>
                          </p:cTn>
                        </p:par>
                      </p:childTnLst>
                    </p:cTn>
                  </p:par>
                  <p:par>
                    <p:cTn id="84" fill="hold">
                      <p:stCondLst>
                        <p:cond delay="indefinite"/>
                      </p:stCondLst>
                      <p:childTnLst>
                        <p:par>
                          <p:cTn id="85" fill="hold">
                            <p:stCondLst>
                              <p:cond delay="0"/>
                            </p:stCondLst>
                            <p:childTnLst>
                              <p:par>
                                <p:cTn id="86" presetID="51" presetClass="entr" presetSubtype="0" fill="hold" grpId="0" nodeType="clickEffect">
                                  <p:stCondLst>
                                    <p:cond delay="0"/>
                                  </p:stCondLst>
                                  <p:childTnLst>
                                    <p:set>
                                      <p:cBhvr>
                                        <p:cTn id="87" dur="1" fill="hold">
                                          <p:stCondLst>
                                            <p:cond delay="0"/>
                                          </p:stCondLst>
                                        </p:cTn>
                                        <p:tgtEl>
                                          <p:spTgt spid="8"/>
                                        </p:tgtEl>
                                        <p:attrNameLst>
                                          <p:attrName>style.visibility</p:attrName>
                                        </p:attrNameLst>
                                      </p:cBhvr>
                                      <p:to>
                                        <p:strVal val="visible"/>
                                      </p:to>
                                    </p:set>
                                    <p:animEffect transition="in" filter="fade">
                                      <p:cBhvr>
                                        <p:cTn id="88" dur="770" decel="100000"/>
                                        <p:tgtEl>
                                          <p:spTgt spid="8"/>
                                        </p:tgtEl>
                                      </p:cBhvr>
                                    </p:animEffect>
                                    <p:animScale>
                                      <p:cBhvr>
                                        <p:cTn id="89" dur="770" decel="100000"/>
                                        <p:tgtEl>
                                          <p:spTgt spid="8"/>
                                        </p:tgtEl>
                                      </p:cBhvr>
                                      <p:from x="10000" y="10000"/>
                                      <p:to x="200000" y="450000"/>
                                    </p:animScale>
                                    <p:animScale>
                                      <p:cBhvr>
                                        <p:cTn id="90" dur="1230" accel="100000" fill="hold">
                                          <p:stCondLst>
                                            <p:cond delay="770"/>
                                          </p:stCondLst>
                                        </p:cTn>
                                        <p:tgtEl>
                                          <p:spTgt spid="8"/>
                                        </p:tgtEl>
                                      </p:cBhvr>
                                      <p:from x="200000" y="450000"/>
                                      <p:to x="100000" y="100000"/>
                                    </p:animScale>
                                    <p:set>
                                      <p:cBhvr>
                                        <p:cTn id="91" dur="770" fill="hold"/>
                                        <p:tgtEl>
                                          <p:spTgt spid="8"/>
                                        </p:tgtEl>
                                        <p:attrNameLst>
                                          <p:attrName>ppt_x</p:attrName>
                                        </p:attrNameLst>
                                      </p:cBhvr>
                                      <p:to>
                                        <p:strVal val="(0.5)"/>
                                      </p:to>
                                    </p:set>
                                    <p:anim from="(0.5)" to="(#ppt_x)" calcmode="lin" valueType="num">
                                      <p:cBhvr>
                                        <p:cTn id="92" dur="1230" accel="100000" fill="hold">
                                          <p:stCondLst>
                                            <p:cond delay="770"/>
                                          </p:stCondLst>
                                        </p:cTn>
                                        <p:tgtEl>
                                          <p:spTgt spid="8"/>
                                        </p:tgtEl>
                                        <p:attrNameLst>
                                          <p:attrName>ppt_x</p:attrName>
                                        </p:attrNameLst>
                                      </p:cBhvr>
                                    </p:anim>
                                    <p:set>
                                      <p:cBhvr>
                                        <p:cTn id="93" dur="770" fill="hold"/>
                                        <p:tgtEl>
                                          <p:spTgt spid="8"/>
                                        </p:tgtEl>
                                        <p:attrNameLst>
                                          <p:attrName>ppt_y</p:attrName>
                                        </p:attrNameLst>
                                      </p:cBhvr>
                                      <p:to>
                                        <p:strVal val="(#ppt_y+0.4)"/>
                                      </p:to>
                                    </p:set>
                                    <p:anim from="(#ppt_y+0.4)" to="(#ppt_y)" calcmode="lin" valueType="num">
                                      <p:cBhvr>
                                        <p:cTn id="94" dur="1230" accel="100000" fill="hold">
                                          <p:stCondLst>
                                            <p:cond delay="770"/>
                                          </p:stCondLst>
                                        </p:cTn>
                                        <p:tgtEl>
                                          <p:spTgt spid="8"/>
                                        </p:tgtEl>
                                        <p:attrNameLst>
                                          <p:attrName>ppt_y</p:attrName>
                                        </p:attrNameLst>
                                      </p:cBhvr>
                                    </p:anim>
                                  </p:childTnLst>
                                </p:cTn>
                              </p:par>
                              <p:par>
                                <p:cTn id="95" presetID="37" presetClass="entr" presetSubtype="0" fill="hold" nodeType="withEffect">
                                  <p:stCondLst>
                                    <p:cond delay="0"/>
                                  </p:stCondLst>
                                  <p:childTnLst>
                                    <p:set>
                                      <p:cBhvr>
                                        <p:cTn id="96" dur="1" fill="hold">
                                          <p:stCondLst>
                                            <p:cond delay="0"/>
                                          </p:stCondLst>
                                        </p:cTn>
                                        <p:tgtEl>
                                          <p:spTgt spid="13"/>
                                        </p:tgtEl>
                                        <p:attrNameLst>
                                          <p:attrName>style.visibility</p:attrName>
                                        </p:attrNameLst>
                                      </p:cBhvr>
                                      <p:to>
                                        <p:strVal val="visible"/>
                                      </p:to>
                                    </p:set>
                                    <p:animEffect transition="in" filter="fade">
                                      <p:cBhvr>
                                        <p:cTn id="97" dur="2000"/>
                                        <p:tgtEl>
                                          <p:spTgt spid="13"/>
                                        </p:tgtEl>
                                      </p:cBhvr>
                                    </p:animEffect>
                                    <p:anim calcmode="lin" valueType="num">
                                      <p:cBhvr>
                                        <p:cTn id="98" dur="2000" fill="hold"/>
                                        <p:tgtEl>
                                          <p:spTgt spid="13"/>
                                        </p:tgtEl>
                                        <p:attrNameLst>
                                          <p:attrName>ppt_x</p:attrName>
                                        </p:attrNameLst>
                                      </p:cBhvr>
                                      <p:tavLst>
                                        <p:tav tm="0">
                                          <p:val>
                                            <p:strVal val="#ppt_x"/>
                                          </p:val>
                                        </p:tav>
                                        <p:tav tm="100000">
                                          <p:val>
                                            <p:strVal val="#ppt_x"/>
                                          </p:val>
                                        </p:tav>
                                      </p:tavLst>
                                    </p:anim>
                                    <p:anim calcmode="lin" valueType="num">
                                      <p:cBhvr>
                                        <p:cTn id="99" dur="1800" decel="100000" fill="hold"/>
                                        <p:tgtEl>
                                          <p:spTgt spid="13"/>
                                        </p:tgtEl>
                                        <p:attrNameLst>
                                          <p:attrName>ppt_y</p:attrName>
                                        </p:attrNameLst>
                                      </p:cBhvr>
                                      <p:tavLst>
                                        <p:tav tm="0">
                                          <p:val>
                                            <p:strVal val="#ppt_y+1"/>
                                          </p:val>
                                        </p:tav>
                                        <p:tav tm="100000">
                                          <p:val>
                                            <p:strVal val="#ppt_y-.03"/>
                                          </p:val>
                                        </p:tav>
                                      </p:tavLst>
                                    </p:anim>
                                    <p:anim calcmode="lin" valueType="num">
                                      <p:cBhvr>
                                        <p:cTn id="100" dur="200" accel="100000" fill="hold">
                                          <p:stCondLst>
                                            <p:cond delay="18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20040"/>
            <a:ext cx="7239000" cy="670560"/>
          </a:xfrm>
        </p:spPr>
        <p:txBody>
          <a:bodyPr/>
          <a:lstStyle/>
          <a:p>
            <a:r>
              <a:rPr lang="en-US" dirty="0" smtClean="0"/>
              <a:t>Greeters, </a:t>
            </a:r>
            <a:r>
              <a:rPr lang="en-US" sz="2000" b="0" cap="none" dirty="0" smtClean="0">
                <a:ln>
                  <a:noFill/>
                </a:ln>
                <a:solidFill>
                  <a:schemeClr val="tx1"/>
                </a:solidFill>
              </a:rPr>
              <a:t>page 2</a:t>
            </a:r>
            <a:endParaRPr lang="en-US" sz="2000" dirty="0"/>
          </a:p>
        </p:txBody>
      </p:sp>
      <p:sp>
        <p:nvSpPr>
          <p:cNvPr id="6" name="Content Placeholder 5"/>
          <p:cNvSpPr>
            <a:spLocks noGrp="1"/>
          </p:cNvSpPr>
          <p:nvPr>
            <p:ph idx="1"/>
          </p:nvPr>
        </p:nvSpPr>
        <p:spPr>
          <a:xfrm>
            <a:off x="228600" y="1219200"/>
            <a:ext cx="7924800" cy="5236536"/>
          </a:xfrm>
        </p:spPr>
        <p:txBody>
          <a:bodyPr>
            <a:noAutofit/>
          </a:bodyPr>
          <a:lstStyle/>
          <a:p>
            <a:r>
              <a:rPr lang="en-US" sz="2200" dirty="0" smtClean="0"/>
              <a:t>Help  visitor find a seat </a:t>
            </a:r>
            <a:r>
              <a:rPr lang="en-US" sz="2200" dirty="0" smtClean="0">
                <a:sym typeface="Wingdings" pitchFamily="2" charset="2"/>
              </a:rPr>
              <a:t></a:t>
            </a:r>
            <a:r>
              <a:rPr lang="en-US" sz="2200" dirty="0" smtClean="0"/>
              <a:t> briefly explain missal</a:t>
            </a:r>
          </a:p>
          <a:p>
            <a:pPr lvl="1"/>
            <a:r>
              <a:rPr lang="en-US" sz="2200" dirty="0" smtClean="0"/>
              <a:t>Sit w/ non-Catholic visitor to guide?</a:t>
            </a:r>
          </a:p>
          <a:p>
            <a:r>
              <a:rPr lang="en-US" sz="2200" dirty="0" smtClean="0"/>
              <a:t>A smiling face</a:t>
            </a:r>
          </a:p>
          <a:p>
            <a:pPr lvl="1"/>
            <a:r>
              <a:rPr lang="en-US" sz="2200" dirty="0" smtClean="0"/>
              <a:t>Non-verbal expression</a:t>
            </a:r>
          </a:p>
          <a:p>
            <a:pPr lvl="1"/>
            <a:r>
              <a:rPr lang="en-US" sz="2200" dirty="0" smtClean="0"/>
              <a:t>Welcome &amp; love expressed culturally by being happy to see person </a:t>
            </a:r>
          </a:p>
          <a:p>
            <a:r>
              <a:rPr lang="en-US" sz="2200" dirty="0" smtClean="0"/>
              <a:t>Source of information about building &amp; parish </a:t>
            </a:r>
          </a:p>
          <a:p>
            <a:r>
              <a:rPr lang="en-US" sz="2200" dirty="0" smtClean="0"/>
              <a:t>During mass, be friendly to those seated nearby </a:t>
            </a:r>
          </a:p>
          <a:p>
            <a:r>
              <a:rPr lang="en-US" sz="2200" dirty="0" smtClean="0"/>
              <a:t>MAYBE: say good-bye as people leave &amp; hand out bulletins  </a:t>
            </a:r>
          </a:p>
          <a:p>
            <a:pPr lvl="1"/>
            <a:r>
              <a:rPr lang="en-US" sz="2200" dirty="0" smtClean="0"/>
              <a:t>Reinforce the love of God &amp; concern of community</a:t>
            </a:r>
          </a:p>
          <a:p>
            <a:pPr lvl="1"/>
            <a:r>
              <a:rPr lang="en-US" sz="2200" dirty="0" smtClean="0"/>
              <a:t>Smile &amp; “Have a great week!” or “Looking forward to seeing you next Sunday!” </a:t>
            </a:r>
          </a:p>
          <a:p>
            <a:pPr lvl="1">
              <a:buNone/>
            </a:pPr>
            <a:r>
              <a:rPr lang="en-US" sz="2200" dirty="0" smtClean="0">
                <a:solidFill>
                  <a:schemeClr val="tx2">
                    <a:lumMod val="75000"/>
                  </a:schemeClr>
                </a:solidFill>
                <a:sym typeface="Wingdings" pitchFamily="2" charset="2"/>
              </a:rPr>
              <a:t>P</a:t>
            </a:r>
            <a:r>
              <a:rPr lang="en-US" sz="2200" dirty="0" smtClean="0">
                <a:solidFill>
                  <a:schemeClr val="tx2">
                    <a:lumMod val="75000"/>
                  </a:schemeClr>
                </a:solidFill>
              </a:rPr>
              <a:t>ositive impression: “This is a place where I belong.”</a:t>
            </a:r>
          </a:p>
          <a:p>
            <a:endParaRPr lang="en-US" sz="2200" dirty="0"/>
          </a:p>
        </p:txBody>
      </p:sp>
      <p:pic>
        <p:nvPicPr>
          <p:cNvPr id="7" name="Picture 6" descr="jesus-knocking-on-door.jpg"/>
          <p:cNvPicPr>
            <a:picLocks noChangeAspect="1"/>
          </p:cNvPicPr>
          <p:nvPr/>
        </p:nvPicPr>
        <p:blipFill>
          <a:blip r:embed="rId3" cstate="print"/>
          <a:stretch>
            <a:fillRect/>
          </a:stretch>
        </p:blipFill>
        <p:spPr>
          <a:xfrm>
            <a:off x="6934200" y="381000"/>
            <a:ext cx="1866900" cy="23149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strVal val="#ppt_w*0.05"/>
                                          </p:val>
                                        </p:tav>
                                        <p:tav tm="100000">
                                          <p:val>
                                            <p:strVal val="#ppt_w"/>
                                          </p:val>
                                        </p:tav>
                                      </p:tavLst>
                                    </p:anim>
                                    <p:anim calcmode="lin" valueType="num">
                                      <p:cBhvr>
                                        <p:cTn id="8" dur="10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9" dur="10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10" dur="1000" fill="hold"/>
                                        <p:tgtEl>
                                          <p:spTgt spid="6">
                                            <p:txEl>
                                              <p:pRg st="0" end="0"/>
                                            </p:txEl>
                                          </p:spTgt>
                                        </p:tgtEl>
                                        <p:attrNameLst>
                                          <p:attrName>ppt_y</p:attrName>
                                        </p:attrNameLst>
                                      </p:cBhvr>
                                      <p:tavLst>
                                        <p:tav tm="0">
                                          <p:val>
                                            <p:strVal val="#ppt_y"/>
                                          </p:val>
                                        </p:tav>
                                        <p:tav tm="100000">
                                          <p:val>
                                            <p:strVal val="#ppt_y"/>
                                          </p:val>
                                        </p:tav>
                                      </p:tavLst>
                                    </p:anim>
                                    <p:animEffect transition="in" filter="fade">
                                      <p:cBhvr>
                                        <p:cTn id="11" dur="1000"/>
                                        <p:tgtEl>
                                          <p:spTgt spid="6">
                                            <p:txEl>
                                              <p:pRg st="0" end="0"/>
                                            </p:txEl>
                                          </p:spTgt>
                                        </p:tgtEl>
                                      </p:cBhvr>
                                    </p:animEffect>
                                  </p:childTnLst>
                                </p:cTn>
                              </p:par>
                            </p:childTnLst>
                          </p:cTn>
                        </p:par>
                        <p:par>
                          <p:cTn id="12" fill="hold">
                            <p:stCondLst>
                              <p:cond delay="1000"/>
                            </p:stCondLst>
                            <p:childTnLst>
                              <p:par>
                                <p:cTn id="13" presetID="54" presetClass="entr" presetSubtype="0" accel="100000"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p:cTn id="15" dur="1000" fill="hold"/>
                                        <p:tgtEl>
                                          <p:spTgt spid="6">
                                            <p:txEl>
                                              <p:pRg st="1" end="1"/>
                                            </p:txEl>
                                          </p:spTgt>
                                        </p:tgtEl>
                                        <p:attrNameLst>
                                          <p:attrName>ppt_w</p:attrName>
                                        </p:attrNameLst>
                                      </p:cBhvr>
                                      <p:tavLst>
                                        <p:tav tm="0">
                                          <p:val>
                                            <p:strVal val="#ppt_w*0.05"/>
                                          </p:val>
                                        </p:tav>
                                        <p:tav tm="100000">
                                          <p:val>
                                            <p:strVal val="#ppt_w"/>
                                          </p:val>
                                        </p:tav>
                                      </p:tavLst>
                                    </p:anim>
                                    <p:anim calcmode="lin" valueType="num">
                                      <p:cBhvr>
                                        <p:cTn id="16" dur="1000" fill="hold"/>
                                        <p:tgtEl>
                                          <p:spTgt spid="6">
                                            <p:txEl>
                                              <p:pRg st="1" end="1"/>
                                            </p:txEl>
                                          </p:spTgt>
                                        </p:tgtEl>
                                        <p:attrNameLst>
                                          <p:attrName>ppt_h</p:attrName>
                                        </p:attrNameLst>
                                      </p:cBhvr>
                                      <p:tavLst>
                                        <p:tav tm="0">
                                          <p:val>
                                            <p:strVal val="#ppt_h"/>
                                          </p:val>
                                        </p:tav>
                                        <p:tav tm="100000">
                                          <p:val>
                                            <p:strVal val="#ppt_h"/>
                                          </p:val>
                                        </p:tav>
                                      </p:tavLst>
                                    </p:anim>
                                    <p:anim calcmode="lin" valueType="num">
                                      <p:cBhvr>
                                        <p:cTn id="17" dur="10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18" dur="1000" fill="hold"/>
                                        <p:tgtEl>
                                          <p:spTgt spid="6">
                                            <p:txEl>
                                              <p:pRg st="1" end="1"/>
                                            </p:txEl>
                                          </p:spTgt>
                                        </p:tgtEl>
                                        <p:attrNameLst>
                                          <p:attrName>ppt_y</p:attrName>
                                        </p:attrNameLst>
                                      </p:cBhvr>
                                      <p:tavLst>
                                        <p:tav tm="0">
                                          <p:val>
                                            <p:strVal val="#ppt_y"/>
                                          </p:val>
                                        </p:tav>
                                        <p:tav tm="100000">
                                          <p:val>
                                            <p:strVal val="#ppt_y"/>
                                          </p:val>
                                        </p:tav>
                                      </p:tavLst>
                                    </p:anim>
                                    <p:animEffect transition="in" filter="fade">
                                      <p:cBhvr>
                                        <p:cTn id="19" dur="10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4" presetClass="entr" presetSubtype="0" accel="100000" fill="hold" grpId="0"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 calcmode="lin" valueType="num">
                                      <p:cBhvr>
                                        <p:cTn id="24" dur="1000" fill="hold"/>
                                        <p:tgtEl>
                                          <p:spTgt spid="6">
                                            <p:txEl>
                                              <p:pRg st="2" end="2"/>
                                            </p:txEl>
                                          </p:spTgt>
                                        </p:tgtEl>
                                        <p:attrNameLst>
                                          <p:attrName>ppt_w</p:attrName>
                                        </p:attrNameLst>
                                      </p:cBhvr>
                                      <p:tavLst>
                                        <p:tav tm="0">
                                          <p:val>
                                            <p:strVal val="#ppt_w*0.05"/>
                                          </p:val>
                                        </p:tav>
                                        <p:tav tm="100000">
                                          <p:val>
                                            <p:strVal val="#ppt_w"/>
                                          </p:val>
                                        </p:tav>
                                      </p:tavLst>
                                    </p:anim>
                                    <p:anim calcmode="lin" valueType="num">
                                      <p:cBhvr>
                                        <p:cTn id="25" dur="1000" fill="hold"/>
                                        <p:tgtEl>
                                          <p:spTgt spid="6">
                                            <p:txEl>
                                              <p:pRg st="2" end="2"/>
                                            </p:txEl>
                                          </p:spTgt>
                                        </p:tgtEl>
                                        <p:attrNameLst>
                                          <p:attrName>ppt_h</p:attrName>
                                        </p:attrNameLst>
                                      </p:cBhvr>
                                      <p:tavLst>
                                        <p:tav tm="0">
                                          <p:val>
                                            <p:strVal val="#ppt_h"/>
                                          </p:val>
                                        </p:tav>
                                        <p:tav tm="100000">
                                          <p:val>
                                            <p:strVal val="#ppt_h"/>
                                          </p:val>
                                        </p:tav>
                                      </p:tavLst>
                                    </p:anim>
                                    <p:anim calcmode="lin" valueType="num">
                                      <p:cBhvr>
                                        <p:cTn id="26" dur="1000" fill="hold"/>
                                        <p:tgtEl>
                                          <p:spTgt spid="6">
                                            <p:txEl>
                                              <p:pRg st="2" end="2"/>
                                            </p:txEl>
                                          </p:spTgt>
                                        </p:tgtEl>
                                        <p:attrNameLst>
                                          <p:attrName>ppt_x</p:attrName>
                                        </p:attrNameLst>
                                      </p:cBhvr>
                                      <p:tavLst>
                                        <p:tav tm="0">
                                          <p:val>
                                            <p:strVal val="#ppt_x-.2"/>
                                          </p:val>
                                        </p:tav>
                                        <p:tav tm="100000">
                                          <p:val>
                                            <p:strVal val="#ppt_x"/>
                                          </p:val>
                                        </p:tav>
                                      </p:tavLst>
                                    </p:anim>
                                    <p:anim calcmode="lin" valueType="num">
                                      <p:cBhvr>
                                        <p:cTn id="27" dur="1000" fill="hold"/>
                                        <p:tgtEl>
                                          <p:spTgt spid="6">
                                            <p:txEl>
                                              <p:pRg st="2" end="2"/>
                                            </p:txEl>
                                          </p:spTgt>
                                        </p:tgtEl>
                                        <p:attrNameLst>
                                          <p:attrName>ppt_y</p:attrName>
                                        </p:attrNameLst>
                                      </p:cBhvr>
                                      <p:tavLst>
                                        <p:tav tm="0">
                                          <p:val>
                                            <p:strVal val="#ppt_y"/>
                                          </p:val>
                                        </p:tav>
                                        <p:tav tm="100000">
                                          <p:val>
                                            <p:strVal val="#ppt_y"/>
                                          </p:val>
                                        </p:tav>
                                      </p:tavLst>
                                    </p:anim>
                                    <p:animEffect transition="in" filter="fade">
                                      <p:cBhvr>
                                        <p:cTn id="28" dur="1000"/>
                                        <p:tgtEl>
                                          <p:spTgt spid="6">
                                            <p:txEl>
                                              <p:pRg st="2" end="2"/>
                                            </p:txEl>
                                          </p:spTgt>
                                        </p:tgtEl>
                                      </p:cBhvr>
                                    </p:animEffect>
                                  </p:childTnLst>
                                </p:cTn>
                              </p:par>
                            </p:childTnLst>
                          </p:cTn>
                        </p:par>
                        <p:par>
                          <p:cTn id="29" fill="hold">
                            <p:stCondLst>
                              <p:cond delay="1000"/>
                            </p:stCondLst>
                            <p:childTnLst>
                              <p:par>
                                <p:cTn id="30" presetID="54" presetClass="entr" presetSubtype="0" accel="100000" fill="hold" grpId="0" nodeType="after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 calcmode="lin" valueType="num">
                                      <p:cBhvr>
                                        <p:cTn id="32" dur="1000" fill="hold"/>
                                        <p:tgtEl>
                                          <p:spTgt spid="6">
                                            <p:txEl>
                                              <p:pRg st="3" end="3"/>
                                            </p:txEl>
                                          </p:spTgt>
                                        </p:tgtEl>
                                        <p:attrNameLst>
                                          <p:attrName>ppt_w</p:attrName>
                                        </p:attrNameLst>
                                      </p:cBhvr>
                                      <p:tavLst>
                                        <p:tav tm="0">
                                          <p:val>
                                            <p:strVal val="#ppt_w*0.05"/>
                                          </p:val>
                                        </p:tav>
                                        <p:tav tm="100000">
                                          <p:val>
                                            <p:strVal val="#ppt_w"/>
                                          </p:val>
                                        </p:tav>
                                      </p:tavLst>
                                    </p:anim>
                                    <p:anim calcmode="lin" valueType="num">
                                      <p:cBhvr>
                                        <p:cTn id="33" dur="1000" fill="hold"/>
                                        <p:tgtEl>
                                          <p:spTgt spid="6">
                                            <p:txEl>
                                              <p:pRg st="3" end="3"/>
                                            </p:txEl>
                                          </p:spTgt>
                                        </p:tgtEl>
                                        <p:attrNameLst>
                                          <p:attrName>ppt_h</p:attrName>
                                        </p:attrNameLst>
                                      </p:cBhvr>
                                      <p:tavLst>
                                        <p:tav tm="0">
                                          <p:val>
                                            <p:strVal val="#ppt_h"/>
                                          </p:val>
                                        </p:tav>
                                        <p:tav tm="100000">
                                          <p:val>
                                            <p:strVal val="#ppt_h"/>
                                          </p:val>
                                        </p:tav>
                                      </p:tavLst>
                                    </p:anim>
                                    <p:anim calcmode="lin" valueType="num">
                                      <p:cBhvr>
                                        <p:cTn id="34" dur="1000" fill="hold"/>
                                        <p:tgtEl>
                                          <p:spTgt spid="6">
                                            <p:txEl>
                                              <p:pRg st="3" end="3"/>
                                            </p:txEl>
                                          </p:spTgt>
                                        </p:tgtEl>
                                        <p:attrNameLst>
                                          <p:attrName>ppt_x</p:attrName>
                                        </p:attrNameLst>
                                      </p:cBhvr>
                                      <p:tavLst>
                                        <p:tav tm="0">
                                          <p:val>
                                            <p:strVal val="#ppt_x-.2"/>
                                          </p:val>
                                        </p:tav>
                                        <p:tav tm="100000">
                                          <p:val>
                                            <p:strVal val="#ppt_x"/>
                                          </p:val>
                                        </p:tav>
                                      </p:tavLst>
                                    </p:anim>
                                    <p:anim calcmode="lin" valueType="num">
                                      <p:cBhvr>
                                        <p:cTn id="35" dur="1000" fill="hold"/>
                                        <p:tgtEl>
                                          <p:spTgt spid="6">
                                            <p:txEl>
                                              <p:pRg st="3" end="3"/>
                                            </p:txEl>
                                          </p:spTgt>
                                        </p:tgtEl>
                                        <p:attrNameLst>
                                          <p:attrName>ppt_y</p:attrName>
                                        </p:attrNameLst>
                                      </p:cBhvr>
                                      <p:tavLst>
                                        <p:tav tm="0">
                                          <p:val>
                                            <p:strVal val="#ppt_y"/>
                                          </p:val>
                                        </p:tav>
                                        <p:tav tm="100000">
                                          <p:val>
                                            <p:strVal val="#ppt_y"/>
                                          </p:val>
                                        </p:tav>
                                      </p:tavLst>
                                    </p:anim>
                                    <p:animEffect transition="in" filter="fade">
                                      <p:cBhvr>
                                        <p:cTn id="36" dur="1000"/>
                                        <p:tgtEl>
                                          <p:spTgt spid="6">
                                            <p:txEl>
                                              <p:pRg st="3" end="3"/>
                                            </p:txEl>
                                          </p:spTgt>
                                        </p:tgtEl>
                                      </p:cBhvr>
                                    </p:animEffect>
                                  </p:childTnLst>
                                </p:cTn>
                              </p:par>
                            </p:childTnLst>
                          </p:cTn>
                        </p:par>
                        <p:par>
                          <p:cTn id="37" fill="hold">
                            <p:stCondLst>
                              <p:cond delay="2000"/>
                            </p:stCondLst>
                            <p:childTnLst>
                              <p:par>
                                <p:cTn id="38" presetID="54" presetClass="entr" presetSubtype="0" accel="100000" fill="hold" grpId="0" nodeType="after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 calcmode="lin" valueType="num">
                                      <p:cBhvr>
                                        <p:cTn id="40" dur="1000" fill="hold"/>
                                        <p:tgtEl>
                                          <p:spTgt spid="6">
                                            <p:txEl>
                                              <p:pRg st="4" end="4"/>
                                            </p:txEl>
                                          </p:spTgt>
                                        </p:tgtEl>
                                        <p:attrNameLst>
                                          <p:attrName>ppt_w</p:attrName>
                                        </p:attrNameLst>
                                      </p:cBhvr>
                                      <p:tavLst>
                                        <p:tav tm="0">
                                          <p:val>
                                            <p:strVal val="#ppt_w*0.05"/>
                                          </p:val>
                                        </p:tav>
                                        <p:tav tm="100000">
                                          <p:val>
                                            <p:strVal val="#ppt_w"/>
                                          </p:val>
                                        </p:tav>
                                      </p:tavLst>
                                    </p:anim>
                                    <p:anim calcmode="lin" valueType="num">
                                      <p:cBhvr>
                                        <p:cTn id="41" dur="1000" fill="hold"/>
                                        <p:tgtEl>
                                          <p:spTgt spid="6">
                                            <p:txEl>
                                              <p:pRg st="4" end="4"/>
                                            </p:txEl>
                                          </p:spTgt>
                                        </p:tgtEl>
                                        <p:attrNameLst>
                                          <p:attrName>ppt_h</p:attrName>
                                        </p:attrNameLst>
                                      </p:cBhvr>
                                      <p:tavLst>
                                        <p:tav tm="0">
                                          <p:val>
                                            <p:strVal val="#ppt_h"/>
                                          </p:val>
                                        </p:tav>
                                        <p:tav tm="100000">
                                          <p:val>
                                            <p:strVal val="#ppt_h"/>
                                          </p:val>
                                        </p:tav>
                                      </p:tavLst>
                                    </p:anim>
                                    <p:anim calcmode="lin" valueType="num">
                                      <p:cBhvr>
                                        <p:cTn id="42" dur="1000" fill="hold"/>
                                        <p:tgtEl>
                                          <p:spTgt spid="6">
                                            <p:txEl>
                                              <p:pRg st="4" end="4"/>
                                            </p:txEl>
                                          </p:spTgt>
                                        </p:tgtEl>
                                        <p:attrNameLst>
                                          <p:attrName>ppt_x</p:attrName>
                                        </p:attrNameLst>
                                      </p:cBhvr>
                                      <p:tavLst>
                                        <p:tav tm="0">
                                          <p:val>
                                            <p:strVal val="#ppt_x-.2"/>
                                          </p:val>
                                        </p:tav>
                                        <p:tav tm="100000">
                                          <p:val>
                                            <p:strVal val="#ppt_x"/>
                                          </p:val>
                                        </p:tav>
                                      </p:tavLst>
                                    </p:anim>
                                    <p:anim calcmode="lin" valueType="num">
                                      <p:cBhvr>
                                        <p:cTn id="43" dur="1000" fill="hold"/>
                                        <p:tgtEl>
                                          <p:spTgt spid="6">
                                            <p:txEl>
                                              <p:pRg st="4" end="4"/>
                                            </p:txEl>
                                          </p:spTgt>
                                        </p:tgtEl>
                                        <p:attrNameLst>
                                          <p:attrName>ppt_y</p:attrName>
                                        </p:attrNameLst>
                                      </p:cBhvr>
                                      <p:tavLst>
                                        <p:tav tm="0">
                                          <p:val>
                                            <p:strVal val="#ppt_y"/>
                                          </p:val>
                                        </p:tav>
                                        <p:tav tm="100000">
                                          <p:val>
                                            <p:strVal val="#ppt_y"/>
                                          </p:val>
                                        </p:tav>
                                      </p:tavLst>
                                    </p:anim>
                                    <p:animEffect transition="in" filter="fade">
                                      <p:cBhvr>
                                        <p:cTn id="44" dur="1000"/>
                                        <p:tgtEl>
                                          <p:spTgt spid="6">
                                            <p:txEl>
                                              <p:pRg st="4" end="4"/>
                                            </p:txEl>
                                          </p:spTgt>
                                        </p:tgtEl>
                                      </p:cBhvr>
                                    </p:animEffect>
                                  </p:childTnLst>
                                </p:cTn>
                              </p:par>
                              <p:par>
                                <p:cTn id="45" presetID="37" presetClass="entr" presetSubtype="0"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900" decel="100000" fill="hold"/>
                                        <p:tgtEl>
                                          <p:spTgt spid="7"/>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54" presetClass="entr" presetSubtype="0" accel="100000" fill="hold" grpId="0" nodeType="clickEffect">
                                  <p:stCondLst>
                                    <p:cond delay="0"/>
                                  </p:stCondLst>
                                  <p:childTnLst>
                                    <p:set>
                                      <p:cBhvr>
                                        <p:cTn id="54" dur="1" fill="hold">
                                          <p:stCondLst>
                                            <p:cond delay="0"/>
                                          </p:stCondLst>
                                        </p:cTn>
                                        <p:tgtEl>
                                          <p:spTgt spid="6">
                                            <p:txEl>
                                              <p:pRg st="5" end="5"/>
                                            </p:txEl>
                                          </p:spTgt>
                                        </p:tgtEl>
                                        <p:attrNameLst>
                                          <p:attrName>style.visibility</p:attrName>
                                        </p:attrNameLst>
                                      </p:cBhvr>
                                      <p:to>
                                        <p:strVal val="visible"/>
                                      </p:to>
                                    </p:set>
                                    <p:anim calcmode="lin" valueType="num">
                                      <p:cBhvr>
                                        <p:cTn id="55" dur="1000" fill="hold"/>
                                        <p:tgtEl>
                                          <p:spTgt spid="6">
                                            <p:txEl>
                                              <p:pRg st="5" end="5"/>
                                            </p:txEl>
                                          </p:spTgt>
                                        </p:tgtEl>
                                        <p:attrNameLst>
                                          <p:attrName>ppt_w</p:attrName>
                                        </p:attrNameLst>
                                      </p:cBhvr>
                                      <p:tavLst>
                                        <p:tav tm="0">
                                          <p:val>
                                            <p:strVal val="#ppt_w*0.05"/>
                                          </p:val>
                                        </p:tav>
                                        <p:tav tm="100000">
                                          <p:val>
                                            <p:strVal val="#ppt_w"/>
                                          </p:val>
                                        </p:tav>
                                      </p:tavLst>
                                    </p:anim>
                                    <p:anim calcmode="lin" valueType="num">
                                      <p:cBhvr>
                                        <p:cTn id="56" dur="1000" fill="hold"/>
                                        <p:tgtEl>
                                          <p:spTgt spid="6">
                                            <p:txEl>
                                              <p:pRg st="5" end="5"/>
                                            </p:txEl>
                                          </p:spTgt>
                                        </p:tgtEl>
                                        <p:attrNameLst>
                                          <p:attrName>ppt_h</p:attrName>
                                        </p:attrNameLst>
                                      </p:cBhvr>
                                      <p:tavLst>
                                        <p:tav tm="0">
                                          <p:val>
                                            <p:strVal val="#ppt_h"/>
                                          </p:val>
                                        </p:tav>
                                        <p:tav tm="100000">
                                          <p:val>
                                            <p:strVal val="#ppt_h"/>
                                          </p:val>
                                        </p:tav>
                                      </p:tavLst>
                                    </p:anim>
                                    <p:anim calcmode="lin" valueType="num">
                                      <p:cBhvr>
                                        <p:cTn id="57" dur="1000" fill="hold"/>
                                        <p:tgtEl>
                                          <p:spTgt spid="6">
                                            <p:txEl>
                                              <p:pRg st="5" end="5"/>
                                            </p:txEl>
                                          </p:spTgt>
                                        </p:tgtEl>
                                        <p:attrNameLst>
                                          <p:attrName>ppt_x</p:attrName>
                                        </p:attrNameLst>
                                      </p:cBhvr>
                                      <p:tavLst>
                                        <p:tav tm="0">
                                          <p:val>
                                            <p:strVal val="#ppt_x-.2"/>
                                          </p:val>
                                        </p:tav>
                                        <p:tav tm="100000">
                                          <p:val>
                                            <p:strVal val="#ppt_x"/>
                                          </p:val>
                                        </p:tav>
                                      </p:tavLst>
                                    </p:anim>
                                    <p:anim calcmode="lin" valueType="num">
                                      <p:cBhvr>
                                        <p:cTn id="58" dur="1000" fill="hold"/>
                                        <p:tgtEl>
                                          <p:spTgt spid="6">
                                            <p:txEl>
                                              <p:pRg st="5" end="5"/>
                                            </p:txEl>
                                          </p:spTgt>
                                        </p:tgtEl>
                                        <p:attrNameLst>
                                          <p:attrName>ppt_y</p:attrName>
                                        </p:attrNameLst>
                                      </p:cBhvr>
                                      <p:tavLst>
                                        <p:tav tm="0">
                                          <p:val>
                                            <p:strVal val="#ppt_y"/>
                                          </p:val>
                                        </p:tav>
                                        <p:tav tm="100000">
                                          <p:val>
                                            <p:strVal val="#ppt_y"/>
                                          </p:val>
                                        </p:tav>
                                      </p:tavLst>
                                    </p:anim>
                                    <p:animEffect transition="in" filter="fade">
                                      <p:cBhvr>
                                        <p:cTn id="59" dur="1000"/>
                                        <p:tgtEl>
                                          <p:spTgt spid="6">
                                            <p:txEl>
                                              <p:pRg st="5" end="5"/>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54" presetClass="entr" presetSubtype="0" accel="100000" fill="hold" grpId="0" nodeType="clickEffect">
                                  <p:stCondLst>
                                    <p:cond delay="0"/>
                                  </p:stCondLst>
                                  <p:childTnLst>
                                    <p:set>
                                      <p:cBhvr>
                                        <p:cTn id="63" dur="1" fill="hold">
                                          <p:stCondLst>
                                            <p:cond delay="0"/>
                                          </p:stCondLst>
                                        </p:cTn>
                                        <p:tgtEl>
                                          <p:spTgt spid="6">
                                            <p:txEl>
                                              <p:pRg st="6" end="6"/>
                                            </p:txEl>
                                          </p:spTgt>
                                        </p:tgtEl>
                                        <p:attrNameLst>
                                          <p:attrName>style.visibility</p:attrName>
                                        </p:attrNameLst>
                                      </p:cBhvr>
                                      <p:to>
                                        <p:strVal val="visible"/>
                                      </p:to>
                                    </p:set>
                                    <p:anim calcmode="lin" valueType="num">
                                      <p:cBhvr>
                                        <p:cTn id="64" dur="1000" fill="hold"/>
                                        <p:tgtEl>
                                          <p:spTgt spid="6">
                                            <p:txEl>
                                              <p:pRg st="6" end="6"/>
                                            </p:txEl>
                                          </p:spTgt>
                                        </p:tgtEl>
                                        <p:attrNameLst>
                                          <p:attrName>ppt_w</p:attrName>
                                        </p:attrNameLst>
                                      </p:cBhvr>
                                      <p:tavLst>
                                        <p:tav tm="0">
                                          <p:val>
                                            <p:strVal val="#ppt_w*0.05"/>
                                          </p:val>
                                        </p:tav>
                                        <p:tav tm="100000">
                                          <p:val>
                                            <p:strVal val="#ppt_w"/>
                                          </p:val>
                                        </p:tav>
                                      </p:tavLst>
                                    </p:anim>
                                    <p:anim calcmode="lin" valueType="num">
                                      <p:cBhvr>
                                        <p:cTn id="65" dur="1000" fill="hold"/>
                                        <p:tgtEl>
                                          <p:spTgt spid="6">
                                            <p:txEl>
                                              <p:pRg st="6" end="6"/>
                                            </p:txEl>
                                          </p:spTgt>
                                        </p:tgtEl>
                                        <p:attrNameLst>
                                          <p:attrName>ppt_h</p:attrName>
                                        </p:attrNameLst>
                                      </p:cBhvr>
                                      <p:tavLst>
                                        <p:tav tm="0">
                                          <p:val>
                                            <p:strVal val="#ppt_h"/>
                                          </p:val>
                                        </p:tav>
                                        <p:tav tm="100000">
                                          <p:val>
                                            <p:strVal val="#ppt_h"/>
                                          </p:val>
                                        </p:tav>
                                      </p:tavLst>
                                    </p:anim>
                                    <p:anim calcmode="lin" valueType="num">
                                      <p:cBhvr>
                                        <p:cTn id="66" dur="1000" fill="hold"/>
                                        <p:tgtEl>
                                          <p:spTgt spid="6">
                                            <p:txEl>
                                              <p:pRg st="6" end="6"/>
                                            </p:txEl>
                                          </p:spTgt>
                                        </p:tgtEl>
                                        <p:attrNameLst>
                                          <p:attrName>ppt_x</p:attrName>
                                        </p:attrNameLst>
                                      </p:cBhvr>
                                      <p:tavLst>
                                        <p:tav tm="0">
                                          <p:val>
                                            <p:strVal val="#ppt_x-.2"/>
                                          </p:val>
                                        </p:tav>
                                        <p:tav tm="100000">
                                          <p:val>
                                            <p:strVal val="#ppt_x"/>
                                          </p:val>
                                        </p:tav>
                                      </p:tavLst>
                                    </p:anim>
                                    <p:anim calcmode="lin" valueType="num">
                                      <p:cBhvr>
                                        <p:cTn id="67" dur="1000" fill="hold"/>
                                        <p:tgtEl>
                                          <p:spTgt spid="6">
                                            <p:txEl>
                                              <p:pRg st="6" end="6"/>
                                            </p:txEl>
                                          </p:spTgt>
                                        </p:tgtEl>
                                        <p:attrNameLst>
                                          <p:attrName>ppt_y</p:attrName>
                                        </p:attrNameLst>
                                      </p:cBhvr>
                                      <p:tavLst>
                                        <p:tav tm="0">
                                          <p:val>
                                            <p:strVal val="#ppt_y"/>
                                          </p:val>
                                        </p:tav>
                                        <p:tav tm="100000">
                                          <p:val>
                                            <p:strVal val="#ppt_y"/>
                                          </p:val>
                                        </p:tav>
                                      </p:tavLst>
                                    </p:anim>
                                    <p:animEffect transition="in" filter="fade">
                                      <p:cBhvr>
                                        <p:cTn id="68" dur="1000"/>
                                        <p:tgtEl>
                                          <p:spTgt spid="6">
                                            <p:txEl>
                                              <p:pRg st="6" end="6"/>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54" presetClass="entr" presetSubtype="0" accel="100000" fill="hold" grpId="0" nodeType="clickEffect">
                                  <p:stCondLst>
                                    <p:cond delay="0"/>
                                  </p:stCondLst>
                                  <p:childTnLst>
                                    <p:set>
                                      <p:cBhvr>
                                        <p:cTn id="72" dur="1" fill="hold">
                                          <p:stCondLst>
                                            <p:cond delay="0"/>
                                          </p:stCondLst>
                                        </p:cTn>
                                        <p:tgtEl>
                                          <p:spTgt spid="6">
                                            <p:txEl>
                                              <p:pRg st="7" end="7"/>
                                            </p:txEl>
                                          </p:spTgt>
                                        </p:tgtEl>
                                        <p:attrNameLst>
                                          <p:attrName>style.visibility</p:attrName>
                                        </p:attrNameLst>
                                      </p:cBhvr>
                                      <p:to>
                                        <p:strVal val="visible"/>
                                      </p:to>
                                    </p:set>
                                    <p:anim calcmode="lin" valueType="num">
                                      <p:cBhvr>
                                        <p:cTn id="73" dur="1000" fill="hold"/>
                                        <p:tgtEl>
                                          <p:spTgt spid="6">
                                            <p:txEl>
                                              <p:pRg st="7" end="7"/>
                                            </p:txEl>
                                          </p:spTgt>
                                        </p:tgtEl>
                                        <p:attrNameLst>
                                          <p:attrName>ppt_w</p:attrName>
                                        </p:attrNameLst>
                                      </p:cBhvr>
                                      <p:tavLst>
                                        <p:tav tm="0">
                                          <p:val>
                                            <p:strVal val="#ppt_w*0.05"/>
                                          </p:val>
                                        </p:tav>
                                        <p:tav tm="100000">
                                          <p:val>
                                            <p:strVal val="#ppt_w"/>
                                          </p:val>
                                        </p:tav>
                                      </p:tavLst>
                                    </p:anim>
                                    <p:anim calcmode="lin" valueType="num">
                                      <p:cBhvr>
                                        <p:cTn id="74" dur="1000" fill="hold"/>
                                        <p:tgtEl>
                                          <p:spTgt spid="6">
                                            <p:txEl>
                                              <p:pRg st="7" end="7"/>
                                            </p:txEl>
                                          </p:spTgt>
                                        </p:tgtEl>
                                        <p:attrNameLst>
                                          <p:attrName>ppt_h</p:attrName>
                                        </p:attrNameLst>
                                      </p:cBhvr>
                                      <p:tavLst>
                                        <p:tav tm="0">
                                          <p:val>
                                            <p:strVal val="#ppt_h"/>
                                          </p:val>
                                        </p:tav>
                                        <p:tav tm="100000">
                                          <p:val>
                                            <p:strVal val="#ppt_h"/>
                                          </p:val>
                                        </p:tav>
                                      </p:tavLst>
                                    </p:anim>
                                    <p:anim calcmode="lin" valueType="num">
                                      <p:cBhvr>
                                        <p:cTn id="75" dur="1000" fill="hold"/>
                                        <p:tgtEl>
                                          <p:spTgt spid="6">
                                            <p:txEl>
                                              <p:pRg st="7" end="7"/>
                                            </p:txEl>
                                          </p:spTgt>
                                        </p:tgtEl>
                                        <p:attrNameLst>
                                          <p:attrName>ppt_x</p:attrName>
                                        </p:attrNameLst>
                                      </p:cBhvr>
                                      <p:tavLst>
                                        <p:tav tm="0">
                                          <p:val>
                                            <p:strVal val="#ppt_x-.2"/>
                                          </p:val>
                                        </p:tav>
                                        <p:tav tm="100000">
                                          <p:val>
                                            <p:strVal val="#ppt_x"/>
                                          </p:val>
                                        </p:tav>
                                      </p:tavLst>
                                    </p:anim>
                                    <p:anim calcmode="lin" valueType="num">
                                      <p:cBhvr>
                                        <p:cTn id="76" dur="1000" fill="hold"/>
                                        <p:tgtEl>
                                          <p:spTgt spid="6">
                                            <p:txEl>
                                              <p:pRg st="7" end="7"/>
                                            </p:txEl>
                                          </p:spTgt>
                                        </p:tgtEl>
                                        <p:attrNameLst>
                                          <p:attrName>ppt_y</p:attrName>
                                        </p:attrNameLst>
                                      </p:cBhvr>
                                      <p:tavLst>
                                        <p:tav tm="0">
                                          <p:val>
                                            <p:strVal val="#ppt_y"/>
                                          </p:val>
                                        </p:tav>
                                        <p:tav tm="100000">
                                          <p:val>
                                            <p:strVal val="#ppt_y"/>
                                          </p:val>
                                        </p:tav>
                                      </p:tavLst>
                                    </p:anim>
                                    <p:animEffect transition="in" filter="fade">
                                      <p:cBhvr>
                                        <p:cTn id="77" dur="1000"/>
                                        <p:tgtEl>
                                          <p:spTgt spid="6">
                                            <p:txEl>
                                              <p:pRg st="7" end="7"/>
                                            </p:txEl>
                                          </p:spTgt>
                                        </p:tgtEl>
                                      </p:cBhvr>
                                    </p:animEffect>
                                  </p:childTnLst>
                                </p:cTn>
                              </p:par>
                            </p:childTnLst>
                          </p:cTn>
                        </p:par>
                        <p:par>
                          <p:cTn id="78" fill="hold">
                            <p:stCondLst>
                              <p:cond delay="1000"/>
                            </p:stCondLst>
                            <p:childTnLst>
                              <p:par>
                                <p:cTn id="79" presetID="54" presetClass="entr" presetSubtype="0" accel="100000" fill="hold" grpId="0" nodeType="afterEffect">
                                  <p:stCondLst>
                                    <p:cond delay="0"/>
                                  </p:stCondLst>
                                  <p:childTnLst>
                                    <p:set>
                                      <p:cBhvr>
                                        <p:cTn id="80" dur="1" fill="hold">
                                          <p:stCondLst>
                                            <p:cond delay="0"/>
                                          </p:stCondLst>
                                        </p:cTn>
                                        <p:tgtEl>
                                          <p:spTgt spid="6">
                                            <p:txEl>
                                              <p:pRg st="8" end="8"/>
                                            </p:txEl>
                                          </p:spTgt>
                                        </p:tgtEl>
                                        <p:attrNameLst>
                                          <p:attrName>style.visibility</p:attrName>
                                        </p:attrNameLst>
                                      </p:cBhvr>
                                      <p:to>
                                        <p:strVal val="visible"/>
                                      </p:to>
                                    </p:set>
                                    <p:anim calcmode="lin" valueType="num">
                                      <p:cBhvr>
                                        <p:cTn id="81" dur="1000" fill="hold"/>
                                        <p:tgtEl>
                                          <p:spTgt spid="6">
                                            <p:txEl>
                                              <p:pRg st="8" end="8"/>
                                            </p:txEl>
                                          </p:spTgt>
                                        </p:tgtEl>
                                        <p:attrNameLst>
                                          <p:attrName>ppt_w</p:attrName>
                                        </p:attrNameLst>
                                      </p:cBhvr>
                                      <p:tavLst>
                                        <p:tav tm="0">
                                          <p:val>
                                            <p:strVal val="#ppt_w*0.05"/>
                                          </p:val>
                                        </p:tav>
                                        <p:tav tm="100000">
                                          <p:val>
                                            <p:strVal val="#ppt_w"/>
                                          </p:val>
                                        </p:tav>
                                      </p:tavLst>
                                    </p:anim>
                                    <p:anim calcmode="lin" valueType="num">
                                      <p:cBhvr>
                                        <p:cTn id="82" dur="1000" fill="hold"/>
                                        <p:tgtEl>
                                          <p:spTgt spid="6">
                                            <p:txEl>
                                              <p:pRg st="8" end="8"/>
                                            </p:txEl>
                                          </p:spTgt>
                                        </p:tgtEl>
                                        <p:attrNameLst>
                                          <p:attrName>ppt_h</p:attrName>
                                        </p:attrNameLst>
                                      </p:cBhvr>
                                      <p:tavLst>
                                        <p:tav tm="0">
                                          <p:val>
                                            <p:strVal val="#ppt_h"/>
                                          </p:val>
                                        </p:tav>
                                        <p:tav tm="100000">
                                          <p:val>
                                            <p:strVal val="#ppt_h"/>
                                          </p:val>
                                        </p:tav>
                                      </p:tavLst>
                                    </p:anim>
                                    <p:anim calcmode="lin" valueType="num">
                                      <p:cBhvr>
                                        <p:cTn id="83" dur="1000" fill="hold"/>
                                        <p:tgtEl>
                                          <p:spTgt spid="6">
                                            <p:txEl>
                                              <p:pRg st="8" end="8"/>
                                            </p:txEl>
                                          </p:spTgt>
                                        </p:tgtEl>
                                        <p:attrNameLst>
                                          <p:attrName>ppt_x</p:attrName>
                                        </p:attrNameLst>
                                      </p:cBhvr>
                                      <p:tavLst>
                                        <p:tav tm="0">
                                          <p:val>
                                            <p:strVal val="#ppt_x-.2"/>
                                          </p:val>
                                        </p:tav>
                                        <p:tav tm="100000">
                                          <p:val>
                                            <p:strVal val="#ppt_x"/>
                                          </p:val>
                                        </p:tav>
                                      </p:tavLst>
                                    </p:anim>
                                    <p:anim calcmode="lin" valueType="num">
                                      <p:cBhvr>
                                        <p:cTn id="84" dur="1000" fill="hold"/>
                                        <p:tgtEl>
                                          <p:spTgt spid="6">
                                            <p:txEl>
                                              <p:pRg st="8" end="8"/>
                                            </p:txEl>
                                          </p:spTgt>
                                        </p:tgtEl>
                                        <p:attrNameLst>
                                          <p:attrName>ppt_y</p:attrName>
                                        </p:attrNameLst>
                                      </p:cBhvr>
                                      <p:tavLst>
                                        <p:tav tm="0">
                                          <p:val>
                                            <p:strVal val="#ppt_y"/>
                                          </p:val>
                                        </p:tav>
                                        <p:tav tm="100000">
                                          <p:val>
                                            <p:strVal val="#ppt_y"/>
                                          </p:val>
                                        </p:tav>
                                      </p:tavLst>
                                    </p:anim>
                                    <p:animEffect transition="in" filter="fade">
                                      <p:cBhvr>
                                        <p:cTn id="85" dur="1000"/>
                                        <p:tgtEl>
                                          <p:spTgt spid="6">
                                            <p:txEl>
                                              <p:pRg st="8" end="8"/>
                                            </p:txEl>
                                          </p:spTgt>
                                        </p:tgtEl>
                                      </p:cBhvr>
                                    </p:animEffect>
                                  </p:childTnLst>
                                </p:cTn>
                              </p:par>
                            </p:childTnLst>
                          </p:cTn>
                        </p:par>
                        <p:par>
                          <p:cTn id="86" fill="hold">
                            <p:stCondLst>
                              <p:cond delay="2000"/>
                            </p:stCondLst>
                            <p:childTnLst>
                              <p:par>
                                <p:cTn id="87" presetID="54" presetClass="entr" presetSubtype="0" accel="100000" fill="hold" grpId="0" nodeType="afterEffect">
                                  <p:stCondLst>
                                    <p:cond delay="0"/>
                                  </p:stCondLst>
                                  <p:childTnLst>
                                    <p:set>
                                      <p:cBhvr>
                                        <p:cTn id="88" dur="1" fill="hold">
                                          <p:stCondLst>
                                            <p:cond delay="0"/>
                                          </p:stCondLst>
                                        </p:cTn>
                                        <p:tgtEl>
                                          <p:spTgt spid="6">
                                            <p:txEl>
                                              <p:pRg st="9" end="9"/>
                                            </p:txEl>
                                          </p:spTgt>
                                        </p:tgtEl>
                                        <p:attrNameLst>
                                          <p:attrName>style.visibility</p:attrName>
                                        </p:attrNameLst>
                                      </p:cBhvr>
                                      <p:to>
                                        <p:strVal val="visible"/>
                                      </p:to>
                                    </p:set>
                                    <p:anim calcmode="lin" valueType="num">
                                      <p:cBhvr>
                                        <p:cTn id="89" dur="1000" fill="hold"/>
                                        <p:tgtEl>
                                          <p:spTgt spid="6">
                                            <p:txEl>
                                              <p:pRg st="9" end="9"/>
                                            </p:txEl>
                                          </p:spTgt>
                                        </p:tgtEl>
                                        <p:attrNameLst>
                                          <p:attrName>ppt_w</p:attrName>
                                        </p:attrNameLst>
                                      </p:cBhvr>
                                      <p:tavLst>
                                        <p:tav tm="0">
                                          <p:val>
                                            <p:strVal val="#ppt_w*0.05"/>
                                          </p:val>
                                        </p:tav>
                                        <p:tav tm="100000">
                                          <p:val>
                                            <p:strVal val="#ppt_w"/>
                                          </p:val>
                                        </p:tav>
                                      </p:tavLst>
                                    </p:anim>
                                    <p:anim calcmode="lin" valueType="num">
                                      <p:cBhvr>
                                        <p:cTn id="90" dur="1000" fill="hold"/>
                                        <p:tgtEl>
                                          <p:spTgt spid="6">
                                            <p:txEl>
                                              <p:pRg st="9" end="9"/>
                                            </p:txEl>
                                          </p:spTgt>
                                        </p:tgtEl>
                                        <p:attrNameLst>
                                          <p:attrName>ppt_h</p:attrName>
                                        </p:attrNameLst>
                                      </p:cBhvr>
                                      <p:tavLst>
                                        <p:tav tm="0">
                                          <p:val>
                                            <p:strVal val="#ppt_h"/>
                                          </p:val>
                                        </p:tav>
                                        <p:tav tm="100000">
                                          <p:val>
                                            <p:strVal val="#ppt_h"/>
                                          </p:val>
                                        </p:tav>
                                      </p:tavLst>
                                    </p:anim>
                                    <p:anim calcmode="lin" valueType="num">
                                      <p:cBhvr>
                                        <p:cTn id="91" dur="1000" fill="hold"/>
                                        <p:tgtEl>
                                          <p:spTgt spid="6">
                                            <p:txEl>
                                              <p:pRg st="9" end="9"/>
                                            </p:txEl>
                                          </p:spTgt>
                                        </p:tgtEl>
                                        <p:attrNameLst>
                                          <p:attrName>ppt_x</p:attrName>
                                        </p:attrNameLst>
                                      </p:cBhvr>
                                      <p:tavLst>
                                        <p:tav tm="0">
                                          <p:val>
                                            <p:strVal val="#ppt_x-.2"/>
                                          </p:val>
                                        </p:tav>
                                        <p:tav tm="100000">
                                          <p:val>
                                            <p:strVal val="#ppt_x"/>
                                          </p:val>
                                        </p:tav>
                                      </p:tavLst>
                                    </p:anim>
                                    <p:anim calcmode="lin" valueType="num">
                                      <p:cBhvr>
                                        <p:cTn id="92" dur="1000" fill="hold"/>
                                        <p:tgtEl>
                                          <p:spTgt spid="6">
                                            <p:txEl>
                                              <p:pRg st="9" end="9"/>
                                            </p:txEl>
                                          </p:spTgt>
                                        </p:tgtEl>
                                        <p:attrNameLst>
                                          <p:attrName>ppt_y</p:attrName>
                                        </p:attrNameLst>
                                      </p:cBhvr>
                                      <p:tavLst>
                                        <p:tav tm="0">
                                          <p:val>
                                            <p:strVal val="#ppt_y"/>
                                          </p:val>
                                        </p:tav>
                                        <p:tav tm="100000">
                                          <p:val>
                                            <p:strVal val="#ppt_y"/>
                                          </p:val>
                                        </p:tav>
                                      </p:tavLst>
                                    </p:anim>
                                    <p:animEffect transition="in" filter="fade">
                                      <p:cBhvr>
                                        <p:cTn id="93" dur="1000"/>
                                        <p:tgtEl>
                                          <p:spTgt spid="6">
                                            <p:txEl>
                                              <p:pRg st="9" end="9"/>
                                            </p:txEl>
                                          </p:spTgt>
                                        </p:tgtEl>
                                      </p:cBhvr>
                                    </p:animEffect>
                                  </p:childTnLst>
                                </p:cTn>
                              </p:par>
                            </p:childTnLst>
                          </p:cTn>
                        </p:par>
                        <p:par>
                          <p:cTn id="94" fill="hold">
                            <p:stCondLst>
                              <p:cond delay="3000"/>
                            </p:stCondLst>
                            <p:childTnLst>
                              <p:par>
                                <p:cTn id="95" presetID="54" presetClass="entr" presetSubtype="0" accel="100000" fill="hold" grpId="0" nodeType="afterEffect">
                                  <p:stCondLst>
                                    <p:cond delay="0"/>
                                  </p:stCondLst>
                                  <p:childTnLst>
                                    <p:set>
                                      <p:cBhvr>
                                        <p:cTn id="96" dur="1" fill="hold">
                                          <p:stCondLst>
                                            <p:cond delay="0"/>
                                          </p:stCondLst>
                                        </p:cTn>
                                        <p:tgtEl>
                                          <p:spTgt spid="6">
                                            <p:txEl>
                                              <p:pRg st="10" end="10"/>
                                            </p:txEl>
                                          </p:spTgt>
                                        </p:tgtEl>
                                        <p:attrNameLst>
                                          <p:attrName>style.visibility</p:attrName>
                                        </p:attrNameLst>
                                      </p:cBhvr>
                                      <p:to>
                                        <p:strVal val="visible"/>
                                      </p:to>
                                    </p:set>
                                    <p:anim calcmode="lin" valueType="num">
                                      <p:cBhvr>
                                        <p:cTn id="97" dur="1000" fill="hold"/>
                                        <p:tgtEl>
                                          <p:spTgt spid="6">
                                            <p:txEl>
                                              <p:pRg st="10" end="10"/>
                                            </p:txEl>
                                          </p:spTgt>
                                        </p:tgtEl>
                                        <p:attrNameLst>
                                          <p:attrName>ppt_w</p:attrName>
                                        </p:attrNameLst>
                                      </p:cBhvr>
                                      <p:tavLst>
                                        <p:tav tm="0">
                                          <p:val>
                                            <p:strVal val="#ppt_w*0.05"/>
                                          </p:val>
                                        </p:tav>
                                        <p:tav tm="100000">
                                          <p:val>
                                            <p:strVal val="#ppt_w"/>
                                          </p:val>
                                        </p:tav>
                                      </p:tavLst>
                                    </p:anim>
                                    <p:anim calcmode="lin" valueType="num">
                                      <p:cBhvr>
                                        <p:cTn id="98" dur="1000" fill="hold"/>
                                        <p:tgtEl>
                                          <p:spTgt spid="6">
                                            <p:txEl>
                                              <p:pRg st="10" end="10"/>
                                            </p:txEl>
                                          </p:spTgt>
                                        </p:tgtEl>
                                        <p:attrNameLst>
                                          <p:attrName>ppt_h</p:attrName>
                                        </p:attrNameLst>
                                      </p:cBhvr>
                                      <p:tavLst>
                                        <p:tav tm="0">
                                          <p:val>
                                            <p:strVal val="#ppt_h"/>
                                          </p:val>
                                        </p:tav>
                                        <p:tav tm="100000">
                                          <p:val>
                                            <p:strVal val="#ppt_h"/>
                                          </p:val>
                                        </p:tav>
                                      </p:tavLst>
                                    </p:anim>
                                    <p:anim calcmode="lin" valueType="num">
                                      <p:cBhvr>
                                        <p:cTn id="99" dur="1000" fill="hold"/>
                                        <p:tgtEl>
                                          <p:spTgt spid="6">
                                            <p:txEl>
                                              <p:pRg st="10" end="10"/>
                                            </p:txEl>
                                          </p:spTgt>
                                        </p:tgtEl>
                                        <p:attrNameLst>
                                          <p:attrName>ppt_x</p:attrName>
                                        </p:attrNameLst>
                                      </p:cBhvr>
                                      <p:tavLst>
                                        <p:tav tm="0">
                                          <p:val>
                                            <p:strVal val="#ppt_x-.2"/>
                                          </p:val>
                                        </p:tav>
                                        <p:tav tm="100000">
                                          <p:val>
                                            <p:strVal val="#ppt_x"/>
                                          </p:val>
                                        </p:tav>
                                      </p:tavLst>
                                    </p:anim>
                                    <p:anim calcmode="lin" valueType="num">
                                      <p:cBhvr>
                                        <p:cTn id="100" dur="1000" fill="hold"/>
                                        <p:tgtEl>
                                          <p:spTgt spid="6">
                                            <p:txEl>
                                              <p:pRg st="10" end="10"/>
                                            </p:txEl>
                                          </p:spTgt>
                                        </p:tgtEl>
                                        <p:attrNameLst>
                                          <p:attrName>ppt_y</p:attrName>
                                        </p:attrNameLst>
                                      </p:cBhvr>
                                      <p:tavLst>
                                        <p:tav tm="0">
                                          <p:val>
                                            <p:strVal val="#ppt_y"/>
                                          </p:val>
                                        </p:tav>
                                        <p:tav tm="100000">
                                          <p:val>
                                            <p:strVal val="#ppt_y"/>
                                          </p:val>
                                        </p:tav>
                                      </p:tavLst>
                                    </p:anim>
                                    <p:animEffect transition="in" filter="fade">
                                      <p:cBhvr>
                                        <p:cTn id="101" dur="10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670560"/>
          </a:xfrm>
        </p:spPr>
        <p:txBody>
          <a:bodyPr/>
          <a:lstStyle/>
          <a:p>
            <a:r>
              <a:rPr lang="en-US" dirty="0" smtClean="0"/>
              <a:t>Ushers, </a:t>
            </a:r>
            <a:r>
              <a:rPr lang="en-US" sz="2000" b="0" cap="none" dirty="0" smtClean="0">
                <a:ln>
                  <a:noFill/>
                </a:ln>
                <a:solidFill>
                  <a:schemeClr val="tx1"/>
                </a:solidFill>
              </a:rPr>
              <a:t>page 1</a:t>
            </a:r>
            <a:endParaRPr lang="en-US" sz="2000" b="0" cap="none" dirty="0">
              <a:ln>
                <a:noFill/>
              </a:ln>
              <a:solidFill>
                <a:schemeClr val="tx1"/>
              </a:solidFill>
            </a:endParaRPr>
          </a:p>
        </p:txBody>
      </p:sp>
      <p:sp>
        <p:nvSpPr>
          <p:cNvPr id="3" name="Content Placeholder 2"/>
          <p:cNvSpPr>
            <a:spLocks noGrp="1"/>
          </p:cNvSpPr>
          <p:nvPr>
            <p:ph sz="half" idx="1"/>
          </p:nvPr>
        </p:nvSpPr>
        <p:spPr>
          <a:xfrm>
            <a:off x="304800" y="1143000"/>
            <a:ext cx="3672840" cy="5486400"/>
          </a:xfrm>
        </p:spPr>
        <p:txBody>
          <a:bodyPr>
            <a:normAutofit fontScale="62500" lnSpcReduction="20000"/>
          </a:bodyPr>
          <a:lstStyle/>
          <a:p>
            <a:r>
              <a:rPr lang="en-US" sz="3200" dirty="0" smtClean="0"/>
              <a:t>Purpose: help liturgy flow</a:t>
            </a:r>
          </a:p>
          <a:p>
            <a:pPr lvl="1"/>
            <a:r>
              <a:rPr lang="en-US" sz="3200" dirty="0" smtClean="0"/>
              <a:t>Direct seating &amp; movements outside pews</a:t>
            </a:r>
          </a:p>
          <a:p>
            <a:pPr lvl="1"/>
            <a:r>
              <a:rPr lang="en-US" sz="3200" dirty="0" smtClean="0"/>
              <a:t>Take up collection</a:t>
            </a:r>
          </a:p>
          <a:p>
            <a:r>
              <a:rPr lang="en-US" sz="3200" dirty="0" smtClean="0"/>
              <a:t>Need to be kind, pleasant &amp; Christ-like</a:t>
            </a:r>
          </a:p>
          <a:p>
            <a:pPr lvl="1"/>
            <a:r>
              <a:rPr lang="en-US" sz="3200" dirty="0" smtClean="0"/>
              <a:t>Speak politely &amp; treat w/ welcome &amp; respect</a:t>
            </a:r>
          </a:p>
          <a:p>
            <a:pPr lvl="1"/>
            <a:r>
              <a:rPr lang="en-US" sz="3200" dirty="0" smtClean="0"/>
              <a:t>Each person is a child of God &amp; worthy of love.</a:t>
            </a:r>
          </a:p>
          <a:p>
            <a:r>
              <a:rPr lang="en-US" sz="3200" dirty="0" smtClean="0"/>
              <a:t>Name tags important</a:t>
            </a:r>
          </a:p>
          <a:p>
            <a:pPr lvl="1"/>
            <a:r>
              <a:rPr lang="en-US" sz="3200" dirty="0" smtClean="0"/>
              <a:t>Official representative of parish </a:t>
            </a:r>
          </a:p>
          <a:p>
            <a:pPr lvl="1"/>
            <a:r>
              <a:rPr lang="en-US" sz="3200" dirty="0" smtClean="0"/>
              <a:t>Begin relationship by easy sharing of the usher’s name  </a:t>
            </a:r>
            <a:r>
              <a:rPr lang="en-US" sz="2500" dirty="0" smtClean="0"/>
              <a:t> </a:t>
            </a:r>
          </a:p>
        </p:txBody>
      </p:sp>
      <p:sp>
        <p:nvSpPr>
          <p:cNvPr id="4" name="Content Placeholder 3"/>
          <p:cNvSpPr>
            <a:spLocks noGrp="1"/>
          </p:cNvSpPr>
          <p:nvPr>
            <p:ph sz="half" idx="2"/>
          </p:nvPr>
        </p:nvSpPr>
        <p:spPr>
          <a:xfrm>
            <a:off x="4648200" y="838200"/>
            <a:ext cx="3520440" cy="5334000"/>
          </a:xfrm>
        </p:spPr>
        <p:txBody>
          <a:bodyPr>
            <a:noAutofit/>
          </a:bodyPr>
          <a:lstStyle/>
          <a:p>
            <a:r>
              <a:rPr lang="en-US" sz="2000" dirty="0" smtClean="0"/>
              <a:t>Arrive 20-25 </a:t>
            </a:r>
            <a:r>
              <a:rPr lang="en-US" sz="2000" dirty="0" err="1" smtClean="0"/>
              <a:t>mins</a:t>
            </a:r>
            <a:r>
              <a:rPr lang="en-US" sz="2000" dirty="0" smtClean="0"/>
              <a:t> early to tidy up pews &amp; entrances</a:t>
            </a:r>
          </a:p>
          <a:p>
            <a:r>
              <a:rPr lang="en-US" sz="2000" dirty="0" smtClean="0"/>
              <a:t>Assist w/seating, esp. at crowded liturgies or after mass starts</a:t>
            </a:r>
          </a:p>
          <a:p>
            <a:pPr lvl="1"/>
            <a:r>
              <a:rPr lang="en-US" sz="2000" dirty="0" smtClean="0"/>
              <a:t>Families w/ small children </a:t>
            </a:r>
          </a:p>
          <a:p>
            <a:pPr lvl="1"/>
            <a:r>
              <a:rPr lang="en-US" sz="2000" dirty="0" smtClean="0"/>
              <a:t>Persons in wheelchairs or with walkers or canes </a:t>
            </a:r>
            <a:r>
              <a:rPr lang="en-US" sz="2000" dirty="0" smtClean="0">
                <a:sym typeface="Wingdings" pitchFamily="2" charset="2"/>
              </a:rPr>
              <a:t></a:t>
            </a:r>
            <a:r>
              <a:rPr lang="en-US" sz="2000" dirty="0" smtClean="0"/>
              <a:t> need communion in pew?</a:t>
            </a:r>
          </a:p>
          <a:p>
            <a:pPr lvl="1"/>
            <a:r>
              <a:rPr lang="en-US" sz="2000" dirty="0" smtClean="0"/>
              <a:t>Those w/ difficulty hearing</a:t>
            </a:r>
          </a:p>
          <a:p>
            <a:r>
              <a:rPr lang="en-US" sz="2000" dirty="0" smtClean="0"/>
              <a:t>Source of information about building &amp; parish</a:t>
            </a:r>
          </a:p>
        </p:txBody>
      </p:sp>
      <p:cxnSp>
        <p:nvCxnSpPr>
          <p:cNvPr id="6" name="Straight Connector 5"/>
          <p:cNvCxnSpPr/>
          <p:nvPr/>
        </p:nvCxnSpPr>
        <p:spPr>
          <a:xfrm>
            <a:off x="4495800" y="990600"/>
            <a:ext cx="0" cy="472440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 name="Picture 2" descr="C:\Users\brudolph\AppData\Local\Microsoft\Windows\Temporary Internet Files\Content.IE5\Y536Z0WQ\MC900334046[1].wmf"/>
          <p:cNvPicPr>
            <a:picLocks noChangeAspect="1" noChangeArrowheads="1"/>
          </p:cNvPicPr>
          <p:nvPr/>
        </p:nvPicPr>
        <p:blipFill>
          <a:blip r:embed="rId3" cstate="print"/>
          <a:srcRect/>
          <a:stretch>
            <a:fillRect/>
          </a:stretch>
        </p:blipFill>
        <p:spPr bwMode="auto">
          <a:xfrm>
            <a:off x="2819400" y="5181600"/>
            <a:ext cx="2018143" cy="15011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heckerboard(across)">
                                      <p:cBhvr>
                                        <p:cTn id="11" dur="500"/>
                                        <p:tgtEl>
                                          <p:spTgt spid="3">
                                            <p:txEl>
                                              <p:pRg st="1" end="1"/>
                                            </p:txEl>
                                          </p:spTgt>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par>
                                <p:cTn id="16" presetID="47"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checkerboard(across)">
                                      <p:cBhvr>
                                        <p:cTn id="25" dur="500"/>
                                        <p:tgtEl>
                                          <p:spTgt spid="3">
                                            <p:txEl>
                                              <p:pRg st="3" end="3"/>
                                            </p:txEl>
                                          </p:spTgt>
                                        </p:tgtEl>
                                      </p:cBhvr>
                                    </p:animEffect>
                                  </p:childTnLst>
                                </p:cTn>
                              </p:par>
                            </p:childTnLst>
                          </p:cTn>
                        </p:par>
                        <p:par>
                          <p:cTn id="26" fill="hold">
                            <p:stCondLst>
                              <p:cond delay="500"/>
                            </p:stCondLst>
                            <p:childTnLst>
                              <p:par>
                                <p:cTn id="27" presetID="5" presetClass="entr" presetSubtype="10"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checkerboard(across)">
                                      <p:cBhvr>
                                        <p:cTn id="29" dur="500"/>
                                        <p:tgtEl>
                                          <p:spTgt spid="3">
                                            <p:txEl>
                                              <p:pRg st="4" end="4"/>
                                            </p:txEl>
                                          </p:spTgt>
                                        </p:tgtEl>
                                      </p:cBhvr>
                                    </p:animEffect>
                                  </p:childTnLst>
                                </p:cTn>
                              </p:par>
                            </p:childTnLst>
                          </p:cTn>
                        </p:par>
                        <p:par>
                          <p:cTn id="30" fill="hold">
                            <p:stCondLst>
                              <p:cond delay="1000"/>
                            </p:stCondLst>
                            <p:childTnLst>
                              <p:par>
                                <p:cTn id="31" presetID="5" presetClass="entr" presetSubtype="10" fill="hold" grpId="0"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checkerboard(across)">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checkerboard(across)">
                                      <p:cBhvr>
                                        <p:cTn id="38" dur="500"/>
                                        <p:tgtEl>
                                          <p:spTgt spid="3">
                                            <p:txEl>
                                              <p:pRg st="6" end="6"/>
                                            </p:txEl>
                                          </p:spTgt>
                                        </p:tgtEl>
                                      </p:cBhvr>
                                    </p:animEffect>
                                  </p:childTnLst>
                                </p:cTn>
                              </p:par>
                            </p:childTnLst>
                          </p:cTn>
                        </p:par>
                        <p:par>
                          <p:cTn id="39" fill="hold">
                            <p:stCondLst>
                              <p:cond delay="500"/>
                            </p:stCondLst>
                            <p:childTnLst>
                              <p:par>
                                <p:cTn id="40" presetID="5" presetClass="entr" presetSubtype="10" fill="hold" grpId="0"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heckerboard(across)">
                                      <p:cBhvr>
                                        <p:cTn id="42" dur="500"/>
                                        <p:tgtEl>
                                          <p:spTgt spid="3">
                                            <p:txEl>
                                              <p:pRg st="7" end="7"/>
                                            </p:txEl>
                                          </p:spTgt>
                                        </p:tgtEl>
                                      </p:cBhvr>
                                    </p:animEffect>
                                  </p:childTnLst>
                                </p:cTn>
                              </p:par>
                            </p:childTnLst>
                          </p:cTn>
                        </p:par>
                        <p:par>
                          <p:cTn id="43" fill="hold">
                            <p:stCondLst>
                              <p:cond delay="1000"/>
                            </p:stCondLst>
                            <p:childTnLst>
                              <p:par>
                                <p:cTn id="44" presetID="5" presetClass="entr" presetSubtype="10" fill="hold" grpId="0" nodeType="after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checkerboard(across)">
                                      <p:cBhvr>
                                        <p:cTn id="46" dur="500"/>
                                        <p:tgtEl>
                                          <p:spTgt spid="3">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4">
                                            <p:txEl>
                                              <p:pRg st="0" end="0"/>
                                            </p:txEl>
                                          </p:spTgt>
                                        </p:tgtEl>
                                        <p:attrNameLst>
                                          <p:attrName>style.visibility</p:attrName>
                                        </p:attrNameLst>
                                      </p:cBhvr>
                                      <p:to>
                                        <p:strVal val="visible"/>
                                      </p:to>
                                    </p:set>
                                    <p:animEffect transition="in" filter="checkerboard(across)">
                                      <p:cBhvr>
                                        <p:cTn id="51" dur="500"/>
                                        <p:tgtEl>
                                          <p:spTgt spid="4">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grpId="0" nodeType="clickEffect">
                                  <p:stCondLst>
                                    <p:cond delay="0"/>
                                  </p:stCondLst>
                                  <p:childTnLst>
                                    <p:set>
                                      <p:cBhvr>
                                        <p:cTn id="55" dur="1" fill="hold">
                                          <p:stCondLst>
                                            <p:cond delay="0"/>
                                          </p:stCondLst>
                                        </p:cTn>
                                        <p:tgtEl>
                                          <p:spTgt spid="4">
                                            <p:txEl>
                                              <p:pRg st="1" end="1"/>
                                            </p:txEl>
                                          </p:spTgt>
                                        </p:tgtEl>
                                        <p:attrNameLst>
                                          <p:attrName>style.visibility</p:attrName>
                                        </p:attrNameLst>
                                      </p:cBhvr>
                                      <p:to>
                                        <p:strVal val="visible"/>
                                      </p:to>
                                    </p:set>
                                    <p:animEffect transition="in" filter="checkerboard(across)">
                                      <p:cBhvr>
                                        <p:cTn id="56" dur="500"/>
                                        <p:tgtEl>
                                          <p:spTgt spid="4">
                                            <p:txEl>
                                              <p:pRg st="1" end="1"/>
                                            </p:txEl>
                                          </p:spTgt>
                                        </p:tgtEl>
                                      </p:cBhvr>
                                    </p:animEffect>
                                  </p:childTnLst>
                                </p:cTn>
                              </p:par>
                            </p:childTnLst>
                          </p:cTn>
                        </p:par>
                        <p:par>
                          <p:cTn id="57" fill="hold">
                            <p:stCondLst>
                              <p:cond delay="500"/>
                            </p:stCondLst>
                            <p:childTnLst>
                              <p:par>
                                <p:cTn id="58" presetID="5" presetClass="entr" presetSubtype="10" fill="hold" grpId="0" nodeType="afterEffect">
                                  <p:stCondLst>
                                    <p:cond delay="0"/>
                                  </p:stCondLst>
                                  <p:childTnLst>
                                    <p:set>
                                      <p:cBhvr>
                                        <p:cTn id="59" dur="1" fill="hold">
                                          <p:stCondLst>
                                            <p:cond delay="0"/>
                                          </p:stCondLst>
                                        </p:cTn>
                                        <p:tgtEl>
                                          <p:spTgt spid="4">
                                            <p:txEl>
                                              <p:pRg st="2" end="2"/>
                                            </p:txEl>
                                          </p:spTgt>
                                        </p:tgtEl>
                                        <p:attrNameLst>
                                          <p:attrName>style.visibility</p:attrName>
                                        </p:attrNameLst>
                                      </p:cBhvr>
                                      <p:to>
                                        <p:strVal val="visible"/>
                                      </p:to>
                                    </p:set>
                                    <p:animEffect transition="in" filter="checkerboard(across)">
                                      <p:cBhvr>
                                        <p:cTn id="60" dur="500"/>
                                        <p:tgtEl>
                                          <p:spTgt spid="4">
                                            <p:txEl>
                                              <p:pRg st="2" end="2"/>
                                            </p:txEl>
                                          </p:spTgt>
                                        </p:tgtEl>
                                      </p:cBhvr>
                                    </p:animEffect>
                                  </p:childTnLst>
                                </p:cTn>
                              </p:par>
                            </p:childTnLst>
                          </p:cTn>
                        </p:par>
                        <p:par>
                          <p:cTn id="61" fill="hold">
                            <p:stCondLst>
                              <p:cond delay="1000"/>
                            </p:stCondLst>
                            <p:childTnLst>
                              <p:par>
                                <p:cTn id="62" presetID="5" presetClass="entr" presetSubtype="10" fill="hold" grpId="0" nodeType="afterEffect">
                                  <p:stCondLst>
                                    <p:cond delay="0"/>
                                  </p:stCondLst>
                                  <p:childTnLst>
                                    <p:set>
                                      <p:cBhvr>
                                        <p:cTn id="63" dur="1" fill="hold">
                                          <p:stCondLst>
                                            <p:cond delay="0"/>
                                          </p:stCondLst>
                                        </p:cTn>
                                        <p:tgtEl>
                                          <p:spTgt spid="4">
                                            <p:txEl>
                                              <p:pRg st="3" end="3"/>
                                            </p:txEl>
                                          </p:spTgt>
                                        </p:tgtEl>
                                        <p:attrNameLst>
                                          <p:attrName>style.visibility</p:attrName>
                                        </p:attrNameLst>
                                      </p:cBhvr>
                                      <p:to>
                                        <p:strVal val="visible"/>
                                      </p:to>
                                    </p:set>
                                    <p:animEffect transition="in" filter="checkerboard(across)">
                                      <p:cBhvr>
                                        <p:cTn id="64" dur="500"/>
                                        <p:tgtEl>
                                          <p:spTgt spid="4">
                                            <p:txEl>
                                              <p:pRg st="3" end="3"/>
                                            </p:txEl>
                                          </p:spTgt>
                                        </p:tgtEl>
                                      </p:cBhvr>
                                    </p:animEffect>
                                  </p:childTnLst>
                                </p:cTn>
                              </p:par>
                            </p:childTnLst>
                          </p:cTn>
                        </p:par>
                        <p:par>
                          <p:cTn id="65" fill="hold">
                            <p:stCondLst>
                              <p:cond delay="1500"/>
                            </p:stCondLst>
                            <p:childTnLst>
                              <p:par>
                                <p:cTn id="66" presetID="5" presetClass="entr" presetSubtype="10" fill="hold" grpId="0" nodeType="afterEffect">
                                  <p:stCondLst>
                                    <p:cond delay="0"/>
                                  </p:stCondLst>
                                  <p:childTnLst>
                                    <p:set>
                                      <p:cBhvr>
                                        <p:cTn id="67" dur="1" fill="hold">
                                          <p:stCondLst>
                                            <p:cond delay="0"/>
                                          </p:stCondLst>
                                        </p:cTn>
                                        <p:tgtEl>
                                          <p:spTgt spid="4">
                                            <p:txEl>
                                              <p:pRg st="4" end="4"/>
                                            </p:txEl>
                                          </p:spTgt>
                                        </p:tgtEl>
                                        <p:attrNameLst>
                                          <p:attrName>style.visibility</p:attrName>
                                        </p:attrNameLst>
                                      </p:cBhvr>
                                      <p:to>
                                        <p:strVal val="visible"/>
                                      </p:to>
                                    </p:set>
                                    <p:animEffect transition="in" filter="checkerboard(across)">
                                      <p:cBhvr>
                                        <p:cTn id="68" dur="500"/>
                                        <p:tgtEl>
                                          <p:spTgt spid="4">
                                            <p:txEl>
                                              <p:pRg st="4" end="4"/>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5" presetClass="entr" presetSubtype="10" fill="hold" grpId="0" nodeType="clickEffect">
                                  <p:stCondLst>
                                    <p:cond delay="0"/>
                                  </p:stCondLst>
                                  <p:childTnLst>
                                    <p:set>
                                      <p:cBhvr>
                                        <p:cTn id="72" dur="1" fill="hold">
                                          <p:stCondLst>
                                            <p:cond delay="0"/>
                                          </p:stCondLst>
                                        </p:cTn>
                                        <p:tgtEl>
                                          <p:spTgt spid="4">
                                            <p:txEl>
                                              <p:pRg st="5" end="5"/>
                                            </p:txEl>
                                          </p:spTgt>
                                        </p:tgtEl>
                                        <p:attrNameLst>
                                          <p:attrName>style.visibility</p:attrName>
                                        </p:attrNameLst>
                                      </p:cBhvr>
                                      <p:to>
                                        <p:strVal val="visible"/>
                                      </p:to>
                                    </p:set>
                                    <p:animEffect transition="in" filter="checkerboard(across)">
                                      <p:cBhvr>
                                        <p:cTn id="73"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20040"/>
            <a:ext cx="7242048" cy="670560"/>
          </a:xfrm>
        </p:spPr>
        <p:txBody>
          <a:bodyPr/>
          <a:lstStyle/>
          <a:p>
            <a:pPr algn="r"/>
            <a:r>
              <a:rPr lang="en-US" dirty="0" smtClean="0"/>
              <a:t>Ushers, </a:t>
            </a:r>
            <a:r>
              <a:rPr lang="en-US" sz="2000" b="0" cap="none" dirty="0" smtClean="0">
                <a:ln>
                  <a:noFill/>
                </a:ln>
                <a:solidFill>
                  <a:schemeClr val="tx1"/>
                </a:solidFill>
              </a:rPr>
              <a:t>page 2</a:t>
            </a:r>
            <a:endParaRPr lang="en-US" sz="2000" b="0" cap="none" dirty="0">
              <a:ln>
                <a:noFill/>
              </a:ln>
              <a:solidFill>
                <a:schemeClr val="tx1"/>
              </a:solidFill>
            </a:endParaRPr>
          </a:p>
        </p:txBody>
      </p:sp>
      <p:sp>
        <p:nvSpPr>
          <p:cNvPr id="6" name="Content Placeholder 5"/>
          <p:cNvSpPr>
            <a:spLocks noGrp="1"/>
          </p:cNvSpPr>
          <p:nvPr>
            <p:ph sz="half" idx="1"/>
          </p:nvPr>
        </p:nvSpPr>
        <p:spPr>
          <a:xfrm>
            <a:off x="228600" y="609600"/>
            <a:ext cx="3520440" cy="5715000"/>
          </a:xfrm>
        </p:spPr>
        <p:txBody>
          <a:bodyPr>
            <a:normAutofit fontScale="77500" lnSpcReduction="20000"/>
          </a:bodyPr>
          <a:lstStyle/>
          <a:p>
            <a:r>
              <a:rPr lang="en-US" sz="2800" dirty="0" smtClean="0"/>
              <a:t>MAYBE invite someone to take up gifts</a:t>
            </a:r>
          </a:p>
          <a:p>
            <a:pPr lvl="1"/>
            <a:r>
              <a:rPr lang="en-US" sz="2800" dirty="0" smtClean="0"/>
              <a:t>Give clear directions</a:t>
            </a:r>
          </a:p>
          <a:p>
            <a:pPr lvl="1"/>
            <a:r>
              <a:rPr lang="en-US" sz="2800" dirty="0" smtClean="0"/>
              <a:t>Be there to assist during liturgy</a:t>
            </a:r>
          </a:p>
          <a:p>
            <a:r>
              <a:rPr lang="en-US" sz="2800" dirty="0" smtClean="0">
                <a:solidFill>
                  <a:schemeClr val="accent6">
                    <a:lumMod val="75000"/>
                  </a:schemeClr>
                </a:solidFill>
              </a:rPr>
              <a:t>Help latecomers find a seat</a:t>
            </a:r>
          </a:p>
          <a:p>
            <a:r>
              <a:rPr lang="en-US" sz="2800" dirty="0" smtClean="0">
                <a:solidFill>
                  <a:schemeClr val="tx2">
                    <a:lumMod val="75000"/>
                  </a:schemeClr>
                </a:solidFill>
              </a:rPr>
              <a:t>Know how to handle overflow crowds  </a:t>
            </a:r>
            <a:r>
              <a:rPr lang="en-US" sz="2800" dirty="0" smtClean="0"/>
              <a:t> </a:t>
            </a:r>
          </a:p>
          <a:p>
            <a:r>
              <a:rPr lang="en-US" sz="2800" dirty="0" smtClean="0"/>
              <a:t>Balance being a full participant in liturgy &amp; assisting others</a:t>
            </a:r>
          </a:p>
          <a:p>
            <a:pPr lvl="1"/>
            <a:r>
              <a:rPr lang="en-US" sz="2800" dirty="0" smtClean="0"/>
              <a:t>Preparing readings ahead of time </a:t>
            </a:r>
          </a:p>
          <a:p>
            <a:pPr lvl="1"/>
            <a:r>
              <a:rPr lang="en-US" sz="2800" dirty="0" smtClean="0"/>
              <a:t>Praying before coming to church</a:t>
            </a:r>
          </a:p>
        </p:txBody>
      </p:sp>
      <p:sp>
        <p:nvSpPr>
          <p:cNvPr id="7" name="Content Placeholder 6"/>
          <p:cNvSpPr>
            <a:spLocks noGrp="1"/>
          </p:cNvSpPr>
          <p:nvPr>
            <p:ph sz="half" idx="2"/>
          </p:nvPr>
        </p:nvSpPr>
        <p:spPr>
          <a:xfrm>
            <a:off x="4572000" y="1524000"/>
            <a:ext cx="3520440" cy="4953000"/>
          </a:xfrm>
        </p:spPr>
        <p:txBody>
          <a:bodyPr>
            <a:normAutofit fontScale="77500" lnSpcReduction="20000"/>
          </a:bodyPr>
          <a:lstStyle/>
          <a:p>
            <a:r>
              <a:rPr lang="en-US" dirty="0" smtClean="0">
                <a:solidFill>
                  <a:schemeClr val="accent6">
                    <a:lumMod val="75000"/>
                  </a:schemeClr>
                </a:solidFill>
              </a:rPr>
              <a:t>After Universal Prayer, take up collection</a:t>
            </a:r>
            <a:r>
              <a:rPr lang="en-US" dirty="0" smtClean="0"/>
              <a:t> </a:t>
            </a:r>
          </a:p>
          <a:p>
            <a:r>
              <a:rPr lang="en-US" dirty="0" smtClean="0">
                <a:solidFill>
                  <a:schemeClr val="accent1">
                    <a:lumMod val="75000"/>
                  </a:schemeClr>
                </a:solidFill>
              </a:rPr>
              <a:t>Guide parishioners to communion </a:t>
            </a:r>
          </a:p>
          <a:p>
            <a:r>
              <a:rPr lang="en-US" dirty="0" smtClean="0"/>
              <a:t>MAYBE say good-bye as people leave and to hand out bulletins</a:t>
            </a:r>
          </a:p>
          <a:p>
            <a:pPr lvl="1"/>
            <a:r>
              <a:rPr lang="en-US" sz="2600" dirty="0" smtClean="0"/>
              <a:t>Reinforce love of God &amp; concern of community </a:t>
            </a:r>
          </a:p>
          <a:p>
            <a:pPr lvl="1"/>
            <a:r>
              <a:rPr lang="en-US" sz="2600" dirty="0" smtClean="0"/>
              <a:t>A smile &amp; “Have a great week!” or “Looking forward to seeing you next Sunday!” </a:t>
            </a:r>
          </a:p>
          <a:p>
            <a:pPr lvl="1">
              <a:buNone/>
            </a:pPr>
            <a:r>
              <a:rPr lang="en-US" sz="2600" dirty="0" smtClean="0">
                <a:solidFill>
                  <a:schemeClr val="accent6">
                    <a:lumMod val="75000"/>
                  </a:schemeClr>
                </a:solidFill>
                <a:sym typeface="Wingdings" pitchFamily="2" charset="2"/>
              </a:rPr>
              <a:t> P</a:t>
            </a:r>
            <a:r>
              <a:rPr lang="en-US" sz="2600" dirty="0" smtClean="0">
                <a:solidFill>
                  <a:schemeClr val="accent6">
                    <a:lumMod val="75000"/>
                  </a:schemeClr>
                </a:solidFill>
              </a:rPr>
              <a:t>ositive final impression: “This is a place where I belong.”</a:t>
            </a:r>
          </a:p>
        </p:txBody>
      </p:sp>
      <p:cxnSp>
        <p:nvCxnSpPr>
          <p:cNvPr id="9" name="Straight Connector 8"/>
          <p:cNvCxnSpPr/>
          <p:nvPr/>
        </p:nvCxnSpPr>
        <p:spPr>
          <a:xfrm>
            <a:off x="4343400" y="1066800"/>
            <a:ext cx="0" cy="541020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checkerboard(across)">
                                      <p:cBhvr>
                                        <p:cTn id="11" dur="500"/>
                                        <p:tgtEl>
                                          <p:spTgt spid="6">
                                            <p:txEl>
                                              <p:pRg st="1" end="1"/>
                                            </p:txEl>
                                          </p:spTgt>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checkerboard(across)">
                                      <p:cBhvr>
                                        <p:cTn id="15" dur="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checkerboard(across)">
                                      <p:cBhvr>
                                        <p:cTn id="20" dur="500"/>
                                        <p:tgtEl>
                                          <p:spTgt spid="6">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checkerboard(across)">
                                      <p:cBhvr>
                                        <p:cTn id="25" dur="500"/>
                                        <p:tgtEl>
                                          <p:spTgt spid="6">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6">
                                            <p:txEl>
                                              <p:pRg st="5" end="5"/>
                                            </p:txEl>
                                          </p:spTgt>
                                        </p:tgtEl>
                                        <p:attrNameLst>
                                          <p:attrName>style.visibility</p:attrName>
                                        </p:attrNameLst>
                                      </p:cBhvr>
                                      <p:to>
                                        <p:strVal val="visible"/>
                                      </p:to>
                                    </p:set>
                                    <p:animEffect transition="in" filter="checkerboard(across)">
                                      <p:cBhvr>
                                        <p:cTn id="30" dur="500"/>
                                        <p:tgtEl>
                                          <p:spTgt spid="6">
                                            <p:txEl>
                                              <p:pRg st="5" end="5"/>
                                            </p:txEl>
                                          </p:spTgt>
                                        </p:tgtEl>
                                      </p:cBhvr>
                                    </p:animEffect>
                                  </p:childTnLst>
                                </p:cTn>
                              </p:par>
                            </p:childTnLst>
                          </p:cTn>
                        </p:par>
                        <p:par>
                          <p:cTn id="31" fill="hold">
                            <p:stCondLst>
                              <p:cond delay="500"/>
                            </p:stCondLst>
                            <p:childTnLst>
                              <p:par>
                                <p:cTn id="32" presetID="5" presetClass="entr" presetSubtype="10" fill="hold" grpId="0" nodeType="after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animEffect transition="in" filter="checkerboard(across)">
                                      <p:cBhvr>
                                        <p:cTn id="34" dur="500"/>
                                        <p:tgtEl>
                                          <p:spTgt spid="6">
                                            <p:txEl>
                                              <p:pRg st="6" end="6"/>
                                            </p:txEl>
                                          </p:spTgt>
                                        </p:tgtEl>
                                      </p:cBhvr>
                                    </p:animEffect>
                                  </p:childTnLst>
                                </p:cTn>
                              </p:par>
                            </p:childTnLst>
                          </p:cTn>
                        </p:par>
                        <p:par>
                          <p:cTn id="35" fill="hold">
                            <p:stCondLst>
                              <p:cond delay="1000"/>
                            </p:stCondLst>
                            <p:childTnLst>
                              <p:par>
                                <p:cTn id="36" presetID="5" presetClass="entr" presetSubtype="10" fill="hold" grpId="0" nodeType="afterEffect">
                                  <p:stCondLst>
                                    <p:cond delay="0"/>
                                  </p:stCondLst>
                                  <p:childTnLst>
                                    <p:set>
                                      <p:cBhvr>
                                        <p:cTn id="37" dur="1" fill="hold">
                                          <p:stCondLst>
                                            <p:cond delay="0"/>
                                          </p:stCondLst>
                                        </p:cTn>
                                        <p:tgtEl>
                                          <p:spTgt spid="6">
                                            <p:txEl>
                                              <p:pRg st="7" end="7"/>
                                            </p:txEl>
                                          </p:spTgt>
                                        </p:tgtEl>
                                        <p:attrNameLst>
                                          <p:attrName>style.visibility</p:attrName>
                                        </p:attrNameLst>
                                      </p:cBhvr>
                                      <p:to>
                                        <p:strVal val="visible"/>
                                      </p:to>
                                    </p:set>
                                    <p:animEffect transition="in" filter="checkerboard(across)">
                                      <p:cBhvr>
                                        <p:cTn id="38" dur="500"/>
                                        <p:tgtEl>
                                          <p:spTgt spid="6">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Effect transition="in" filter="checkerboard(across)">
                                      <p:cBhvr>
                                        <p:cTn id="43" dur="500"/>
                                        <p:tgtEl>
                                          <p:spTgt spid="7">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7">
                                            <p:txEl>
                                              <p:pRg st="1" end="1"/>
                                            </p:txEl>
                                          </p:spTgt>
                                        </p:tgtEl>
                                        <p:attrNameLst>
                                          <p:attrName>style.visibility</p:attrName>
                                        </p:attrNameLst>
                                      </p:cBhvr>
                                      <p:to>
                                        <p:strVal val="visible"/>
                                      </p:to>
                                    </p:set>
                                    <p:animEffect transition="in" filter="checkerboard(across)">
                                      <p:cBhvr>
                                        <p:cTn id="48" dur="500"/>
                                        <p:tgtEl>
                                          <p:spTgt spid="7">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7">
                                            <p:txEl>
                                              <p:pRg st="2" end="2"/>
                                            </p:txEl>
                                          </p:spTgt>
                                        </p:tgtEl>
                                        <p:attrNameLst>
                                          <p:attrName>style.visibility</p:attrName>
                                        </p:attrNameLst>
                                      </p:cBhvr>
                                      <p:to>
                                        <p:strVal val="visible"/>
                                      </p:to>
                                    </p:set>
                                    <p:animEffect transition="in" filter="checkerboard(across)">
                                      <p:cBhvr>
                                        <p:cTn id="53" dur="500"/>
                                        <p:tgtEl>
                                          <p:spTgt spid="7">
                                            <p:txEl>
                                              <p:pRg st="2" end="2"/>
                                            </p:txEl>
                                          </p:spTgt>
                                        </p:tgtEl>
                                      </p:cBhvr>
                                    </p:animEffect>
                                  </p:childTnLst>
                                </p:cTn>
                              </p:par>
                            </p:childTnLst>
                          </p:cTn>
                        </p:par>
                        <p:par>
                          <p:cTn id="54" fill="hold">
                            <p:stCondLst>
                              <p:cond delay="500"/>
                            </p:stCondLst>
                            <p:childTnLst>
                              <p:par>
                                <p:cTn id="55" presetID="5" presetClass="entr" presetSubtype="10" fill="hold" grpId="0" nodeType="afterEffect">
                                  <p:stCondLst>
                                    <p:cond delay="0"/>
                                  </p:stCondLst>
                                  <p:childTnLst>
                                    <p:set>
                                      <p:cBhvr>
                                        <p:cTn id="56" dur="1" fill="hold">
                                          <p:stCondLst>
                                            <p:cond delay="0"/>
                                          </p:stCondLst>
                                        </p:cTn>
                                        <p:tgtEl>
                                          <p:spTgt spid="7">
                                            <p:txEl>
                                              <p:pRg st="3" end="3"/>
                                            </p:txEl>
                                          </p:spTgt>
                                        </p:tgtEl>
                                        <p:attrNameLst>
                                          <p:attrName>style.visibility</p:attrName>
                                        </p:attrNameLst>
                                      </p:cBhvr>
                                      <p:to>
                                        <p:strVal val="visible"/>
                                      </p:to>
                                    </p:set>
                                    <p:animEffect transition="in" filter="checkerboard(across)">
                                      <p:cBhvr>
                                        <p:cTn id="57" dur="500"/>
                                        <p:tgtEl>
                                          <p:spTgt spid="7">
                                            <p:txEl>
                                              <p:pRg st="3" end="3"/>
                                            </p:txEl>
                                          </p:spTgt>
                                        </p:tgtEl>
                                      </p:cBhvr>
                                    </p:animEffect>
                                  </p:childTnLst>
                                </p:cTn>
                              </p:par>
                            </p:childTnLst>
                          </p:cTn>
                        </p:par>
                        <p:par>
                          <p:cTn id="58" fill="hold">
                            <p:stCondLst>
                              <p:cond delay="1000"/>
                            </p:stCondLst>
                            <p:childTnLst>
                              <p:par>
                                <p:cTn id="59" presetID="5" presetClass="entr" presetSubtype="10" fill="hold" grpId="0" nodeType="afterEffect">
                                  <p:stCondLst>
                                    <p:cond delay="0"/>
                                  </p:stCondLst>
                                  <p:childTnLst>
                                    <p:set>
                                      <p:cBhvr>
                                        <p:cTn id="60" dur="1" fill="hold">
                                          <p:stCondLst>
                                            <p:cond delay="0"/>
                                          </p:stCondLst>
                                        </p:cTn>
                                        <p:tgtEl>
                                          <p:spTgt spid="7">
                                            <p:txEl>
                                              <p:pRg st="4" end="4"/>
                                            </p:txEl>
                                          </p:spTgt>
                                        </p:tgtEl>
                                        <p:attrNameLst>
                                          <p:attrName>style.visibility</p:attrName>
                                        </p:attrNameLst>
                                      </p:cBhvr>
                                      <p:to>
                                        <p:strVal val="visible"/>
                                      </p:to>
                                    </p:set>
                                    <p:animEffect transition="in" filter="checkerboard(across)">
                                      <p:cBhvr>
                                        <p:cTn id="61" dur="500"/>
                                        <p:tgtEl>
                                          <p:spTgt spid="7">
                                            <p:txEl>
                                              <p:pRg st="4" end="4"/>
                                            </p:txEl>
                                          </p:spTgt>
                                        </p:tgtEl>
                                      </p:cBhvr>
                                    </p:animEffect>
                                  </p:childTnLst>
                                </p:cTn>
                              </p:par>
                            </p:childTnLst>
                          </p:cTn>
                        </p:par>
                        <p:par>
                          <p:cTn id="62" fill="hold">
                            <p:stCondLst>
                              <p:cond delay="1500"/>
                            </p:stCondLst>
                            <p:childTnLst>
                              <p:par>
                                <p:cTn id="63" presetID="5" presetClass="entr" presetSubtype="10" fill="hold" grpId="0" nodeType="afterEffect">
                                  <p:stCondLst>
                                    <p:cond delay="0"/>
                                  </p:stCondLst>
                                  <p:childTnLst>
                                    <p:set>
                                      <p:cBhvr>
                                        <p:cTn id="64" dur="1" fill="hold">
                                          <p:stCondLst>
                                            <p:cond delay="0"/>
                                          </p:stCondLst>
                                        </p:cTn>
                                        <p:tgtEl>
                                          <p:spTgt spid="7">
                                            <p:txEl>
                                              <p:pRg st="5" end="5"/>
                                            </p:txEl>
                                          </p:spTgt>
                                        </p:tgtEl>
                                        <p:attrNameLst>
                                          <p:attrName>style.visibility</p:attrName>
                                        </p:attrNameLst>
                                      </p:cBhvr>
                                      <p:to>
                                        <p:strVal val="visible"/>
                                      </p:to>
                                    </p:set>
                                    <p:animEffect transition="in" filter="checkerboard(across)">
                                      <p:cBhvr>
                                        <p:cTn id="65"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670560"/>
          </a:xfrm>
        </p:spPr>
        <p:txBody>
          <a:bodyPr>
            <a:normAutofit fontScale="90000"/>
          </a:bodyPr>
          <a:lstStyle/>
          <a:p>
            <a:r>
              <a:rPr lang="en-US" dirty="0" smtClean="0"/>
              <a:t>Other Ministries of Hospitality</a:t>
            </a:r>
            <a:endParaRPr lang="en-US" dirty="0"/>
          </a:p>
        </p:txBody>
      </p:sp>
      <p:sp>
        <p:nvSpPr>
          <p:cNvPr id="3" name="Content Placeholder 2"/>
          <p:cNvSpPr>
            <a:spLocks noGrp="1"/>
          </p:cNvSpPr>
          <p:nvPr>
            <p:ph sz="half" idx="1"/>
          </p:nvPr>
        </p:nvSpPr>
        <p:spPr>
          <a:xfrm>
            <a:off x="4343400" y="1371600"/>
            <a:ext cx="3520440" cy="4525963"/>
          </a:xfrm>
        </p:spPr>
        <p:txBody>
          <a:bodyPr>
            <a:normAutofit fontScale="77500" lnSpcReduction="20000"/>
          </a:bodyPr>
          <a:lstStyle/>
          <a:p>
            <a:pPr lvl="0">
              <a:buNone/>
            </a:pPr>
            <a:r>
              <a:rPr lang="en-US" b="1" dirty="0" smtClean="0">
                <a:solidFill>
                  <a:schemeClr val="tx2">
                    <a:lumMod val="75000"/>
                  </a:schemeClr>
                </a:solidFill>
              </a:rPr>
              <a:t>Information</a:t>
            </a:r>
            <a:r>
              <a:rPr lang="en-US" dirty="0" smtClean="0"/>
              <a:t>: table where people </a:t>
            </a:r>
          </a:p>
          <a:p>
            <a:r>
              <a:rPr lang="en-US" dirty="0" smtClean="0">
                <a:solidFill>
                  <a:schemeClr val="accent6">
                    <a:lumMod val="75000"/>
                  </a:schemeClr>
                </a:solidFill>
              </a:rPr>
              <a:t>Join parish</a:t>
            </a:r>
          </a:p>
          <a:p>
            <a:r>
              <a:rPr lang="en-US" dirty="0" smtClean="0"/>
              <a:t>Get mass cards, sponsor cards, etc. </a:t>
            </a:r>
          </a:p>
          <a:p>
            <a:r>
              <a:rPr lang="en-US" dirty="0" smtClean="0">
                <a:solidFill>
                  <a:schemeClr val="accent6">
                    <a:lumMod val="75000"/>
                  </a:schemeClr>
                </a:solidFill>
              </a:rPr>
              <a:t>Any info they would have had to come to office for</a:t>
            </a:r>
          </a:p>
          <a:p>
            <a:endParaRPr lang="en-US" dirty="0"/>
          </a:p>
        </p:txBody>
      </p:sp>
      <p:sp>
        <p:nvSpPr>
          <p:cNvPr id="4" name="Content Placeholder 3"/>
          <p:cNvSpPr>
            <a:spLocks noGrp="1"/>
          </p:cNvSpPr>
          <p:nvPr>
            <p:ph sz="half" idx="2"/>
          </p:nvPr>
        </p:nvSpPr>
        <p:spPr>
          <a:xfrm>
            <a:off x="533400" y="1295400"/>
            <a:ext cx="3520440" cy="4525963"/>
          </a:xfrm>
        </p:spPr>
        <p:txBody>
          <a:bodyPr>
            <a:normAutofit fontScale="77500" lnSpcReduction="20000"/>
          </a:bodyPr>
          <a:lstStyle/>
          <a:p>
            <a:pPr lvl="0">
              <a:buNone/>
            </a:pPr>
            <a:r>
              <a:rPr lang="en-US" b="1" dirty="0" smtClean="0">
                <a:solidFill>
                  <a:schemeClr val="accent1">
                    <a:lumMod val="75000"/>
                  </a:schemeClr>
                </a:solidFill>
              </a:rPr>
              <a:t>Parking:</a:t>
            </a:r>
          </a:p>
          <a:p>
            <a:r>
              <a:rPr lang="en-US" dirty="0" smtClean="0"/>
              <a:t>Team directs traffic</a:t>
            </a:r>
          </a:p>
          <a:p>
            <a:r>
              <a:rPr lang="en-US" dirty="0" smtClean="0">
                <a:solidFill>
                  <a:schemeClr val="accent6">
                    <a:lumMod val="75000"/>
                  </a:schemeClr>
                </a:solidFill>
              </a:rPr>
              <a:t>Helps people find spots</a:t>
            </a:r>
          </a:p>
          <a:p>
            <a:r>
              <a:rPr lang="en-US" dirty="0" smtClean="0"/>
              <a:t>Indicates handicap parking</a:t>
            </a:r>
          </a:p>
          <a:p>
            <a:r>
              <a:rPr lang="en-US" dirty="0" smtClean="0">
                <a:solidFill>
                  <a:schemeClr val="accent6">
                    <a:lumMod val="75000"/>
                  </a:schemeClr>
                </a:solidFill>
              </a:rPr>
              <a:t>Knows street parking rules</a:t>
            </a:r>
          </a:p>
          <a:p>
            <a:r>
              <a:rPr lang="en-US" dirty="0" smtClean="0"/>
              <a:t>Especially useful at masses with large crowds</a:t>
            </a:r>
          </a:p>
          <a:p>
            <a:pPr algn="r">
              <a:buNone/>
            </a:pPr>
            <a:r>
              <a:rPr lang="en-US" dirty="0" smtClean="0">
                <a:sym typeface="Wingdings" pitchFamily="2" charset="2"/>
              </a:rPr>
              <a:t></a:t>
            </a:r>
            <a:r>
              <a:rPr lang="en-US" b="1" dirty="0" smtClean="0">
                <a:solidFill>
                  <a:schemeClr val="accent1">
                    <a:lumMod val="75000"/>
                  </a:schemeClr>
                </a:solidFill>
              </a:rPr>
              <a:t>Clarity keeps potentially sinful </a:t>
            </a:r>
          </a:p>
          <a:p>
            <a:pPr algn="r">
              <a:buNone/>
            </a:pPr>
            <a:r>
              <a:rPr lang="en-US" b="1" dirty="0" smtClean="0">
                <a:solidFill>
                  <a:schemeClr val="accent1">
                    <a:lumMod val="75000"/>
                  </a:schemeClr>
                </a:solidFill>
              </a:rPr>
              <a:t>area flowing </a:t>
            </a:r>
          </a:p>
          <a:p>
            <a:pPr algn="r">
              <a:buNone/>
            </a:pPr>
            <a:r>
              <a:rPr lang="en-US" b="1" dirty="0" smtClean="0">
                <a:solidFill>
                  <a:schemeClr val="accent1">
                    <a:lumMod val="75000"/>
                  </a:schemeClr>
                </a:solidFill>
              </a:rPr>
              <a:t>smoothly</a:t>
            </a:r>
          </a:p>
          <a:p>
            <a:endParaRPr lang="en-US" dirty="0"/>
          </a:p>
        </p:txBody>
      </p:sp>
      <p:pic>
        <p:nvPicPr>
          <p:cNvPr id="5" name="Picture 5" descr="C:\Users\brudolph\AppData\Local\Microsoft\Windows\Temporary Internet Files\Content.IE5\BJNZQW21\MM900223755[1].gif"/>
          <p:cNvPicPr>
            <a:picLocks noChangeAspect="1" noChangeArrowheads="1" noCrop="1"/>
          </p:cNvPicPr>
          <p:nvPr/>
        </p:nvPicPr>
        <p:blipFill>
          <a:blip r:embed="rId3" cstate="print"/>
          <a:srcRect/>
          <a:stretch>
            <a:fillRect/>
          </a:stretch>
        </p:blipFill>
        <p:spPr bwMode="auto">
          <a:xfrm>
            <a:off x="5181600" y="4035056"/>
            <a:ext cx="1981200" cy="2011916"/>
          </a:xfrm>
          <a:prstGeom prst="rect">
            <a:avLst/>
          </a:prstGeom>
          <a:noFill/>
        </p:spPr>
      </p:pic>
      <p:pic>
        <p:nvPicPr>
          <p:cNvPr id="6" name="Picture 2" descr="C:\Users\brudolph\AppData\Local\Microsoft\Windows\Temporary Internet Files\Content.IE5\Y536Z0WQ\MC900056919[1].wmf"/>
          <p:cNvPicPr>
            <a:picLocks noChangeAspect="1" noChangeArrowheads="1"/>
          </p:cNvPicPr>
          <p:nvPr/>
        </p:nvPicPr>
        <p:blipFill>
          <a:blip r:embed="rId4" cstate="print"/>
          <a:srcRect/>
          <a:stretch>
            <a:fillRect/>
          </a:stretch>
        </p:blipFill>
        <p:spPr bwMode="auto">
          <a:xfrm>
            <a:off x="152400" y="5029200"/>
            <a:ext cx="2209800" cy="16755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4">
                                            <p:txEl>
                                              <p:pRg st="0" end="0"/>
                                            </p:txEl>
                                          </p:spTgt>
                                        </p:tgtEl>
                                        <p:attrNameLst>
                                          <p:attrName>ppt_x</p:attrName>
                                        </p:attrNameLst>
                                      </p:cBhvr>
                                    </p:anim>
                                    <p:anim from="0" to="-1.0" calcmode="lin" valueType="num">
                                      <p:cBhvr>
                                        <p:cTn id="8" dur="200" decel="50000" autoRev="1" fill="hold">
                                          <p:stCondLst>
                                            <p:cond delay="600"/>
                                          </p:stCondLst>
                                        </p:cTn>
                                        <p:tgtEl>
                                          <p:spTgt spid="4">
                                            <p:txEl>
                                              <p:pRg st="0" end="0"/>
                                            </p:txEl>
                                          </p:spTgt>
                                        </p:tgtEl>
                                        <p:attrNameLst>
                                          <p:attrName>xshear</p:attrName>
                                        </p:attrNameLst>
                                      </p:cBhvr>
                                    </p:anim>
                                    <p:animScale>
                                      <p:cBhvr>
                                        <p:cTn id="9" dur="200" decel="100000" autoRev="1" fill="hold">
                                          <p:stCondLst>
                                            <p:cond delay="600"/>
                                          </p:stCondLst>
                                        </p:cTn>
                                        <p:tgtEl>
                                          <p:spTgt spid="4">
                                            <p:txEl>
                                              <p:pRg st="0" end="0"/>
                                            </p:txEl>
                                          </p:spTgt>
                                        </p:tgtEl>
                                      </p:cBhvr>
                                      <p:from x="100000" y="100000"/>
                                      <p:to x="80000" y="100000"/>
                                    </p:animScale>
                                    <p:anim by="(#ppt_h/3+#ppt_w*0.1)" calcmode="lin" valueType="num">
                                      <p:cBhvr additive="sum">
                                        <p:cTn id="10" dur="200" decel="100000" autoRev="1" fill="hold">
                                          <p:stCondLst>
                                            <p:cond delay="600"/>
                                          </p:stCondLst>
                                        </p:cTn>
                                        <p:tgtEl>
                                          <p:spTgt spid="4">
                                            <p:txEl>
                                              <p:pRg st="0" end="0"/>
                                            </p:txEl>
                                          </p:spTgt>
                                        </p:tgtEl>
                                        <p:attrNameLst>
                                          <p:attrName>ppt_x</p:attrName>
                                        </p:attrNameLst>
                                      </p:cBhvr>
                                    </p:anim>
                                  </p:childTnLst>
                                </p:cTn>
                              </p:par>
                            </p:childTnLst>
                          </p:cTn>
                        </p:par>
                        <p:par>
                          <p:cTn id="11" fill="hold">
                            <p:stCondLst>
                              <p:cond delay="1000"/>
                            </p:stCondLst>
                            <p:childTnLst>
                              <p:par>
                                <p:cTn id="12" presetID="34" presetClass="entr" presetSubtype="0" fill="hold" grpId="0"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from="(-#ppt_w/2)" to="(#ppt_x)" calcmode="lin" valueType="num">
                                      <p:cBhvr>
                                        <p:cTn id="14" dur="600" fill="hold">
                                          <p:stCondLst>
                                            <p:cond delay="0"/>
                                          </p:stCondLst>
                                        </p:cTn>
                                        <p:tgtEl>
                                          <p:spTgt spid="4">
                                            <p:txEl>
                                              <p:pRg st="1" end="1"/>
                                            </p:txEl>
                                          </p:spTgt>
                                        </p:tgtEl>
                                        <p:attrNameLst>
                                          <p:attrName>ppt_x</p:attrName>
                                        </p:attrNameLst>
                                      </p:cBhvr>
                                    </p:anim>
                                    <p:anim from="0" to="-1.0" calcmode="lin" valueType="num">
                                      <p:cBhvr>
                                        <p:cTn id="15" dur="200" decel="50000" autoRev="1" fill="hold">
                                          <p:stCondLst>
                                            <p:cond delay="600"/>
                                          </p:stCondLst>
                                        </p:cTn>
                                        <p:tgtEl>
                                          <p:spTgt spid="4">
                                            <p:txEl>
                                              <p:pRg st="1" end="1"/>
                                            </p:txEl>
                                          </p:spTgt>
                                        </p:tgtEl>
                                        <p:attrNameLst>
                                          <p:attrName>xshear</p:attrName>
                                        </p:attrNameLst>
                                      </p:cBhvr>
                                    </p:anim>
                                    <p:animScale>
                                      <p:cBhvr>
                                        <p:cTn id="16" dur="200" decel="100000" autoRev="1" fill="hold">
                                          <p:stCondLst>
                                            <p:cond delay="600"/>
                                          </p:stCondLst>
                                        </p:cTn>
                                        <p:tgtEl>
                                          <p:spTgt spid="4">
                                            <p:txEl>
                                              <p:pRg st="1" end="1"/>
                                            </p:txEl>
                                          </p:spTgt>
                                        </p:tgtEl>
                                      </p:cBhvr>
                                      <p:from x="100000" y="100000"/>
                                      <p:to x="80000" y="100000"/>
                                    </p:animScale>
                                    <p:anim by="(#ppt_h/3+#ppt_w*0.1)" calcmode="lin" valueType="num">
                                      <p:cBhvr additive="sum">
                                        <p:cTn id="17" dur="200" decel="100000" autoRev="1" fill="hold">
                                          <p:stCondLst>
                                            <p:cond delay="600"/>
                                          </p:stCondLst>
                                        </p:cTn>
                                        <p:tgtEl>
                                          <p:spTgt spid="4">
                                            <p:txEl>
                                              <p:pRg st="1" end="1"/>
                                            </p:txEl>
                                          </p:spTgt>
                                        </p:tgtEl>
                                        <p:attrNameLst>
                                          <p:attrName>ppt_x</p:attrName>
                                        </p:attrNameLst>
                                      </p:cBhvr>
                                    </p:anim>
                                  </p:childTnLst>
                                </p:cTn>
                              </p:par>
                              <p:par>
                                <p:cTn id="18" presetID="23" presetClass="entr" presetSubtype="16"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34" presetClass="entr" presetSubtype="0" fill="hold" grpId="0" nodeType="after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from="(-#ppt_w/2)" to="(#ppt_x)" calcmode="lin" valueType="num">
                                      <p:cBhvr>
                                        <p:cTn id="25" dur="600" fill="hold">
                                          <p:stCondLst>
                                            <p:cond delay="0"/>
                                          </p:stCondLst>
                                        </p:cTn>
                                        <p:tgtEl>
                                          <p:spTgt spid="4">
                                            <p:txEl>
                                              <p:pRg st="2" end="2"/>
                                            </p:txEl>
                                          </p:spTgt>
                                        </p:tgtEl>
                                        <p:attrNameLst>
                                          <p:attrName>ppt_x</p:attrName>
                                        </p:attrNameLst>
                                      </p:cBhvr>
                                    </p:anim>
                                    <p:anim from="0" to="-1.0" calcmode="lin" valueType="num">
                                      <p:cBhvr>
                                        <p:cTn id="26" dur="200" decel="50000" autoRev="1" fill="hold">
                                          <p:stCondLst>
                                            <p:cond delay="600"/>
                                          </p:stCondLst>
                                        </p:cTn>
                                        <p:tgtEl>
                                          <p:spTgt spid="4">
                                            <p:txEl>
                                              <p:pRg st="2" end="2"/>
                                            </p:txEl>
                                          </p:spTgt>
                                        </p:tgtEl>
                                        <p:attrNameLst>
                                          <p:attrName>xshear</p:attrName>
                                        </p:attrNameLst>
                                      </p:cBhvr>
                                    </p:anim>
                                    <p:animScale>
                                      <p:cBhvr>
                                        <p:cTn id="27" dur="200" decel="100000" autoRev="1" fill="hold">
                                          <p:stCondLst>
                                            <p:cond delay="600"/>
                                          </p:stCondLst>
                                        </p:cTn>
                                        <p:tgtEl>
                                          <p:spTgt spid="4">
                                            <p:txEl>
                                              <p:pRg st="2" end="2"/>
                                            </p:txEl>
                                          </p:spTgt>
                                        </p:tgtEl>
                                      </p:cBhvr>
                                      <p:from x="100000" y="100000"/>
                                      <p:to x="80000" y="100000"/>
                                    </p:animScale>
                                    <p:anim by="(#ppt_h/3+#ppt_w*0.1)" calcmode="lin" valueType="num">
                                      <p:cBhvr additive="sum">
                                        <p:cTn id="28" dur="200" decel="100000" autoRev="1" fill="hold">
                                          <p:stCondLst>
                                            <p:cond delay="600"/>
                                          </p:stCondLst>
                                        </p:cTn>
                                        <p:tgtEl>
                                          <p:spTgt spid="4">
                                            <p:txEl>
                                              <p:pRg st="2" end="2"/>
                                            </p:txEl>
                                          </p:spTgt>
                                        </p:tgtEl>
                                        <p:attrNameLst>
                                          <p:attrName>ppt_x</p:attrName>
                                        </p:attrNameLst>
                                      </p:cBhvr>
                                    </p:anim>
                                  </p:childTnLst>
                                </p:cTn>
                              </p:par>
                            </p:childTnLst>
                          </p:cTn>
                        </p:par>
                        <p:par>
                          <p:cTn id="29" fill="hold">
                            <p:stCondLst>
                              <p:cond delay="3000"/>
                            </p:stCondLst>
                            <p:childTnLst>
                              <p:par>
                                <p:cTn id="30" presetID="34" presetClass="entr" presetSubtype="0" fill="hold" grpId="0" nodeType="after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 from="(-#ppt_w/2)" to="(#ppt_x)" calcmode="lin" valueType="num">
                                      <p:cBhvr>
                                        <p:cTn id="32" dur="600" fill="hold">
                                          <p:stCondLst>
                                            <p:cond delay="0"/>
                                          </p:stCondLst>
                                        </p:cTn>
                                        <p:tgtEl>
                                          <p:spTgt spid="4">
                                            <p:txEl>
                                              <p:pRg st="3" end="3"/>
                                            </p:txEl>
                                          </p:spTgt>
                                        </p:tgtEl>
                                        <p:attrNameLst>
                                          <p:attrName>ppt_x</p:attrName>
                                        </p:attrNameLst>
                                      </p:cBhvr>
                                    </p:anim>
                                    <p:anim from="0" to="-1.0" calcmode="lin" valueType="num">
                                      <p:cBhvr>
                                        <p:cTn id="33" dur="200" decel="50000" autoRev="1" fill="hold">
                                          <p:stCondLst>
                                            <p:cond delay="600"/>
                                          </p:stCondLst>
                                        </p:cTn>
                                        <p:tgtEl>
                                          <p:spTgt spid="4">
                                            <p:txEl>
                                              <p:pRg st="3" end="3"/>
                                            </p:txEl>
                                          </p:spTgt>
                                        </p:tgtEl>
                                        <p:attrNameLst>
                                          <p:attrName>xshear</p:attrName>
                                        </p:attrNameLst>
                                      </p:cBhvr>
                                    </p:anim>
                                    <p:animScale>
                                      <p:cBhvr>
                                        <p:cTn id="34" dur="200" decel="100000" autoRev="1" fill="hold">
                                          <p:stCondLst>
                                            <p:cond delay="600"/>
                                          </p:stCondLst>
                                        </p:cTn>
                                        <p:tgtEl>
                                          <p:spTgt spid="4">
                                            <p:txEl>
                                              <p:pRg st="3" end="3"/>
                                            </p:txEl>
                                          </p:spTgt>
                                        </p:tgtEl>
                                      </p:cBhvr>
                                      <p:from x="100000" y="100000"/>
                                      <p:to x="80000" y="100000"/>
                                    </p:animScale>
                                    <p:anim by="(#ppt_h/3+#ppt_w*0.1)" calcmode="lin" valueType="num">
                                      <p:cBhvr additive="sum">
                                        <p:cTn id="35" dur="200" decel="100000" autoRev="1" fill="hold">
                                          <p:stCondLst>
                                            <p:cond delay="600"/>
                                          </p:stCondLst>
                                        </p:cTn>
                                        <p:tgtEl>
                                          <p:spTgt spid="4">
                                            <p:txEl>
                                              <p:pRg st="3" end="3"/>
                                            </p:txEl>
                                          </p:spTgt>
                                        </p:tgtEl>
                                        <p:attrNameLst>
                                          <p:attrName>ppt_x</p:attrName>
                                        </p:attrNameLst>
                                      </p:cBhvr>
                                    </p:anim>
                                  </p:childTnLst>
                                </p:cTn>
                              </p:par>
                            </p:childTnLst>
                          </p:cTn>
                        </p:par>
                        <p:par>
                          <p:cTn id="36" fill="hold">
                            <p:stCondLst>
                              <p:cond delay="4000"/>
                            </p:stCondLst>
                            <p:childTnLst>
                              <p:par>
                                <p:cTn id="37" presetID="34" presetClass="entr" presetSubtype="0" fill="hold" grpId="0" nodeType="after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 from="(-#ppt_w/2)" to="(#ppt_x)" calcmode="lin" valueType="num">
                                      <p:cBhvr>
                                        <p:cTn id="39" dur="600" fill="hold">
                                          <p:stCondLst>
                                            <p:cond delay="0"/>
                                          </p:stCondLst>
                                        </p:cTn>
                                        <p:tgtEl>
                                          <p:spTgt spid="4">
                                            <p:txEl>
                                              <p:pRg st="4" end="4"/>
                                            </p:txEl>
                                          </p:spTgt>
                                        </p:tgtEl>
                                        <p:attrNameLst>
                                          <p:attrName>ppt_x</p:attrName>
                                        </p:attrNameLst>
                                      </p:cBhvr>
                                    </p:anim>
                                    <p:anim from="0" to="-1.0" calcmode="lin" valueType="num">
                                      <p:cBhvr>
                                        <p:cTn id="40" dur="200" decel="50000" autoRev="1" fill="hold">
                                          <p:stCondLst>
                                            <p:cond delay="600"/>
                                          </p:stCondLst>
                                        </p:cTn>
                                        <p:tgtEl>
                                          <p:spTgt spid="4">
                                            <p:txEl>
                                              <p:pRg st="4" end="4"/>
                                            </p:txEl>
                                          </p:spTgt>
                                        </p:tgtEl>
                                        <p:attrNameLst>
                                          <p:attrName>xshear</p:attrName>
                                        </p:attrNameLst>
                                      </p:cBhvr>
                                    </p:anim>
                                    <p:animScale>
                                      <p:cBhvr>
                                        <p:cTn id="41" dur="200" decel="100000" autoRev="1" fill="hold">
                                          <p:stCondLst>
                                            <p:cond delay="600"/>
                                          </p:stCondLst>
                                        </p:cTn>
                                        <p:tgtEl>
                                          <p:spTgt spid="4">
                                            <p:txEl>
                                              <p:pRg st="4" end="4"/>
                                            </p:txEl>
                                          </p:spTgt>
                                        </p:tgtEl>
                                      </p:cBhvr>
                                      <p:from x="100000" y="100000"/>
                                      <p:to x="80000" y="100000"/>
                                    </p:animScale>
                                    <p:anim by="(#ppt_h/3+#ppt_w*0.1)" calcmode="lin" valueType="num">
                                      <p:cBhvr additive="sum">
                                        <p:cTn id="42" dur="200" decel="100000" autoRev="1" fill="hold">
                                          <p:stCondLst>
                                            <p:cond delay="600"/>
                                          </p:stCondLst>
                                        </p:cTn>
                                        <p:tgtEl>
                                          <p:spTgt spid="4">
                                            <p:txEl>
                                              <p:pRg st="4" end="4"/>
                                            </p:txEl>
                                          </p:spTgt>
                                        </p:tgtEl>
                                        <p:attrNameLst>
                                          <p:attrName>ppt_x</p:attrName>
                                        </p:attrNameLst>
                                      </p:cBhvr>
                                    </p:anim>
                                  </p:childTnLst>
                                </p:cTn>
                              </p:par>
                            </p:childTnLst>
                          </p:cTn>
                        </p:par>
                        <p:par>
                          <p:cTn id="43" fill="hold">
                            <p:stCondLst>
                              <p:cond delay="5000"/>
                            </p:stCondLst>
                            <p:childTnLst>
                              <p:par>
                                <p:cTn id="44" presetID="34" presetClass="entr" presetSubtype="0" fill="hold" grpId="0" nodeType="afterEffect">
                                  <p:stCondLst>
                                    <p:cond delay="0"/>
                                  </p:stCondLst>
                                  <p:childTnLst>
                                    <p:set>
                                      <p:cBhvr>
                                        <p:cTn id="45" dur="1" fill="hold">
                                          <p:stCondLst>
                                            <p:cond delay="0"/>
                                          </p:stCondLst>
                                        </p:cTn>
                                        <p:tgtEl>
                                          <p:spTgt spid="4">
                                            <p:txEl>
                                              <p:pRg st="5" end="5"/>
                                            </p:txEl>
                                          </p:spTgt>
                                        </p:tgtEl>
                                        <p:attrNameLst>
                                          <p:attrName>style.visibility</p:attrName>
                                        </p:attrNameLst>
                                      </p:cBhvr>
                                      <p:to>
                                        <p:strVal val="visible"/>
                                      </p:to>
                                    </p:set>
                                    <p:anim from="(-#ppt_w/2)" to="(#ppt_x)" calcmode="lin" valueType="num">
                                      <p:cBhvr>
                                        <p:cTn id="46" dur="600" fill="hold">
                                          <p:stCondLst>
                                            <p:cond delay="0"/>
                                          </p:stCondLst>
                                        </p:cTn>
                                        <p:tgtEl>
                                          <p:spTgt spid="4">
                                            <p:txEl>
                                              <p:pRg st="5" end="5"/>
                                            </p:txEl>
                                          </p:spTgt>
                                        </p:tgtEl>
                                        <p:attrNameLst>
                                          <p:attrName>ppt_x</p:attrName>
                                        </p:attrNameLst>
                                      </p:cBhvr>
                                    </p:anim>
                                    <p:anim from="0" to="-1.0" calcmode="lin" valueType="num">
                                      <p:cBhvr>
                                        <p:cTn id="47" dur="200" decel="50000" autoRev="1" fill="hold">
                                          <p:stCondLst>
                                            <p:cond delay="600"/>
                                          </p:stCondLst>
                                        </p:cTn>
                                        <p:tgtEl>
                                          <p:spTgt spid="4">
                                            <p:txEl>
                                              <p:pRg st="5" end="5"/>
                                            </p:txEl>
                                          </p:spTgt>
                                        </p:tgtEl>
                                        <p:attrNameLst>
                                          <p:attrName>xshear</p:attrName>
                                        </p:attrNameLst>
                                      </p:cBhvr>
                                    </p:anim>
                                    <p:animScale>
                                      <p:cBhvr>
                                        <p:cTn id="48" dur="200" decel="100000" autoRev="1" fill="hold">
                                          <p:stCondLst>
                                            <p:cond delay="600"/>
                                          </p:stCondLst>
                                        </p:cTn>
                                        <p:tgtEl>
                                          <p:spTgt spid="4">
                                            <p:txEl>
                                              <p:pRg st="5" end="5"/>
                                            </p:txEl>
                                          </p:spTgt>
                                        </p:tgtEl>
                                      </p:cBhvr>
                                      <p:from x="100000" y="100000"/>
                                      <p:to x="80000" y="100000"/>
                                    </p:animScale>
                                    <p:anim by="(#ppt_h/3+#ppt_w*0.1)" calcmode="lin" valueType="num">
                                      <p:cBhvr additive="sum">
                                        <p:cTn id="49" dur="200" decel="100000" autoRev="1" fill="hold">
                                          <p:stCondLst>
                                            <p:cond delay="600"/>
                                          </p:stCondLst>
                                        </p:cTn>
                                        <p:tgtEl>
                                          <p:spTgt spid="4">
                                            <p:txEl>
                                              <p:pRg st="5" end="5"/>
                                            </p:txEl>
                                          </p:spTgt>
                                        </p:tgtEl>
                                        <p:attrNameLst>
                                          <p:attrName>ppt_x</p:attrName>
                                        </p:attrNameLst>
                                      </p:cBhvr>
                                    </p:anim>
                                  </p:childTnLst>
                                </p:cTn>
                              </p:par>
                            </p:childTnLst>
                          </p:cTn>
                        </p:par>
                        <p:par>
                          <p:cTn id="50" fill="hold">
                            <p:stCondLst>
                              <p:cond delay="6000"/>
                            </p:stCondLst>
                            <p:childTnLst>
                              <p:par>
                                <p:cTn id="51" presetID="34" presetClass="entr" presetSubtype="0" fill="hold" grpId="0" nodeType="afterEffect">
                                  <p:stCondLst>
                                    <p:cond delay="0"/>
                                  </p:stCondLst>
                                  <p:childTnLst>
                                    <p:set>
                                      <p:cBhvr>
                                        <p:cTn id="52" dur="1" fill="hold">
                                          <p:stCondLst>
                                            <p:cond delay="0"/>
                                          </p:stCondLst>
                                        </p:cTn>
                                        <p:tgtEl>
                                          <p:spTgt spid="4">
                                            <p:txEl>
                                              <p:pRg st="6" end="6"/>
                                            </p:txEl>
                                          </p:spTgt>
                                        </p:tgtEl>
                                        <p:attrNameLst>
                                          <p:attrName>style.visibility</p:attrName>
                                        </p:attrNameLst>
                                      </p:cBhvr>
                                      <p:to>
                                        <p:strVal val="visible"/>
                                      </p:to>
                                    </p:set>
                                    <p:anim from="(-#ppt_w/2)" to="(#ppt_x)" calcmode="lin" valueType="num">
                                      <p:cBhvr>
                                        <p:cTn id="53" dur="600" fill="hold">
                                          <p:stCondLst>
                                            <p:cond delay="0"/>
                                          </p:stCondLst>
                                        </p:cTn>
                                        <p:tgtEl>
                                          <p:spTgt spid="4">
                                            <p:txEl>
                                              <p:pRg st="6" end="6"/>
                                            </p:txEl>
                                          </p:spTgt>
                                        </p:tgtEl>
                                        <p:attrNameLst>
                                          <p:attrName>ppt_x</p:attrName>
                                        </p:attrNameLst>
                                      </p:cBhvr>
                                    </p:anim>
                                    <p:anim from="0" to="-1.0" calcmode="lin" valueType="num">
                                      <p:cBhvr>
                                        <p:cTn id="54" dur="200" decel="50000" autoRev="1" fill="hold">
                                          <p:stCondLst>
                                            <p:cond delay="600"/>
                                          </p:stCondLst>
                                        </p:cTn>
                                        <p:tgtEl>
                                          <p:spTgt spid="4">
                                            <p:txEl>
                                              <p:pRg st="6" end="6"/>
                                            </p:txEl>
                                          </p:spTgt>
                                        </p:tgtEl>
                                        <p:attrNameLst>
                                          <p:attrName>xshear</p:attrName>
                                        </p:attrNameLst>
                                      </p:cBhvr>
                                    </p:anim>
                                    <p:animScale>
                                      <p:cBhvr>
                                        <p:cTn id="55" dur="200" decel="100000" autoRev="1" fill="hold">
                                          <p:stCondLst>
                                            <p:cond delay="600"/>
                                          </p:stCondLst>
                                        </p:cTn>
                                        <p:tgtEl>
                                          <p:spTgt spid="4">
                                            <p:txEl>
                                              <p:pRg st="6" end="6"/>
                                            </p:txEl>
                                          </p:spTgt>
                                        </p:tgtEl>
                                      </p:cBhvr>
                                      <p:from x="100000" y="100000"/>
                                      <p:to x="80000" y="100000"/>
                                    </p:animScale>
                                    <p:anim by="(#ppt_h/3+#ppt_w*0.1)" calcmode="lin" valueType="num">
                                      <p:cBhvr additive="sum">
                                        <p:cTn id="56" dur="200" decel="100000" autoRev="1" fill="hold">
                                          <p:stCondLst>
                                            <p:cond delay="600"/>
                                          </p:stCondLst>
                                        </p:cTn>
                                        <p:tgtEl>
                                          <p:spTgt spid="4">
                                            <p:txEl>
                                              <p:pRg st="6" end="6"/>
                                            </p:txEl>
                                          </p:spTgt>
                                        </p:tgtEl>
                                        <p:attrNameLst>
                                          <p:attrName>ppt_x</p:attrName>
                                        </p:attrNameLst>
                                      </p:cBhvr>
                                    </p:anim>
                                  </p:childTnLst>
                                </p:cTn>
                              </p:par>
                              <p:par>
                                <p:cTn id="57" presetID="34" presetClass="entr" presetSubtype="0" fill="hold" grpId="0" nodeType="withEffect">
                                  <p:stCondLst>
                                    <p:cond delay="0"/>
                                  </p:stCondLst>
                                  <p:childTnLst>
                                    <p:set>
                                      <p:cBhvr>
                                        <p:cTn id="58" dur="1" fill="hold">
                                          <p:stCondLst>
                                            <p:cond delay="0"/>
                                          </p:stCondLst>
                                        </p:cTn>
                                        <p:tgtEl>
                                          <p:spTgt spid="4">
                                            <p:txEl>
                                              <p:pRg st="7" end="7"/>
                                            </p:txEl>
                                          </p:spTgt>
                                        </p:tgtEl>
                                        <p:attrNameLst>
                                          <p:attrName>style.visibility</p:attrName>
                                        </p:attrNameLst>
                                      </p:cBhvr>
                                      <p:to>
                                        <p:strVal val="visible"/>
                                      </p:to>
                                    </p:set>
                                    <p:anim from="(-#ppt_w/2)" to="(#ppt_x)" calcmode="lin" valueType="num">
                                      <p:cBhvr>
                                        <p:cTn id="59" dur="600" fill="hold">
                                          <p:stCondLst>
                                            <p:cond delay="0"/>
                                          </p:stCondLst>
                                        </p:cTn>
                                        <p:tgtEl>
                                          <p:spTgt spid="4">
                                            <p:txEl>
                                              <p:pRg st="7" end="7"/>
                                            </p:txEl>
                                          </p:spTgt>
                                        </p:tgtEl>
                                        <p:attrNameLst>
                                          <p:attrName>ppt_x</p:attrName>
                                        </p:attrNameLst>
                                      </p:cBhvr>
                                    </p:anim>
                                    <p:anim from="0" to="-1.0" calcmode="lin" valueType="num">
                                      <p:cBhvr>
                                        <p:cTn id="60" dur="200" decel="50000" autoRev="1" fill="hold">
                                          <p:stCondLst>
                                            <p:cond delay="600"/>
                                          </p:stCondLst>
                                        </p:cTn>
                                        <p:tgtEl>
                                          <p:spTgt spid="4">
                                            <p:txEl>
                                              <p:pRg st="7" end="7"/>
                                            </p:txEl>
                                          </p:spTgt>
                                        </p:tgtEl>
                                        <p:attrNameLst>
                                          <p:attrName>xshear</p:attrName>
                                        </p:attrNameLst>
                                      </p:cBhvr>
                                    </p:anim>
                                    <p:animScale>
                                      <p:cBhvr>
                                        <p:cTn id="61" dur="200" decel="100000" autoRev="1" fill="hold">
                                          <p:stCondLst>
                                            <p:cond delay="600"/>
                                          </p:stCondLst>
                                        </p:cTn>
                                        <p:tgtEl>
                                          <p:spTgt spid="4">
                                            <p:txEl>
                                              <p:pRg st="7" end="7"/>
                                            </p:txEl>
                                          </p:spTgt>
                                        </p:tgtEl>
                                      </p:cBhvr>
                                      <p:from x="100000" y="100000"/>
                                      <p:to x="80000" y="100000"/>
                                    </p:animScale>
                                    <p:anim by="(#ppt_h/3+#ppt_w*0.1)" calcmode="lin" valueType="num">
                                      <p:cBhvr additive="sum">
                                        <p:cTn id="62" dur="200" decel="100000" autoRev="1" fill="hold">
                                          <p:stCondLst>
                                            <p:cond delay="600"/>
                                          </p:stCondLst>
                                        </p:cTn>
                                        <p:tgtEl>
                                          <p:spTgt spid="4">
                                            <p:txEl>
                                              <p:pRg st="7" end="7"/>
                                            </p:txEl>
                                          </p:spTgt>
                                        </p:tgtEl>
                                        <p:attrNameLst>
                                          <p:attrName>ppt_x</p:attrName>
                                        </p:attrNameLst>
                                      </p:cBhvr>
                                    </p:anim>
                                  </p:childTnLst>
                                </p:cTn>
                              </p:par>
                              <p:par>
                                <p:cTn id="63" presetID="34" presetClass="entr" presetSubtype="0" fill="hold" grpId="0" nodeType="withEffect">
                                  <p:stCondLst>
                                    <p:cond delay="0"/>
                                  </p:stCondLst>
                                  <p:childTnLst>
                                    <p:set>
                                      <p:cBhvr>
                                        <p:cTn id="64" dur="1" fill="hold">
                                          <p:stCondLst>
                                            <p:cond delay="0"/>
                                          </p:stCondLst>
                                        </p:cTn>
                                        <p:tgtEl>
                                          <p:spTgt spid="4">
                                            <p:txEl>
                                              <p:pRg st="8" end="8"/>
                                            </p:txEl>
                                          </p:spTgt>
                                        </p:tgtEl>
                                        <p:attrNameLst>
                                          <p:attrName>style.visibility</p:attrName>
                                        </p:attrNameLst>
                                      </p:cBhvr>
                                      <p:to>
                                        <p:strVal val="visible"/>
                                      </p:to>
                                    </p:set>
                                    <p:anim from="(-#ppt_w/2)" to="(#ppt_x)" calcmode="lin" valueType="num">
                                      <p:cBhvr>
                                        <p:cTn id="65" dur="600" fill="hold">
                                          <p:stCondLst>
                                            <p:cond delay="0"/>
                                          </p:stCondLst>
                                        </p:cTn>
                                        <p:tgtEl>
                                          <p:spTgt spid="4">
                                            <p:txEl>
                                              <p:pRg st="8" end="8"/>
                                            </p:txEl>
                                          </p:spTgt>
                                        </p:tgtEl>
                                        <p:attrNameLst>
                                          <p:attrName>ppt_x</p:attrName>
                                        </p:attrNameLst>
                                      </p:cBhvr>
                                    </p:anim>
                                    <p:anim from="0" to="-1.0" calcmode="lin" valueType="num">
                                      <p:cBhvr>
                                        <p:cTn id="66" dur="200" decel="50000" autoRev="1" fill="hold">
                                          <p:stCondLst>
                                            <p:cond delay="600"/>
                                          </p:stCondLst>
                                        </p:cTn>
                                        <p:tgtEl>
                                          <p:spTgt spid="4">
                                            <p:txEl>
                                              <p:pRg st="8" end="8"/>
                                            </p:txEl>
                                          </p:spTgt>
                                        </p:tgtEl>
                                        <p:attrNameLst>
                                          <p:attrName>xshear</p:attrName>
                                        </p:attrNameLst>
                                      </p:cBhvr>
                                    </p:anim>
                                    <p:animScale>
                                      <p:cBhvr>
                                        <p:cTn id="67" dur="200" decel="100000" autoRev="1" fill="hold">
                                          <p:stCondLst>
                                            <p:cond delay="600"/>
                                          </p:stCondLst>
                                        </p:cTn>
                                        <p:tgtEl>
                                          <p:spTgt spid="4">
                                            <p:txEl>
                                              <p:pRg st="8" end="8"/>
                                            </p:txEl>
                                          </p:spTgt>
                                        </p:tgtEl>
                                      </p:cBhvr>
                                      <p:from x="100000" y="100000"/>
                                      <p:to x="80000" y="100000"/>
                                    </p:animScale>
                                    <p:anim by="(#ppt_h/3+#ppt_w*0.1)" calcmode="lin" valueType="num">
                                      <p:cBhvr additive="sum">
                                        <p:cTn id="68" dur="200" decel="100000" autoRev="1" fill="hold">
                                          <p:stCondLst>
                                            <p:cond delay="600"/>
                                          </p:stCondLst>
                                        </p:cTn>
                                        <p:tgtEl>
                                          <p:spTgt spid="4">
                                            <p:txEl>
                                              <p:pRg st="8" end="8"/>
                                            </p:txEl>
                                          </p:spTgt>
                                        </p:tgtEl>
                                        <p:attrNameLst>
                                          <p:attrName>ppt_x</p:attrName>
                                        </p:attrNameLst>
                                      </p:cBhvr>
                                    </p:anim>
                                  </p:childTnLst>
                                </p:cTn>
                              </p:par>
                            </p:childTnLst>
                          </p:cTn>
                        </p:par>
                      </p:childTnLst>
                    </p:cTn>
                  </p:par>
                  <p:par>
                    <p:cTn id="69" fill="hold">
                      <p:stCondLst>
                        <p:cond delay="indefinite"/>
                      </p:stCondLst>
                      <p:childTnLst>
                        <p:par>
                          <p:cTn id="70" fill="hold">
                            <p:stCondLst>
                              <p:cond delay="0"/>
                            </p:stCondLst>
                            <p:childTnLst>
                              <p:par>
                                <p:cTn id="71" presetID="23" presetClass="entr" presetSubtype="16" fill="hold" grpId="0" nodeType="clickEffect">
                                  <p:stCondLst>
                                    <p:cond delay="0"/>
                                  </p:stCondLst>
                                  <p:childTnLst>
                                    <p:set>
                                      <p:cBhvr>
                                        <p:cTn id="72" dur="1" fill="hold">
                                          <p:stCondLst>
                                            <p:cond delay="0"/>
                                          </p:stCondLst>
                                        </p:cTn>
                                        <p:tgtEl>
                                          <p:spTgt spid="3">
                                            <p:txEl>
                                              <p:pRg st="0" end="0"/>
                                            </p:txEl>
                                          </p:spTgt>
                                        </p:tgtEl>
                                        <p:attrNameLst>
                                          <p:attrName>style.visibility</p:attrName>
                                        </p:attrNameLst>
                                      </p:cBhvr>
                                      <p:to>
                                        <p:strVal val="visible"/>
                                      </p:to>
                                    </p:set>
                                    <p:anim calcmode="lin" valueType="num">
                                      <p:cBhvr>
                                        <p:cTn id="7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3">
                                            <p:txEl>
                                              <p:pRg st="0" end="0"/>
                                            </p:txEl>
                                          </p:spTgt>
                                        </p:tgtEl>
                                        <p:attrNameLst>
                                          <p:attrName>ppt_h</p:attrName>
                                        </p:attrNameLst>
                                      </p:cBhvr>
                                      <p:tavLst>
                                        <p:tav tm="0">
                                          <p:val>
                                            <p:fltVal val="0"/>
                                          </p:val>
                                        </p:tav>
                                        <p:tav tm="100000">
                                          <p:val>
                                            <p:strVal val="#ppt_h"/>
                                          </p:val>
                                        </p:tav>
                                      </p:tavLst>
                                    </p:anim>
                                  </p:childTnLst>
                                </p:cTn>
                              </p:par>
                              <p:par>
                                <p:cTn id="75" presetID="42" presetClass="entr" presetSubtype="0" fill="hold" nodeType="with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fade">
                                      <p:cBhvr>
                                        <p:cTn id="77" dur="1000"/>
                                        <p:tgtEl>
                                          <p:spTgt spid="5"/>
                                        </p:tgtEl>
                                      </p:cBhvr>
                                    </p:animEffect>
                                    <p:anim calcmode="lin" valueType="num">
                                      <p:cBhvr>
                                        <p:cTn id="78" dur="1000" fill="hold"/>
                                        <p:tgtEl>
                                          <p:spTgt spid="5"/>
                                        </p:tgtEl>
                                        <p:attrNameLst>
                                          <p:attrName>ppt_x</p:attrName>
                                        </p:attrNameLst>
                                      </p:cBhvr>
                                      <p:tavLst>
                                        <p:tav tm="0">
                                          <p:val>
                                            <p:strVal val="#ppt_x"/>
                                          </p:val>
                                        </p:tav>
                                        <p:tav tm="100000">
                                          <p:val>
                                            <p:strVal val="#ppt_x"/>
                                          </p:val>
                                        </p:tav>
                                      </p:tavLst>
                                    </p:anim>
                                    <p:anim calcmode="lin" valueType="num">
                                      <p:cBhvr>
                                        <p:cTn id="79" dur="1000" fill="hold"/>
                                        <p:tgtEl>
                                          <p:spTgt spid="5"/>
                                        </p:tgtEl>
                                        <p:attrNameLst>
                                          <p:attrName>ppt_y</p:attrName>
                                        </p:attrNameLst>
                                      </p:cBhvr>
                                      <p:tavLst>
                                        <p:tav tm="0">
                                          <p:val>
                                            <p:strVal val="#ppt_y+.1"/>
                                          </p:val>
                                        </p:tav>
                                        <p:tav tm="100000">
                                          <p:val>
                                            <p:strVal val="#ppt_y"/>
                                          </p:val>
                                        </p:tav>
                                      </p:tavLst>
                                    </p:anim>
                                  </p:childTnLst>
                                </p:cTn>
                              </p:par>
                            </p:childTnLst>
                          </p:cTn>
                        </p:par>
                        <p:par>
                          <p:cTn id="80" fill="hold">
                            <p:stCondLst>
                              <p:cond delay="1000"/>
                            </p:stCondLst>
                            <p:childTnLst>
                              <p:par>
                                <p:cTn id="81" presetID="23" presetClass="entr" presetSubtype="16" fill="hold" grpId="0" nodeType="afterEffect">
                                  <p:stCondLst>
                                    <p:cond delay="0"/>
                                  </p:stCondLst>
                                  <p:childTnLst>
                                    <p:set>
                                      <p:cBhvr>
                                        <p:cTn id="82" dur="1" fill="hold">
                                          <p:stCondLst>
                                            <p:cond delay="0"/>
                                          </p:stCondLst>
                                        </p:cTn>
                                        <p:tgtEl>
                                          <p:spTgt spid="3">
                                            <p:txEl>
                                              <p:pRg st="1" end="1"/>
                                            </p:txEl>
                                          </p:spTgt>
                                        </p:tgtEl>
                                        <p:attrNameLst>
                                          <p:attrName>style.visibility</p:attrName>
                                        </p:attrNameLst>
                                      </p:cBhvr>
                                      <p:to>
                                        <p:strVal val="visible"/>
                                      </p:to>
                                    </p:set>
                                    <p:anim calcmode="lin" valueType="num">
                                      <p:cBhvr>
                                        <p:cTn id="8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par>
                          <p:cTn id="85" fill="hold">
                            <p:stCondLst>
                              <p:cond delay="1500"/>
                            </p:stCondLst>
                            <p:childTnLst>
                              <p:par>
                                <p:cTn id="86" presetID="23" presetClass="entr" presetSubtype="16" fill="hold" grpId="0" nodeType="afterEffect">
                                  <p:stCondLst>
                                    <p:cond delay="0"/>
                                  </p:stCondLst>
                                  <p:childTnLst>
                                    <p:set>
                                      <p:cBhvr>
                                        <p:cTn id="87" dur="1" fill="hold">
                                          <p:stCondLst>
                                            <p:cond delay="0"/>
                                          </p:stCondLst>
                                        </p:cTn>
                                        <p:tgtEl>
                                          <p:spTgt spid="3">
                                            <p:txEl>
                                              <p:pRg st="2" end="2"/>
                                            </p:txEl>
                                          </p:spTgt>
                                        </p:tgtEl>
                                        <p:attrNameLst>
                                          <p:attrName>style.visibility</p:attrName>
                                        </p:attrNameLst>
                                      </p:cBhvr>
                                      <p:to>
                                        <p:strVal val="visible"/>
                                      </p:to>
                                    </p:set>
                                    <p:anim calcmode="lin" valueType="num">
                                      <p:cBhvr>
                                        <p:cTn id="8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9"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par>
                          <p:cTn id="90" fill="hold">
                            <p:stCondLst>
                              <p:cond delay="2000"/>
                            </p:stCondLst>
                            <p:childTnLst>
                              <p:par>
                                <p:cTn id="91" presetID="23" presetClass="entr" presetSubtype="16" fill="hold" grpId="0" nodeType="afterEffect">
                                  <p:stCondLst>
                                    <p:cond delay="0"/>
                                  </p:stCondLst>
                                  <p:childTnLst>
                                    <p:set>
                                      <p:cBhvr>
                                        <p:cTn id="92" dur="1" fill="hold">
                                          <p:stCondLst>
                                            <p:cond delay="0"/>
                                          </p:stCondLst>
                                        </p:cTn>
                                        <p:tgtEl>
                                          <p:spTgt spid="3">
                                            <p:txEl>
                                              <p:pRg st="3" end="3"/>
                                            </p:txEl>
                                          </p:spTgt>
                                        </p:tgtEl>
                                        <p:attrNameLst>
                                          <p:attrName>style.visibility</p:attrName>
                                        </p:attrNameLst>
                                      </p:cBhvr>
                                      <p:to>
                                        <p:strVal val="visible"/>
                                      </p:to>
                                    </p:set>
                                    <p:anim calcmode="lin" valueType="num">
                                      <p:cBhvr>
                                        <p:cTn id="9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94"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5897880" cy="533400"/>
          </a:xfrm>
        </p:spPr>
        <p:txBody>
          <a:bodyPr>
            <a:noAutofit/>
          </a:bodyPr>
          <a:lstStyle/>
          <a:p>
            <a:r>
              <a:rPr lang="en-US" sz="3600" dirty="0" smtClean="0"/>
              <a:t>II. Introduction</a:t>
            </a:r>
            <a:endParaRPr lang="en-US" sz="3600" dirty="0"/>
          </a:p>
        </p:txBody>
      </p:sp>
      <p:sp>
        <p:nvSpPr>
          <p:cNvPr id="4" name="Text Placeholder 3"/>
          <p:cNvSpPr>
            <a:spLocks noGrp="1"/>
          </p:cNvSpPr>
          <p:nvPr>
            <p:ph type="body" idx="2"/>
          </p:nvPr>
        </p:nvSpPr>
        <p:spPr>
          <a:xfrm>
            <a:off x="304800" y="5715000"/>
            <a:ext cx="7696200" cy="914400"/>
          </a:xfrm>
        </p:spPr>
        <p:txBody>
          <a:bodyPr>
            <a:noAutofit/>
          </a:bodyPr>
          <a:lstStyle/>
          <a:p>
            <a:pPr algn="ctr"/>
            <a:r>
              <a:rPr lang="en-US" sz="2800" dirty="0" smtClean="0">
                <a:solidFill>
                  <a:schemeClr val="accent6">
                    <a:lumMod val="75000"/>
                  </a:schemeClr>
                </a:solidFill>
                <a:latin typeface="Tw Cen MT Condensed Extra Bold" pitchFamily="34" charset="0"/>
              </a:rPr>
              <a:t>So, hospitality = necessary prerequisite for “full, conscious and active participation” in the liturgy.</a:t>
            </a:r>
            <a:endParaRPr lang="en-US" sz="2800" dirty="0" smtClean="0">
              <a:solidFill>
                <a:schemeClr val="accent6">
                  <a:lumMod val="75000"/>
                </a:schemeClr>
              </a:solidFill>
            </a:endParaRPr>
          </a:p>
          <a:p>
            <a:pPr algn="ctr"/>
            <a:endParaRPr lang="en-US" sz="2800" dirty="0">
              <a:solidFill>
                <a:schemeClr val="accent6">
                  <a:lumMod val="75000"/>
                </a:schemeClr>
              </a:solidFill>
            </a:endParaRPr>
          </a:p>
        </p:txBody>
      </p:sp>
      <p:sp>
        <p:nvSpPr>
          <p:cNvPr id="3" name="Content Placeholder 2"/>
          <p:cNvSpPr>
            <a:spLocks noGrp="1"/>
          </p:cNvSpPr>
          <p:nvPr>
            <p:ph sz="half" idx="1"/>
          </p:nvPr>
        </p:nvSpPr>
        <p:spPr>
          <a:xfrm>
            <a:off x="152400" y="1219200"/>
            <a:ext cx="7772400" cy="4419600"/>
          </a:xfrm>
        </p:spPr>
        <p:txBody>
          <a:bodyPr>
            <a:normAutofit fontScale="25000" lnSpcReduction="20000"/>
          </a:bodyPr>
          <a:lstStyle/>
          <a:p>
            <a:r>
              <a:rPr lang="en-US" sz="9600" b="1" dirty="0" smtClean="0">
                <a:solidFill>
                  <a:schemeClr val="tx2">
                    <a:lumMod val="75000"/>
                  </a:schemeClr>
                </a:solidFill>
              </a:rPr>
              <a:t>Deep roots</a:t>
            </a:r>
            <a:r>
              <a:rPr lang="en-US" sz="9600" dirty="0" smtClean="0">
                <a:solidFill>
                  <a:schemeClr val="tx2">
                    <a:lumMod val="75000"/>
                  </a:schemeClr>
                </a:solidFill>
              </a:rPr>
              <a:t>:  Abraham &amp; Sarah welcome 3 angels</a:t>
            </a:r>
          </a:p>
          <a:p>
            <a:pPr lvl="1"/>
            <a:r>
              <a:rPr lang="en-US" sz="8800" dirty="0" smtClean="0"/>
              <a:t>Hospitality = value in Bedouin culture</a:t>
            </a:r>
          </a:p>
          <a:p>
            <a:pPr lvl="1"/>
            <a:r>
              <a:rPr lang="en-US" sz="8800" dirty="0" smtClean="0"/>
              <a:t>Scripture: part of God’s generosity </a:t>
            </a:r>
            <a:r>
              <a:rPr lang="en-US" sz="8800" dirty="0" smtClean="0">
                <a:sym typeface="Wingdings" pitchFamily="2" charset="2"/>
              </a:rPr>
              <a:t></a:t>
            </a:r>
            <a:r>
              <a:rPr lang="en-US" sz="8800" dirty="0" smtClean="0"/>
              <a:t> religious requirement</a:t>
            </a:r>
          </a:p>
          <a:p>
            <a:r>
              <a:rPr lang="en-US" sz="9600" b="1" dirty="0" smtClean="0">
                <a:solidFill>
                  <a:schemeClr val="tx2">
                    <a:lumMod val="75000"/>
                  </a:schemeClr>
                </a:solidFill>
              </a:rPr>
              <a:t>Broad range </a:t>
            </a:r>
            <a:r>
              <a:rPr lang="en-US" sz="9600" dirty="0" smtClean="0">
                <a:solidFill>
                  <a:schemeClr val="tx2">
                    <a:lumMod val="75000"/>
                  </a:schemeClr>
                </a:solidFill>
              </a:rPr>
              <a:t>of activities, attitudes and behaviors</a:t>
            </a:r>
            <a:r>
              <a:rPr lang="en-US" sz="9600" dirty="0" smtClean="0"/>
              <a:t>.  </a:t>
            </a:r>
          </a:p>
          <a:p>
            <a:pPr lvl="1"/>
            <a:r>
              <a:rPr lang="en-US" sz="8800" dirty="0" smtClean="0"/>
              <a:t>Traditionally: ushers &amp; greeters</a:t>
            </a:r>
          </a:p>
          <a:p>
            <a:pPr lvl="1"/>
            <a:r>
              <a:rPr lang="en-US" sz="8800" dirty="0" smtClean="0"/>
              <a:t>Newer: parking team or information team  </a:t>
            </a:r>
          </a:p>
          <a:p>
            <a:pPr lvl="1"/>
            <a:r>
              <a:rPr lang="en-US" sz="8800" b="1" u="sng" dirty="0" smtClean="0"/>
              <a:t>Also</a:t>
            </a:r>
            <a:r>
              <a:rPr lang="en-US" sz="8800" b="1" dirty="0" smtClean="0"/>
              <a:t>:</a:t>
            </a:r>
            <a:r>
              <a:rPr lang="en-US" sz="8800" dirty="0" smtClean="0"/>
              <a:t> way parish community acts/speaks</a:t>
            </a:r>
          </a:p>
          <a:p>
            <a:r>
              <a:rPr lang="en-US" sz="9600" b="1" dirty="0" smtClean="0">
                <a:solidFill>
                  <a:schemeClr val="tx2">
                    <a:lumMod val="75000"/>
                  </a:schemeClr>
                </a:solidFill>
              </a:rPr>
              <a:t>Transformative</a:t>
            </a:r>
          </a:p>
          <a:p>
            <a:pPr lvl="1"/>
            <a:r>
              <a:rPr lang="en-US" sz="8800" dirty="0" smtClean="0"/>
              <a:t>Jesus saw each person for who they were</a:t>
            </a:r>
            <a:r>
              <a:rPr lang="en-US" sz="8800" dirty="0" smtClean="0">
                <a:sym typeface="Wingdings" pitchFamily="2" charset="2"/>
              </a:rPr>
              <a:t> </a:t>
            </a:r>
            <a:r>
              <a:rPr lang="en-US" sz="8800" dirty="0" smtClean="0"/>
              <a:t>transformed into disciples  </a:t>
            </a:r>
          </a:p>
          <a:p>
            <a:pPr lvl="1"/>
            <a:r>
              <a:rPr lang="en-US" sz="8800" dirty="0" smtClean="0"/>
              <a:t>Likewise, we welcome those who come to worship </a:t>
            </a:r>
            <a:r>
              <a:rPr lang="en-US" sz="8800" dirty="0" smtClean="0">
                <a:sym typeface="Wingdings" pitchFamily="2" charset="2"/>
              </a:rPr>
              <a:t></a:t>
            </a:r>
            <a:r>
              <a:rPr lang="en-US" sz="8800" dirty="0" smtClean="0"/>
              <a:t> feel they belong </a:t>
            </a:r>
            <a:r>
              <a:rPr lang="en-US" sz="8800" dirty="0" smtClean="0">
                <a:sym typeface="Wingdings" pitchFamily="2" charset="2"/>
              </a:rPr>
              <a:t></a:t>
            </a:r>
            <a:r>
              <a:rPr lang="en-US" sz="8800" dirty="0" smtClean="0"/>
              <a:t> frees them to enter into mystery of Eucharist.  </a:t>
            </a:r>
          </a:p>
          <a:p>
            <a:pPr marL="0" indent="0">
              <a:lnSpc>
                <a:spcPct val="120000"/>
              </a:lnSpc>
              <a:buNone/>
            </a:pPr>
            <a:endParaRPr lang="en-US" sz="5000" dirty="0" smtClean="0"/>
          </a:p>
          <a:p>
            <a:endParaRPr lang="en-US" dirty="0"/>
          </a:p>
        </p:txBody>
      </p:sp>
      <p:pic>
        <p:nvPicPr>
          <p:cNvPr id="5" name="Picture 4" descr="poof1.jpg"/>
          <p:cNvPicPr>
            <a:picLocks noChangeAspect="1"/>
          </p:cNvPicPr>
          <p:nvPr/>
        </p:nvPicPr>
        <p:blipFill>
          <a:blip r:embed="rId3" cstate="print"/>
          <a:stretch>
            <a:fillRect/>
          </a:stretch>
        </p:blipFill>
        <p:spPr>
          <a:xfrm>
            <a:off x="6400800" y="2895600"/>
            <a:ext cx="2528131" cy="1905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500"/>
                                        <p:tgtEl>
                                          <p:spTgt spid="3">
                                            <p:txEl>
                                              <p:pRg st="1" end="1"/>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ox(i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ox(in)">
                                      <p:cBhvr>
                                        <p:cTn id="18" dur="500"/>
                                        <p:tgtEl>
                                          <p:spTgt spid="3">
                                            <p:txEl>
                                              <p:pRg st="3" end="3"/>
                                            </p:txEl>
                                          </p:spTgt>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ox(in)">
                                      <p:cBhvr>
                                        <p:cTn id="21" dur="500"/>
                                        <p:tgtEl>
                                          <p:spTgt spid="3">
                                            <p:txEl>
                                              <p:pRg st="4" end="4"/>
                                            </p:txEl>
                                          </p:spTgt>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ox(in)">
                                      <p:cBhvr>
                                        <p:cTn id="24" dur="500"/>
                                        <p:tgtEl>
                                          <p:spTgt spid="3">
                                            <p:txEl>
                                              <p:pRg st="5" end="5"/>
                                            </p:txEl>
                                          </p:spTgt>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ox(i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ox(in)">
                                      <p:cBhvr>
                                        <p:cTn id="32" dur="500"/>
                                        <p:tgtEl>
                                          <p:spTgt spid="3">
                                            <p:txEl>
                                              <p:pRg st="7" end="7"/>
                                            </p:txEl>
                                          </p:spTgt>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box(in)">
                                      <p:cBhvr>
                                        <p:cTn id="35" dur="500"/>
                                        <p:tgtEl>
                                          <p:spTgt spid="3">
                                            <p:txEl>
                                              <p:pRg st="8" end="8"/>
                                            </p:txEl>
                                          </p:spTgt>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box(in)">
                                      <p:cBhvr>
                                        <p:cTn id="38" dur="500"/>
                                        <p:tgtEl>
                                          <p:spTgt spid="3">
                                            <p:txEl>
                                              <p:pRg st="9" end="9"/>
                                            </p:txEl>
                                          </p:spTgt>
                                        </p:tgtEl>
                                      </p:cBhvr>
                                    </p:animEffect>
                                  </p:childTnLst>
                                </p:cTn>
                              </p:par>
                              <p:par>
                                <p:cTn id="39" presetID="35" presetClass="entr" presetSubtype="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anim calcmode="lin" valueType="num">
                                      <p:cBhvr>
                                        <p:cTn id="42" dur="500" fill="hold"/>
                                        <p:tgtEl>
                                          <p:spTgt spid="5"/>
                                        </p:tgtEl>
                                        <p:attrNameLst>
                                          <p:attrName>style.rotation</p:attrName>
                                        </p:attrNameLst>
                                      </p:cBhvr>
                                      <p:tavLst>
                                        <p:tav tm="0">
                                          <p:val>
                                            <p:fltVal val="720"/>
                                          </p:val>
                                        </p:tav>
                                        <p:tav tm="100000">
                                          <p:val>
                                            <p:fltVal val="0"/>
                                          </p:val>
                                        </p:tav>
                                      </p:tavLst>
                                    </p:anim>
                                    <p:anim calcmode="lin" valueType="num">
                                      <p:cBhvr>
                                        <p:cTn id="43" dur="500" fill="hold"/>
                                        <p:tgtEl>
                                          <p:spTgt spid="5"/>
                                        </p:tgtEl>
                                        <p:attrNameLst>
                                          <p:attrName>ppt_h</p:attrName>
                                        </p:attrNameLst>
                                      </p:cBhvr>
                                      <p:tavLst>
                                        <p:tav tm="0">
                                          <p:val>
                                            <p:fltVal val="0"/>
                                          </p:val>
                                        </p:tav>
                                        <p:tav tm="100000">
                                          <p:val>
                                            <p:strVal val="#ppt_h"/>
                                          </p:val>
                                        </p:tav>
                                      </p:tavLst>
                                    </p:anim>
                                    <p:anim calcmode="lin" valueType="num">
                                      <p:cBhvr>
                                        <p:cTn id="44" dur="500" fill="hold"/>
                                        <p:tgtEl>
                                          <p:spTgt spid="5"/>
                                        </p:tgtEl>
                                        <p:attrNameLst>
                                          <p:attrName>ppt_w</p:attrName>
                                        </p:attrNameLst>
                                      </p:cBhvr>
                                      <p:tavLst>
                                        <p:tav tm="0">
                                          <p:val>
                                            <p:fltVal val="0"/>
                                          </p:val>
                                        </p:tav>
                                        <p:tav tm="100000">
                                          <p:val>
                                            <p:strVal val="#ppt_w"/>
                                          </p:val>
                                        </p:tav>
                                      </p:tavLst>
                                    </p:anim>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Effect transition="in" filter="box(in)">
                                      <p:cBhvr>
                                        <p:cTn id="4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Accessibility &amp; Campus’ </a:t>
            </a:r>
            <a:br>
              <a:rPr lang="en-US" dirty="0" smtClean="0"/>
            </a:br>
            <a:r>
              <a:rPr lang="en-US" dirty="0" smtClean="0"/>
              <a:t>Ease of Use</a:t>
            </a:r>
            <a:endParaRPr lang="en-US" dirty="0"/>
          </a:p>
        </p:txBody>
      </p:sp>
      <p:sp>
        <p:nvSpPr>
          <p:cNvPr id="3" name="Content Placeholder 2"/>
          <p:cNvSpPr>
            <a:spLocks noGrp="1"/>
          </p:cNvSpPr>
          <p:nvPr>
            <p:ph idx="1"/>
          </p:nvPr>
        </p:nvSpPr>
        <p:spPr/>
        <p:txBody>
          <a:bodyPr>
            <a:normAutofit/>
          </a:bodyPr>
          <a:lstStyle/>
          <a:p>
            <a:r>
              <a:rPr lang="en-US" dirty="0" smtClean="0"/>
              <a:t>Clearly marked buildings?  Would a stranger know which building is which?  Would they know where a certain meeting room is?</a:t>
            </a:r>
          </a:p>
          <a:p>
            <a:r>
              <a:rPr lang="en-US" dirty="0" smtClean="0">
                <a:solidFill>
                  <a:schemeClr val="accent1">
                    <a:lumMod val="75000"/>
                  </a:schemeClr>
                </a:solidFill>
              </a:rPr>
              <a:t>How accessible are your buildings </a:t>
            </a:r>
          </a:p>
          <a:p>
            <a:pPr>
              <a:buNone/>
            </a:pPr>
            <a:r>
              <a:rPr lang="en-US" dirty="0" smtClean="0">
                <a:solidFill>
                  <a:schemeClr val="accent1">
                    <a:lumMod val="75000"/>
                  </a:schemeClr>
                </a:solidFill>
              </a:rPr>
              <a:t>for the elderly? For the handicapped?</a:t>
            </a:r>
          </a:p>
          <a:p>
            <a:r>
              <a:rPr lang="en-US" dirty="0" smtClean="0"/>
              <a:t>Places for families with small children</a:t>
            </a:r>
          </a:p>
          <a:p>
            <a:r>
              <a:rPr lang="en-US" dirty="0" smtClean="0">
                <a:solidFill>
                  <a:schemeClr val="accent1">
                    <a:lumMod val="75000"/>
                  </a:schemeClr>
                </a:solidFill>
              </a:rPr>
              <a:t>Campus Tour: even pavement, adequate night lighting, safe, pleasant</a:t>
            </a:r>
          </a:p>
          <a:p>
            <a:r>
              <a:rPr lang="en-US" dirty="0" smtClean="0"/>
              <a:t>Seating for handicapped &amp; elderly?  Do EM’s bring the Eucharist to them?</a:t>
            </a:r>
          </a:p>
          <a:p>
            <a:endParaRPr lang="en-US" dirty="0"/>
          </a:p>
        </p:txBody>
      </p:sp>
      <p:pic>
        <p:nvPicPr>
          <p:cNvPr id="4" name="Picture 4" descr="C:\Users\brudolph\AppData\Local\Microsoft\Windows\Temporary Internet Files\Content.IE5\MOJ3CXK9\MP900448492[1].jpg"/>
          <p:cNvPicPr>
            <a:picLocks noChangeAspect="1" noChangeArrowheads="1"/>
          </p:cNvPicPr>
          <p:nvPr/>
        </p:nvPicPr>
        <p:blipFill>
          <a:blip r:embed="rId3" cstate="print"/>
          <a:srcRect/>
          <a:stretch>
            <a:fillRect/>
          </a:stretch>
        </p:blipFill>
        <p:spPr bwMode="auto">
          <a:xfrm>
            <a:off x="6858000" y="2819400"/>
            <a:ext cx="2057400" cy="1763486"/>
          </a:xfrm>
          <a:prstGeom prst="rect">
            <a:avLst/>
          </a:prstGeom>
          <a:noFill/>
        </p:spPr>
      </p:pic>
      <p:pic>
        <p:nvPicPr>
          <p:cNvPr id="5" name="Picture 2" descr="C:\Users\brudolph\AppData\Local\Microsoft\Windows\Temporary Internet Files\Content.IE5\Y536Z0WQ\MC900023470[1].wmf"/>
          <p:cNvPicPr>
            <a:picLocks noChangeAspect="1" noChangeArrowheads="1"/>
          </p:cNvPicPr>
          <p:nvPr/>
        </p:nvPicPr>
        <p:blipFill>
          <a:blip r:embed="rId4" cstate="print"/>
          <a:srcRect/>
          <a:stretch>
            <a:fillRect/>
          </a:stretch>
        </p:blipFill>
        <p:spPr bwMode="auto">
          <a:xfrm>
            <a:off x="7315200" y="5181600"/>
            <a:ext cx="1600200" cy="1460638"/>
          </a:xfrm>
          <a:prstGeom prst="rect">
            <a:avLst/>
          </a:prstGeom>
          <a:noFill/>
        </p:spPr>
      </p:pic>
      <p:pic>
        <p:nvPicPr>
          <p:cNvPr id="9218" name="Picture 2" descr="C:\Users\brudolph\AppData\Local\Microsoft\Windows\Temporary Internet Files\Content.IE5\P8SCNJXG\signpost[1].gif"/>
          <p:cNvPicPr>
            <a:picLocks noChangeAspect="1" noChangeArrowheads="1"/>
          </p:cNvPicPr>
          <p:nvPr/>
        </p:nvPicPr>
        <p:blipFill>
          <a:blip r:embed="rId5" cstate="print"/>
          <a:srcRect/>
          <a:stretch>
            <a:fillRect/>
          </a:stretch>
        </p:blipFill>
        <p:spPr bwMode="auto">
          <a:xfrm>
            <a:off x="7315200" y="304800"/>
            <a:ext cx="1676400" cy="22701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10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wipe(down)">
                                      <p:cBhvr>
                                        <p:cTn id="10" dur="500"/>
                                        <p:tgtEl>
                                          <p:spTgt spid="9218"/>
                                        </p:tgtEl>
                                      </p:cBhvr>
                                    </p:animEffect>
                                  </p:childTnLst>
                                </p:cTn>
                              </p:par>
                            </p:childTnLst>
                          </p:cTn>
                        </p:par>
                        <p:par>
                          <p:cTn id="11" fill="hold">
                            <p:stCondLst>
                              <p:cond delay="1000"/>
                            </p:stCondLst>
                            <p:childTnLst>
                              <p:par>
                                <p:cTn id="12" presetID="4" presetClass="entr" presetSubtype="16"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ox(in)">
                                      <p:cBhvr>
                                        <p:cTn id="14" dur="1000"/>
                                        <p:tgtEl>
                                          <p:spTgt spid="3">
                                            <p:txEl>
                                              <p:pRg st="1" end="1"/>
                                            </p:txEl>
                                          </p:spTgt>
                                        </p:tgtEl>
                                      </p:cBhvr>
                                    </p:animEffect>
                                  </p:childTnLst>
                                </p:cTn>
                              </p:par>
                              <p:par>
                                <p:cTn id="15" presetID="4" presetClass="entr" presetSubtype="16"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1000"/>
                                        <p:tgtEl>
                                          <p:spTgt spid="3">
                                            <p:txEl>
                                              <p:pRg st="2" end="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par>
                          <p:cTn id="21" fill="hold">
                            <p:stCondLst>
                              <p:cond delay="2000"/>
                            </p:stCondLst>
                            <p:childTnLst>
                              <p:par>
                                <p:cTn id="22" presetID="4" presetClass="entr" presetSubtype="16"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ox(in)">
                                      <p:cBhvr>
                                        <p:cTn id="24" dur="1000"/>
                                        <p:tgtEl>
                                          <p:spTgt spid="3">
                                            <p:txEl>
                                              <p:pRg st="3" end="3"/>
                                            </p:txEl>
                                          </p:spTgt>
                                        </p:tgtEl>
                                      </p:cBhvr>
                                    </p:animEffect>
                                  </p:childTnLst>
                                </p:cTn>
                              </p:par>
                            </p:childTnLst>
                          </p:cTn>
                        </p:par>
                        <p:par>
                          <p:cTn id="25" fill="hold">
                            <p:stCondLst>
                              <p:cond delay="3000"/>
                            </p:stCondLst>
                            <p:childTnLst>
                              <p:par>
                                <p:cTn id="26" presetID="4" presetClass="entr" presetSubtype="16"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ox(in)">
                                      <p:cBhvr>
                                        <p:cTn id="28" dur="1000"/>
                                        <p:tgtEl>
                                          <p:spTgt spid="3">
                                            <p:txEl>
                                              <p:pRg st="4" end="4"/>
                                            </p:txEl>
                                          </p:spTgt>
                                        </p:tgtEl>
                                      </p:cBhvr>
                                    </p:animEffect>
                                  </p:childTnLst>
                                </p:cTn>
                              </p:par>
                            </p:childTnLst>
                          </p:cTn>
                        </p:par>
                        <p:par>
                          <p:cTn id="29" fill="hold">
                            <p:stCondLst>
                              <p:cond delay="4000"/>
                            </p:stCondLst>
                            <p:childTnLst>
                              <p:par>
                                <p:cTn id="30" presetID="4" presetClass="entr" presetSubtype="16"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1000"/>
                                        <p:tgtEl>
                                          <p:spTgt spid="3">
                                            <p:txEl>
                                              <p:pRg st="5" end="5"/>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20040"/>
            <a:ext cx="7239000" cy="746760"/>
          </a:xfrm>
        </p:spPr>
        <p:txBody>
          <a:bodyPr/>
          <a:lstStyle/>
          <a:p>
            <a:r>
              <a:rPr lang="en-US" dirty="0" smtClean="0"/>
              <a:t>Fellowship &amp; Bakers</a:t>
            </a:r>
            <a:endParaRPr lang="en-US" dirty="0"/>
          </a:p>
        </p:txBody>
      </p:sp>
      <p:sp>
        <p:nvSpPr>
          <p:cNvPr id="6" name="Content Placeholder 5"/>
          <p:cNvSpPr>
            <a:spLocks noGrp="1"/>
          </p:cNvSpPr>
          <p:nvPr>
            <p:ph idx="1"/>
          </p:nvPr>
        </p:nvSpPr>
        <p:spPr>
          <a:xfrm>
            <a:off x="457200" y="1219200"/>
            <a:ext cx="7543800" cy="5236536"/>
          </a:xfrm>
        </p:spPr>
        <p:txBody>
          <a:bodyPr/>
          <a:lstStyle/>
          <a:p>
            <a:pPr>
              <a:buNone/>
            </a:pPr>
            <a:r>
              <a:rPr lang="en-US" b="1" dirty="0" smtClean="0">
                <a:solidFill>
                  <a:schemeClr val="accent2">
                    <a:lumMod val="75000"/>
                  </a:schemeClr>
                </a:solidFill>
              </a:rPr>
              <a:t>Fellowship</a:t>
            </a:r>
          </a:p>
          <a:p>
            <a:r>
              <a:rPr lang="en-US" dirty="0" smtClean="0"/>
              <a:t>Develop &amp; lengthen people’s time/relationship </a:t>
            </a:r>
            <a:r>
              <a:rPr lang="en-US" dirty="0" smtClean="0">
                <a:sym typeface="Wingdings" pitchFamily="2" charset="2"/>
              </a:rPr>
              <a:t></a:t>
            </a:r>
            <a:r>
              <a:rPr lang="en-US" dirty="0" smtClean="0"/>
              <a:t>food/drink &amp; visiting time after mass: 	</a:t>
            </a:r>
          </a:p>
          <a:p>
            <a:pPr lvl="1"/>
            <a:r>
              <a:rPr lang="en-US" sz="2400" dirty="0" smtClean="0"/>
              <a:t>Coffee &amp; donuts </a:t>
            </a:r>
          </a:p>
          <a:p>
            <a:pPr lvl="1"/>
            <a:r>
              <a:rPr lang="en-US" sz="2400" dirty="0" smtClean="0"/>
              <a:t>Café</a:t>
            </a:r>
          </a:p>
          <a:p>
            <a:r>
              <a:rPr lang="en-US" dirty="0" smtClean="0"/>
              <a:t>Room to mingle </a:t>
            </a:r>
          </a:p>
          <a:p>
            <a:r>
              <a:rPr lang="en-US" dirty="0" smtClean="0"/>
              <a:t>NOT out of the way</a:t>
            </a:r>
          </a:p>
          <a:p>
            <a:r>
              <a:rPr lang="en-US" dirty="0" smtClean="0"/>
              <a:t>Religious ed. parents while they wait</a:t>
            </a:r>
          </a:p>
          <a:p>
            <a:pPr lvl="0">
              <a:buNone/>
            </a:pPr>
            <a:endParaRPr lang="en-US" b="1" dirty="0" smtClean="0">
              <a:solidFill>
                <a:schemeClr val="accent2">
                  <a:lumMod val="75000"/>
                </a:schemeClr>
              </a:solidFill>
            </a:endParaRPr>
          </a:p>
          <a:p>
            <a:pPr lvl="0">
              <a:buNone/>
            </a:pPr>
            <a:r>
              <a:rPr lang="en-US" b="1" dirty="0" smtClean="0">
                <a:solidFill>
                  <a:schemeClr val="accent2">
                    <a:lumMod val="75000"/>
                  </a:schemeClr>
                </a:solidFill>
              </a:rPr>
              <a:t>Bakers </a:t>
            </a:r>
            <a:r>
              <a:rPr lang="en-US" dirty="0" smtClean="0"/>
              <a:t>–team to provide “coffee &amp;…”after special masses or at special parish meetings</a:t>
            </a:r>
          </a:p>
        </p:txBody>
      </p:sp>
      <p:pic>
        <p:nvPicPr>
          <p:cNvPr id="7" name="Picture 17" descr="C:\Users\brudolph\AppData\Local\Microsoft\Windows\Temporary Internet Files\Content.IE5\Y536Z0WQ\MC900240373[1].wmf"/>
          <p:cNvPicPr>
            <a:picLocks noChangeAspect="1" noChangeArrowheads="1"/>
          </p:cNvPicPr>
          <p:nvPr/>
        </p:nvPicPr>
        <p:blipFill>
          <a:blip r:embed="rId3" cstate="print"/>
          <a:srcRect/>
          <a:stretch>
            <a:fillRect/>
          </a:stretch>
        </p:blipFill>
        <p:spPr bwMode="auto">
          <a:xfrm>
            <a:off x="4419600" y="2590800"/>
            <a:ext cx="2752122" cy="1909268"/>
          </a:xfrm>
          <a:prstGeom prst="rect">
            <a:avLst/>
          </a:prstGeom>
          <a:noFill/>
        </p:spPr>
      </p:pic>
      <p:pic>
        <p:nvPicPr>
          <p:cNvPr id="8" name="Picture 2" descr="C:\Users\brudolph\AppData\Local\Microsoft\Windows\Temporary Internet Files\Content.IE5\MOJ3CXK9\MC900251485[1].wmf"/>
          <p:cNvPicPr>
            <a:picLocks noChangeAspect="1" noChangeArrowheads="1"/>
          </p:cNvPicPr>
          <p:nvPr/>
        </p:nvPicPr>
        <p:blipFill>
          <a:blip r:embed="rId4" cstate="print"/>
          <a:srcRect/>
          <a:stretch>
            <a:fillRect/>
          </a:stretch>
        </p:blipFill>
        <p:spPr bwMode="auto">
          <a:xfrm>
            <a:off x="7254240" y="3429000"/>
            <a:ext cx="1889760" cy="2362772"/>
          </a:xfrm>
          <a:prstGeom prst="rect">
            <a:avLst/>
          </a:prstGeom>
          <a:noFill/>
        </p:spPr>
      </p:pic>
      <p:pic>
        <p:nvPicPr>
          <p:cNvPr id="9" name="Picture 8" descr="C:\Users\brudolph\AppData\Local\Microsoft\Windows\Temporary Internet Files\Content.IE5\5JBF13GG\MC900088950[1].wmf"/>
          <p:cNvPicPr>
            <a:picLocks noChangeAspect="1" noChangeArrowheads="1"/>
          </p:cNvPicPr>
          <p:nvPr/>
        </p:nvPicPr>
        <p:blipFill>
          <a:blip r:embed="rId5" cstate="print"/>
          <a:srcRect/>
          <a:stretch>
            <a:fillRect/>
          </a:stretch>
        </p:blipFill>
        <p:spPr bwMode="auto">
          <a:xfrm>
            <a:off x="5867400" y="304800"/>
            <a:ext cx="1825142" cy="12271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1000"/>
                                        <p:tgtEl>
                                          <p:spTgt spid="6">
                                            <p:txEl>
                                              <p:pRg st="0" end="0"/>
                                            </p:txEl>
                                          </p:spTgt>
                                        </p:tgtEl>
                                      </p:cBhvr>
                                    </p:animEffect>
                                  </p:childTnLst>
                                </p:cTn>
                              </p:par>
                            </p:childTnLst>
                          </p:cTn>
                        </p:par>
                        <p:par>
                          <p:cTn id="8" fill="hold">
                            <p:stCondLst>
                              <p:cond delay="1000"/>
                            </p:stCondLst>
                            <p:childTnLst>
                              <p:par>
                                <p:cTn id="9" presetID="6" presetClass="entr" presetSubtype="16"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circle(in)">
                                      <p:cBhvr>
                                        <p:cTn id="11" dur="1000"/>
                                        <p:tgtEl>
                                          <p:spTgt spid="6">
                                            <p:txEl>
                                              <p:pRg st="1" end="1"/>
                                            </p:txEl>
                                          </p:spTgt>
                                        </p:tgtEl>
                                      </p:cBhvr>
                                    </p:animEffect>
                                  </p:childTnLst>
                                </p:cTn>
                              </p:par>
                            </p:childTnLst>
                          </p:cTn>
                        </p:par>
                        <p:par>
                          <p:cTn id="12" fill="hold">
                            <p:stCondLst>
                              <p:cond delay="2000"/>
                            </p:stCondLst>
                            <p:childTnLst>
                              <p:par>
                                <p:cTn id="13" presetID="6" presetClass="entr" presetSubtype="16"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circle(in)">
                                      <p:cBhvr>
                                        <p:cTn id="15" dur="1000"/>
                                        <p:tgtEl>
                                          <p:spTgt spid="6">
                                            <p:txEl>
                                              <p:pRg st="2" end="2"/>
                                            </p:txEl>
                                          </p:spTgt>
                                        </p:tgtEl>
                                      </p:cBhvr>
                                    </p:animEffect>
                                  </p:childTnLst>
                                </p:cTn>
                              </p:par>
                              <p:par>
                                <p:cTn id="16" presetID="54" presetClass="entr" presetSubtype="0" accel="10000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strVal val="#ppt_w*0.05"/>
                                          </p:val>
                                        </p:tav>
                                        <p:tav tm="100000">
                                          <p:val>
                                            <p:strVal val="#ppt_w"/>
                                          </p:val>
                                        </p:tav>
                                      </p:tavLst>
                                    </p:anim>
                                    <p:anim calcmode="lin" valueType="num">
                                      <p:cBhvr>
                                        <p:cTn id="19" dur="1000" fill="hold"/>
                                        <p:tgtEl>
                                          <p:spTgt spid="7"/>
                                        </p:tgtEl>
                                        <p:attrNameLst>
                                          <p:attrName>ppt_h</p:attrName>
                                        </p:attrNameLst>
                                      </p:cBhvr>
                                      <p:tavLst>
                                        <p:tav tm="0">
                                          <p:val>
                                            <p:strVal val="#ppt_h"/>
                                          </p:val>
                                        </p:tav>
                                        <p:tav tm="100000">
                                          <p:val>
                                            <p:strVal val="#ppt_h"/>
                                          </p:val>
                                        </p:tav>
                                      </p:tavLst>
                                    </p:anim>
                                    <p:anim calcmode="lin" valueType="num">
                                      <p:cBhvr>
                                        <p:cTn id="20" dur="1000" fill="hold"/>
                                        <p:tgtEl>
                                          <p:spTgt spid="7"/>
                                        </p:tgtEl>
                                        <p:attrNameLst>
                                          <p:attrName>ppt_x</p:attrName>
                                        </p:attrNameLst>
                                      </p:cBhvr>
                                      <p:tavLst>
                                        <p:tav tm="0">
                                          <p:val>
                                            <p:strVal val="#ppt_x-.2"/>
                                          </p:val>
                                        </p:tav>
                                        <p:tav tm="100000">
                                          <p:val>
                                            <p:strVal val="#ppt_x"/>
                                          </p:val>
                                        </p:tav>
                                      </p:tavLst>
                                    </p:anim>
                                    <p:anim calcmode="lin" valueType="num">
                                      <p:cBhvr>
                                        <p:cTn id="21" dur="1000" fill="hold"/>
                                        <p:tgtEl>
                                          <p:spTgt spid="7"/>
                                        </p:tgtEl>
                                        <p:attrNameLst>
                                          <p:attrName>ppt_y</p:attrName>
                                        </p:attrNameLst>
                                      </p:cBhvr>
                                      <p:tavLst>
                                        <p:tav tm="0">
                                          <p:val>
                                            <p:strVal val="#ppt_y"/>
                                          </p:val>
                                        </p:tav>
                                        <p:tav tm="100000">
                                          <p:val>
                                            <p:strVal val="#ppt_y"/>
                                          </p:val>
                                        </p:tav>
                                      </p:tavLst>
                                    </p:anim>
                                    <p:animEffect transition="in" filter="fade">
                                      <p:cBhvr>
                                        <p:cTn id="22" dur="1000"/>
                                        <p:tgtEl>
                                          <p:spTgt spid="7"/>
                                        </p:tgtEl>
                                      </p:cBhvr>
                                    </p:animEffect>
                                  </p:childTnLst>
                                </p:cTn>
                              </p:par>
                            </p:childTnLst>
                          </p:cTn>
                        </p:par>
                        <p:par>
                          <p:cTn id="23" fill="hold">
                            <p:stCondLst>
                              <p:cond delay="3000"/>
                            </p:stCondLst>
                            <p:childTnLst>
                              <p:par>
                                <p:cTn id="24" presetID="6" presetClass="entr" presetSubtype="16" fill="hold" grpId="0" nodeType="after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circle(in)">
                                      <p:cBhvr>
                                        <p:cTn id="26" dur="1000"/>
                                        <p:tgtEl>
                                          <p:spTgt spid="6">
                                            <p:txEl>
                                              <p:pRg st="3" end="3"/>
                                            </p:txEl>
                                          </p:spTgt>
                                        </p:tgtEl>
                                      </p:cBhvr>
                                    </p:animEffect>
                                  </p:childTnLst>
                                </p:cTn>
                              </p:par>
                              <p:par>
                                <p:cTn id="27" presetID="54" presetClass="entr" presetSubtype="0" accel="10000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strVal val="#ppt_w*0.05"/>
                                          </p:val>
                                        </p:tav>
                                        <p:tav tm="100000">
                                          <p:val>
                                            <p:strVal val="#ppt_w"/>
                                          </p:val>
                                        </p:tav>
                                      </p:tavLst>
                                    </p:anim>
                                    <p:anim calcmode="lin" valueType="num">
                                      <p:cBhvr>
                                        <p:cTn id="30" dur="1000" fill="hold"/>
                                        <p:tgtEl>
                                          <p:spTgt spid="9"/>
                                        </p:tgtEl>
                                        <p:attrNameLst>
                                          <p:attrName>ppt_h</p:attrName>
                                        </p:attrNameLst>
                                      </p:cBhvr>
                                      <p:tavLst>
                                        <p:tav tm="0">
                                          <p:val>
                                            <p:strVal val="#ppt_h"/>
                                          </p:val>
                                        </p:tav>
                                        <p:tav tm="100000">
                                          <p:val>
                                            <p:strVal val="#ppt_h"/>
                                          </p:val>
                                        </p:tav>
                                      </p:tavLst>
                                    </p:anim>
                                    <p:anim calcmode="lin" valueType="num">
                                      <p:cBhvr>
                                        <p:cTn id="31" dur="1000" fill="hold"/>
                                        <p:tgtEl>
                                          <p:spTgt spid="9"/>
                                        </p:tgtEl>
                                        <p:attrNameLst>
                                          <p:attrName>ppt_x</p:attrName>
                                        </p:attrNameLst>
                                      </p:cBhvr>
                                      <p:tavLst>
                                        <p:tav tm="0">
                                          <p:val>
                                            <p:strVal val="#ppt_x-.2"/>
                                          </p:val>
                                        </p:tav>
                                        <p:tav tm="100000">
                                          <p:val>
                                            <p:strVal val="#ppt_x"/>
                                          </p:val>
                                        </p:tav>
                                      </p:tavLst>
                                    </p:anim>
                                    <p:anim calcmode="lin" valueType="num">
                                      <p:cBhvr>
                                        <p:cTn id="32" dur="1000" fill="hold"/>
                                        <p:tgtEl>
                                          <p:spTgt spid="9"/>
                                        </p:tgtEl>
                                        <p:attrNameLst>
                                          <p:attrName>ppt_y</p:attrName>
                                        </p:attrNameLst>
                                      </p:cBhvr>
                                      <p:tavLst>
                                        <p:tav tm="0">
                                          <p:val>
                                            <p:strVal val="#ppt_y"/>
                                          </p:val>
                                        </p:tav>
                                        <p:tav tm="100000">
                                          <p:val>
                                            <p:strVal val="#ppt_y"/>
                                          </p:val>
                                        </p:tav>
                                      </p:tavLst>
                                    </p:anim>
                                    <p:animEffect transition="in" filter="fade">
                                      <p:cBhvr>
                                        <p:cTn id="33" dur="1000"/>
                                        <p:tgtEl>
                                          <p:spTgt spid="9"/>
                                        </p:tgtEl>
                                      </p:cBhvr>
                                    </p:animEffect>
                                  </p:childTnLst>
                                </p:cTn>
                              </p:par>
                            </p:childTnLst>
                          </p:cTn>
                        </p:par>
                        <p:par>
                          <p:cTn id="34" fill="hold">
                            <p:stCondLst>
                              <p:cond delay="4000"/>
                            </p:stCondLst>
                            <p:childTnLst>
                              <p:par>
                                <p:cTn id="35" presetID="6" presetClass="entr" presetSubtype="16" fill="hold" grpId="0" nodeType="after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circle(in)">
                                      <p:cBhvr>
                                        <p:cTn id="37" dur="1000"/>
                                        <p:tgtEl>
                                          <p:spTgt spid="6">
                                            <p:txEl>
                                              <p:pRg st="4" end="4"/>
                                            </p:txEl>
                                          </p:spTgt>
                                        </p:tgtEl>
                                      </p:cBhvr>
                                    </p:animEffect>
                                  </p:childTnLst>
                                </p:cTn>
                              </p:par>
                            </p:childTnLst>
                          </p:cTn>
                        </p:par>
                        <p:par>
                          <p:cTn id="38" fill="hold">
                            <p:stCondLst>
                              <p:cond delay="5000"/>
                            </p:stCondLst>
                            <p:childTnLst>
                              <p:par>
                                <p:cTn id="39" presetID="6" presetClass="entr" presetSubtype="16" fill="hold" grpId="0" nodeType="afterEffect">
                                  <p:stCondLst>
                                    <p:cond delay="0"/>
                                  </p:stCondLst>
                                  <p:childTnLst>
                                    <p:set>
                                      <p:cBhvr>
                                        <p:cTn id="40" dur="1" fill="hold">
                                          <p:stCondLst>
                                            <p:cond delay="0"/>
                                          </p:stCondLst>
                                        </p:cTn>
                                        <p:tgtEl>
                                          <p:spTgt spid="6">
                                            <p:txEl>
                                              <p:pRg st="5" end="5"/>
                                            </p:txEl>
                                          </p:spTgt>
                                        </p:tgtEl>
                                        <p:attrNameLst>
                                          <p:attrName>style.visibility</p:attrName>
                                        </p:attrNameLst>
                                      </p:cBhvr>
                                      <p:to>
                                        <p:strVal val="visible"/>
                                      </p:to>
                                    </p:set>
                                    <p:animEffect transition="in" filter="circle(in)">
                                      <p:cBhvr>
                                        <p:cTn id="41" dur="1000"/>
                                        <p:tgtEl>
                                          <p:spTgt spid="6">
                                            <p:txEl>
                                              <p:pRg st="5" end="5"/>
                                            </p:txEl>
                                          </p:spTgt>
                                        </p:tgtEl>
                                      </p:cBhvr>
                                    </p:animEffect>
                                  </p:childTnLst>
                                </p:cTn>
                              </p:par>
                            </p:childTnLst>
                          </p:cTn>
                        </p:par>
                        <p:par>
                          <p:cTn id="42" fill="hold">
                            <p:stCondLst>
                              <p:cond delay="6000"/>
                            </p:stCondLst>
                            <p:childTnLst>
                              <p:par>
                                <p:cTn id="43" presetID="6" presetClass="entr" presetSubtype="16" fill="hold" grpId="0" nodeType="afterEffect">
                                  <p:stCondLst>
                                    <p:cond delay="0"/>
                                  </p:stCondLst>
                                  <p:childTnLst>
                                    <p:set>
                                      <p:cBhvr>
                                        <p:cTn id="44" dur="1" fill="hold">
                                          <p:stCondLst>
                                            <p:cond delay="0"/>
                                          </p:stCondLst>
                                        </p:cTn>
                                        <p:tgtEl>
                                          <p:spTgt spid="6">
                                            <p:txEl>
                                              <p:pRg st="6" end="6"/>
                                            </p:txEl>
                                          </p:spTgt>
                                        </p:tgtEl>
                                        <p:attrNameLst>
                                          <p:attrName>style.visibility</p:attrName>
                                        </p:attrNameLst>
                                      </p:cBhvr>
                                      <p:to>
                                        <p:strVal val="visible"/>
                                      </p:to>
                                    </p:set>
                                    <p:animEffect transition="in" filter="circle(in)">
                                      <p:cBhvr>
                                        <p:cTn id="45" dur="1000"/>
                                        <p:tgtEl>
                                          <p:spTgt spid="6">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6">
                                            <p:txEl>
                                              <p:pRg st="8" end="8"/>
                                            </p:txEl>
                                          </p:spTgt>
                                        </p:tgtEl>
                                        <p:attrNameLst>
                                          <p:attrName>style.visibility</p:attrName>
                                        </p:attrNameLst>
                                      </p:cBhvr>
                                      <p:to>
                                        <p:strVal val="visible"/>
                                      </p:to>
                                    </p:set>
                                    <p:animEffect transition="in" filter="circle(in)">
                                      <p:cBhvr>
                                        <p:cTn id="50" dur="1000"/>
                                        <p:tgtEl>
                                          <p:spTgt spid="6">
                                            <p:txEl>
                                              <p:pRg st="8" end="8"/>
                                            </p:txEl>
                                          </p:spTgt>
                                        </p:tgtEl>
                                      </p:cBhvr>
                                    </p:animEffect>
                                  </p:childTnLst>
                                </p:cTn>
                              </p:par>
                              <p:par>
                                <p:cTn id="51" presetID="54" presetClass="entr" presetSubtype="0" accel="100000" fill="hold" nodeType="with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p:cTn id="53" dur="1000" fill="hold"/>
                                        <p:tgtEl>
                                          <p:spTgt spid="8"/>
                                        </p:tgtEl>
                                        <p:attrNameLst>
                                          <p:attrName>ppt_w</p:attrName>
                                        </p:attrNameLst>
                                      </p:cBhvr>
                                      <p:tavLst>
                                        <p:tav tm="0">
                                          <p:val>
                                            <p:strVal val="#ppt_w*0.05"/>
                                          </p:val>
                                        </p:tav>
                                        <p:tav tm="100000">
                                          <p:val>
                                            <p:strVal val="#ppt_w"/>
                                          </p:val>
                                        </p:tav>
                                      </p:tavLst>
                                    </p:anim>
                                    <p:anim calcmode="lin" valueType="num">
                                      <p:cBhvr>
                                        <p:cTn id="54" dur="1000" fill="hold"/>
                                        <p:tgtEl>
                                          <p:spTgt spid="8"/>
                                        </p:tgtEl>
                                        <p:attrNameLst>
                                          <p:attrName>ppt_h</p:attrName>
                                        </p:attrNameLst>
                                      </p:cBhvr>
                                      <p:tavLst>
                                        <p:tav tm="0">
                                          <p:val>
                                            <p:strVal val="#ppt_h"/>
                                          </p:val>
                                        </p:tav>
                                        <p:tav tm="100000">
                                          <p:val>
                                            <p:strVal val="#ppt_h"/>
                                          </p:val>
                                        </p:tav>
                                      </p:tavLst>
                                    </p:anim>
                                    <p:anim calcmode="lin" valueType="num">
                                      <p:cBhvr>
                                        <p:cTn id="55" dur="1000" fill="hold"/>
                                        <p:tgtEl>
                                          <p:spTgt spid="8"/>
                                        </p:tgtEl>
                                        <p:attrNameLst>
                                          <p:attrName>ppt_x</p:attrName>
                                        </p:attrNameLst>
                                      </p:cBhvr>
                                      <p:tavLst>
                                        <p:tav tm="0">
                                          <p:val>
                                            <p:strVal val="#ppt_x-.2"/>
                                          </p:val>
                                        </p:tav>
                                        <p:tav tm="100000">
                                          <p:val>
                                            <p:strVal val="#ppt_x"/>
                                          </p:val>
                                        </p:tav>
                                      </p:tavLst>
                                    </p:anim>
                                    <p:anim calcmode="lin" valueType="num">
                                      <p:cBhvr>
                                        <p:cTn id="56" dur="1000" fill="hold"/>
                                        <p:tgtEl>
                                          <p:spTgt spid="8"/>
                                        </p:tgtEl>
                                        <p:attrNameLst>
                                          <p:attrName>ppt_y</p:attrName>
                                        </p:attrNameLst>
                                      </p:cBhvr>
                                      <p:tavLst>
                                        <p:tav tm="0">
                                          <p:val>
                                            <p:strVal val="#ppt_y"/>
                                          </p:val>
                                        </p:tav>
                                        <p:tav tm="100000">
                                          <p:val>
                                            <p:strVal val="#ppt_y"/>
                                          </p:val>
                                        </p:tav>
                                      </p:tavLst>
                                    </p:anim>
                                    <p:animEffect transition="in" filter="fade">
                                      <p:cBhvr>
                                        <p:cTn id="5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4800600" cy="1143000"/>
          </a:xfrm>
        </p:spPr>
        <p:txBody>
          <a:bodyPr>
            <a:normAutofit fontScale="90000"/>
          </a:bodyPr>
          <a:lstStyle/>
          <a:p>
            <a:r>
              <a:rPr lang="en-US" i="1" dirty="0" smtClean="0"/>
              <a:t>Ministries Brochure</a:t>
            </a:r>
            <a:br>
              <a:rPr lang="en-US" i="1" dirty="0" smtClean="0"/>
            </a:br>
            <a:r>
              <a:rPr lang="en-US" i="1" dirty="0" smtClean="0"/>
              <a:t> Ministry Fair</a:t>
            </a:r>
            <a:endParaRPr lang="en-US" b="0" dirty="0"/>
          </a:p>
        </p:txBody>
      </p:sp>
      <p:sp>
        <p:nvSpPr>
          <p:cNvPr id="4" name="Text Placeholder 3"/>
          <p:cNvSpPr>
            <a:spLocks noGrp="1"/>
          </p:cNvSpPr>
          <p:nvPr>
            <p:ph type="body" idx="1"/>
          </p:nvPr>
        </p:nvSpPr>
        <p:spPr>
          <a:xfrm>
            <a:off x="228600" y="1600200"/>
            <a:ext cx="3581400" cy="762000"/>
          </a:xfrm>
        </p:spPr>
        <p:txBody>
          <a:bodyPr>
            <a:normAutofit/>
          </a:bodyPr>
          <a:lstStyle/>
          <a:p>
            <a:r>
              <a:rPr lang="en-US" sz="2400" dirty="0" smtClean="0"/>
              <a:t>Belonging &amp; Invitation</a:t>
            </a:r>
          </a:p>
        </p:txBody>
      </p:sp>
      <p:sp>
        <p:nvSpPr>
          <p:cNvPr id="5" name="Text Placeholder 4"/>
          <p:cNvSpPr>
            <a:spLocks noGrp="1"/>
          </p:cNvSpPr>
          <p:nvPr>
            <p:ph type="body" sz="half" idx="3"/>
          </p:nvPr>
        </p:nvSpPr>
        <p:spPr>
          <a:xfrm>
            <a:off x="4191000" y="1066800"/>
            <a:ext cx="3596640" cy="1143000"/>
          </a:xfrm>
        </p:spPr>
        <p:txBody>
          <a:bodyPr>
            <a:noAutofit/>
          </a:bodyPr>
          <a:lstStyle/>
          <a:p>
            <a:r>
              <a:rPr lang="en-US" sz="2400" dirty="0" smtClean="0">
                <a:sym typeface="Wingdings" pitchFamily="2" charset="2"/>
              </a:rPr>
              <a:t> E</a:t>
            </a:r>
            <a:r>
              <a:rPr lang="en-US" sz="2400" dirty="0" smtClean="0"/>
              <a:t>ach member of the Body of Christ brings unique gifts</a:t>
            </a:r>
          </a:p>
        </p:txBody>
      </p:sp>
      <p:sp>
        <p:nvSpPr>
          <p:cNvPr id="3" name="Content Placeholder 2"/>
          <p:cNvSpPr>
            <a:spLocks noGrp="1"/>
          </p:cNvSpPr>
          <p:nvPr>
            <p:ph sz="quarter" idx="2"/>
          </p:nvPr>
        </p:nvSpPr>
        <p:spPr>
          <a:xfrm>
            <a:off x="304800" y="2590800"/>
            <a:ext cx="3886200" cy="4114800"/>
          </a:xfrm>
        </p:spPr>
        <p:txBody>
          <a:bodyPr>
            <a:normAutofit fontScale="62500" lnSpcReduction="20000"/>
          </a:bodyPr>
          <a:lstStyle/>
          <a:p>
            <a:pPr>
              <a:buNone/>
            </a:pPr>
            <a:endParaRPr lang="en-US" dirty="0" smtClean="0"/>
          </a:p>
          <a:p>
            <a:pPr>
              <a:spcBef>
                <a:spcPts val="0"/>
              </a:spcBef>
              <a:buNone/>
            </a:pPr>
            <a:r>
              <a:rPr lang="en-US" sz="3800" dirty="0" smtClean="0">
                <a:solidFill>
                  <a:schemeClr val="accent6">
                    <a:lumMod val="75000"/>
                  </a:schemeClr>
                </a:solidFill>
              </a:rPr>
              <a:t>Brochure:</a:t>
            </a:r>
          </a:p>
          <a:p>
            <a:r>
              <a:rPr lang="en-US" sz="3500" dirty="0" smtClean="0"/>
              <a:t>Committee members comfortable w/computer </a:t>
            </a:r>
          </a:p>
          <a:p>
            <a:r>
              <a:rPr lang="en-US" sz="3500" dirty="0" smtClean="0">
                <a:solidFill>
                  <a:schemeClr val="tx1">
                    <a:lumMod val="50000"/>
                    <a:lumOff val="50000"/>
                  </a:schemeClr>
                </a:solidFill>
              </a:rPr>
              <a:t>Pastor’s letter of welcome</a:t>
            </a:r>
          </a:p>
          <a:p>
            <a:r>
              <a:rPr lang="en-US" sz="3500" dirty="0" smtClean="0"/>
              <a:t>Contact information for the parish office and staff</a:t>
            </a:r>
          </a:p>
          <a:p>
            <a:r>
              <a:rPr lang="en-US" sz="3500" dirty="0" smtClean="0">
                <a:solidFill>
                  <a:schemeClr val="tx1">
                    <a:lumMod val="50000"/>
                    <a:lumOff val="50000"/>
                  </a:schemeClr>
                </a:solidFill>
              </a:rPr>
              <a:t>List of all programs and ministries offered by parish w/description, name of person in charge &amp; contact info</a:t>
            </a:r>
          </a:p>
        </p:txBody>
      </p:sp>
      <p:sp>
        <p:nvSpPr>
          <p:cNvPr id="6" name="Content Placeholder 5"/>
          <p:cNvSpPr>
            <a:spLocks noGrp="1"/>
          </p:cNvSpPr>
          <p:nvPr>
            <p:ph sz="quarter" idx="4"/>
          </p:nvPr>
        </p:nvSpPr>
        <p:spPr>
          <a:xfrm>
            <a:off x="4419600" y="2438400"/>
            <a:ext cx="3520440" cy="4114800"/>
          </a:xfrm>
        </p:spPr>
        <p:txBody>
          <a:bodyPr>
            <a:normAutofit fontScale="92500" lnSpcReduction="20000"/>
          </a:bodyPr>
          <a:lstStyle/>
          <a:p>
            <a:pPr>
              <a:buNone/>
            </a:pPr>
            <a:r>
              <a:rPr lang="en-US" sz="2600" dirty="0" smtClean="0">
                <a:solidFill>
                  <a:schemeClr val="accent6">
                    <a:lumMod val="75000"/>
                  </a:schemeClr>
                </a:solidFill>
              </a:rPr>
              <a:t>Ministry fair: </a:t>
            </a:r>
          </a:p>
          <a:p>
            <a:r>
              <a:rPr lang="en-US" dirty="0" smtClean="0"/>
              <a:t>1-2x/year after masses</a:t>
            </a:r>
          </a:p>
          <a:p>
            <a:r>
              <a:rPr lang="en-US" dirty="0" smtClean="0">
                <a:solidFill>
                  <a:schemeClr val="tx1">
                    <a:lumMod val="50000"/>
                    <a:lumOff val="50000"/>
                  </a:schemeClr>
                </a:solidFill>
              </a:rPr>
              <a:t>In church hall</a:t>
            </a:r>
          </a:p>
          <a:p>
            <a:r>
              <a:rPr lang="en-US" dirty="0" smtClean="0"/>
              <a:t>Tables for each ministry to display info </a:t>
            </a:r>
          </a:p>
          <a:p>
            <a:r>
              <a:rPr lang="en-US" dirty="0" smtClean="0">
                <a:solidFill>
                  <a:schemeClr val="tx1">
                    <a:lumMod val="50000"/>
                    <a:lumOff val="50000"/>
                  </a:schemeClr>
                </a:solidFill>
              </a:rPr>
              <a:t>Reps to welcome, inform &amp; sign up new participants  </a:t>
            </a:r>
          </a:p>
          <a:p>
            <a:r>
              <a:rPr lang="en-US" dirty="0" smtClean="0"/>
              <a:t>Freebies, drawings &amp; flyers</a:t>
            </a:r>
          </a:p>
          <a:p>
            <a:r>
              <a:rPr lang="en-US" dirty="0" smtClean="0">
                <a:solidFill>
                  <a:schemeClr val="tx1">
                    <a:lumMod val="50000"/>
                    <a:lumOff val="50000"/>
                  </a:schemeClr>
                </a:solidFill>
              </a:rPr>
              <a:t>Organizing committee invites all ministries to participate</a:t>
            </a:r>
          </a:p>
        </p:txBody>
      </p:sp>
      <p:cxnSp>
        <p:nvCxnSpPr>
          <p:cNvPr id="8" name="Straight Connector 7"/>
          <p:cNvCxnSpPr/>
          <p:nvPr/>
        </p:nvCxnSpPr>
        <p:spPr>
          <a:xfrm>
            <a:off x="4191000" y="2438400"/>
            <a:ext cx="0" cy="426720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heel(4)">
                                      <p:cBhvr>
                                        <p:cTn id="7" dur="500"/>
                                        <p:tgtEl>
                                          <p:spTgt spid="4">
                                            <p:bg/>
                                          </p:spTgt>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heel(4)">
                                      <p:cBhvr>
                                        <p:cTn id="10" dur="500"/>
                                        <p:tgtEl>
                                          <p:spTgt spid="4">
                                            <p:txEl>
                                              <p:pRg st="0" end="0"/>
                                            </p:txEl>
                                          </p:spTgt>
                                        </p:tgtEl>
                                      </p:cBhvr>
                                    </p:animEffect>
                                  </p:childTnLst>
                                </p:cTn>
                              </p:par>
                            </p:childTnLst>
                          </p:cTn>
                        </p:par>
                        <p:par>
                          <p:cTn id="11" fill="hold">
                            <p:stCondLst>
                              <p:cond delay="500"/>
                            </p:stCondLst>
                            <p:childTnLst>
                              <p:par>
                                <p:cTn id="12" presetID="21" presetClass="entr" presetSubtype="4" fill="hold" grpId="0" nodeType="afterEffect">
                                  <p:stCondLst>
                                    <p:cond delay="0"/>
                                  </p:stCondLst>
                                  <p:childTnLst>
                                    <p:set>
                                      <p:cBhvr>
                                        <p:cTn id="13" dur="1" fill="hold">
                                          <p:stCondLst>
                                            <p:cond delay="0"/>
                                          </p:stCondLst>
                                        </p:cTn>
                                        <p:tgtEl>
                                          <p:spTgt spid="5">
                                            <p:bg/>
                                          </p:spTgt>
                                        </p:tgtEl>
                                        <p:attrNameLst>
                                          <p:attrName>style.visibility</p:attrName>
                                        </p:attrNameLst>
                                      </p:cBhvr>
                                      <p:to>
                                        <p:strVal val="visible"/>
                                      </p:to>
                                    </p:set>
                                    <p:animEffect transition="in" filter="wheel(4)">
                                      <p:cBhvr>
                                        <p:cTn id="14" dur="500"/>
                                        <p:tgtEl>
                                          <p:spTgt spid="5">
                                            <p:bg/>
                                          </p:spTgt>
                                        </p:tgtEl>
                                      </p:cBhvr>
                                    </p:animEffect>
                                  </p:childTnLst>
                                </p:cTn>
                              </p:par>
                              <p:par>
                                <p:cTn id="15" presetID="21" presetClass="entr" presetSubtype="4" fill="hold" grpId="0"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heel(4)">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heel(4)">
                                      <p:cBhvr>
                                        <p:cTn id="22" dur="500"/>
                                        <p:tgtEl>
                                          <p:spTgt spid="3">
                                            <p:txEl>
                                              <p:pRg st="1" end="1"/>
                                            </p:txEl>
                                          </p:spTgt>
                                        </p:tgtEl>
                                      </p:cBhvr>
                                    </p:animEffect>
                                  </p:childTnLst>
                                </p:cTn>
                              </p:par>
                            </p:childTnLst>
                          </p:cTn>
                        </p:par>
                        <p:par>
                          <p:cTn id="23" fill="hold">
                            <p:stCondLst>
                              <p:cond delay="500"/>
                            </p:stCondLst>
                            <p:childTnLst>
                              <p:par>
                                <p:cTn id="24" presetID="21" presetClass="entr" presetSubtype="4" fill="hold" grpId="0"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wheel(4)">
                                      <p:cBhvr>
                                        <p:cTn id="26" dur="500"/>
                                        <p:tgtEl>
                                          <p:spTgt spid="3">
                                            <p:txEl>
                                              <p:pRg st="2" end="2"/>
                                            </p:txEl>
                                          </p:spTgt>
                                        </p:tgtEl>
                                      </p:cBhvr>
                                    </p:animEffect>
                                  </p:childTnLst>
                                </p:cTn>
                              </p:par>
                            </p:childTnLst>
                          </p:cTn>
                        </p:par>
                        <p:par>
                          <p:cTn id="27" fill="hold">
                            <p:stCondLst>
                              <p:cond delay="1000"/>
                            </p:stCondLst>
                            <p:childTnLst>
                              <p:par>
                                <p:cTn id="28" presetID="21" presetClass="entr" presetSubtype="4"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wheel(4)">
                                      <p:cBhvr>
                                        <p:cTn id="30" dur="500"/>
                                        <p:tgtEl>
                                          <p:spTgt spid="3">
                                            <p:txEl>
                                              <p:pRg st="3" end="3"/>
                                            </p:txEl>
                                          </p:spTgt>
                                        </p:tgtEl>
                                      </p:cBhvr>
                                    </p:animEffect>
                                  </p:childTnLst>
                                </p:cTn>
                              </p:par>
                            </p:childTnLst>
                          </p:cTn>
                        </p:par>
                        <p:par>
                          <p:cTn id="31" fill="hold">
                            <p:stCondLst>
                              <p:cond delay="1500"/>
                            </p:stCondLst>
                            <p:childTnLst>
                              <p:par>
                                <p:cTn id="32" presetID="21" presetClass="entr" presetSubtype="4" fill="hold" grpId="0"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wheel(4)">
                                      <p:cBhvr>
                                        <p:cTn id="34" dur="500"/>
                                        <p:tgtEl>
                                          <p:spTgt spid="3">
                                            <p:txEl>
                                              <p:pRg st="4" end="4"/>
                                            </p:txEl>
                                          </p:spTgt>
                                        </p:tgtEl>
                                      </p:cBhvr>
                                    </p:animEffect>
                                  </p:childTnLst>
                                </p:cTn>
                              </p:par>
                            </p:childTnLst>
                          </p:cTn>
                        </p:par>
                        <p:par>
                          <p:cTn id="35" fill="hold">
                            <p:stCondLst>
                              <p:cond delay="2000"/>
                            </p:stCondLst>
                            <p:childTnLst>
                              <p:par>
                                <p:cTn id="36" presetID="21" presetClass="entr" presetSubtype="4" fill="hold" grpId="0"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wheel(4)">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4" fill="hold" grpId="0"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Effect transition="in" filter="wheel(4)">
                                      <p:cBhvr>
                                        <p:cTn id="43" dur="500"/>
                                        <p:tgtEl>
                                          <p:spTgt spid="6">
                                            <p:txEl>
                                              <p:pRg st="0" end="0"/>
                                            </p:txEl>
                                          </p:spTgt>
                                        </p:tgtEl>
                                      </p:cBhvr>
                                    </p:animEffect>
                                  </p:childTnLst>
                                </p:cTn>
                              </p:par>
                            </p:childTnLst>
                          </p:cTn>
                        </p:par>
                        <p:par>
                          <p:cTn id="44" fill="hold">
                            <p:stCondLst>
                              <p:cond delay="500"/>
                            </p:stCondLst>
                            <p:childTnLst>
                              <p:par>
                                <p:cTn id="45" presetID="21" presetClass="entr" presetSubtype="4" fill="hold" grpId="0" nodeType="after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animEffect transition="in" filter="wheel(4)">
                                      <p:cBhvr>
                                        <p:cTn id="47" dur="500"/>
                                        <p:tgtEl>
                                          <p:spTgt spid="6">
                                            <p:txEl>
                                              <p:pRg st="1" end="1"/>
                                            </p:txEl>
                                          </p:spTgt>
                                        </p:tgtEl>
                                      </p:cBhvr>
                                    </p:animEffect>
                                  </p:childTnLst>
                                </p:cTn>
                              </p:par>
                            </p:childTnLst>
                          </p:cTn>
                        </p:par>
                        <p:par>
                          <p:cTn id="48" fill="hold">
                            <p:stCondLst>
                              <p:cond delay="1000"/>
                            </p:stCondLst>
                            <p:childTnLst>
                              <p:par>
                                <p:cTn id="49" presetID="21" presetClass="entr" presetSubtype="4" fill="hold" grpId="0" nodeType="afterEffect">
                                  <p:stCondLst>
                                    <p:cond delay="0"/>
                                  </p:stCondLst>
                                  <p:childTnLst>
                                    <p:set>
                                      <p:cBhvr>
                                        <p:cTn id="50" dur="1" fill="hold">
                                          <p:stCondLst>
                                            <p:cond delay="0"/>
                                          </p:stCondLst>
                                        </p:cTn>
                                        <p:tgtEl>
                                          <p:spTgt spid="6">
                                            <p:txEl>
                                              <p:pRg st="2" end="2"/>
                                            </p:txEl>
                                          </p:spTgt>
                                        </p:tgtEl>
                                        <p:attrNameLst>
                                          <p:attrName>style.visibility</p:attrName>
                                        </p:attrNameLst>
                                      </p:cBhvr>
                                      <p:to>
                                        <p:strVal val="visible"/>
                                      </p:to>
                                    </p:set>
                                    <p:animEffect transition="in" filter="wheel(4)">
                                      <p:cBhvr>
                                        <p:cTn id="51" dur="500"/>
                                        <p:tgtEl>
                                          <p:spTgt spid="6">
                                            <p:txEl>
                                              <p:pRg st="2" end="2"/>
                                            </p:txEl>
                                          </p:spTgt>
                                        </p:tgtEl>
                                      </p:cBhvr>
                                    </p:animEffect>
                                  </p:childTnLst>
                                </p:cTn>
                              </p:par>
                            </p:childTnLst>
                          </p:cTn>
                        </p:par>
                        <p:par>
                          <p:cTn id="52" fill="hold">
                            <p:stCondLst>
                              <p:cond delay="1500"/>
                            </p:stCondLst>
                            <p:childTnLst>
                              <p:par>
                                <p:cTn id="53" presetID="21" presetClass="entr" presetSubtype="4" fill="hold" grpId="0" nodeType="afterEffect">
                                  <p:stCondLst>
                                    <p:cond delay="0"/>
                                  </p:stCondLst>
                                  <p:childTnLst>
                                    <p:set>
                                      <p:cBhvr>
                                        <p:cTn id="54" dur="1" fill="hold">
                                          <p:stCondLst>
                                            <p:cond delay="0"/>
                                          </p:stCondLst>
                                        </p:cTn>
                                        <p:tgtEl>
                                          <p:spTgt spid="6">
                                            <p:txEl>
                                              <p:pRg st="3" end="3"/>
                                            </p:txEl>
                                          </p:spTgt>
                                        </p:tgtEl>
                                        <p:attrNameLst>
                                          <p:attrName>style.visibility</p:attrName>
                                        </p:attrNameLst>
                                      </p:cBhvr>
                                      <p:to>
                                        <p:strVal val="visible"/>
                                      </p:to>
                                    </p:set>
                                    <p:animEffect transition="in" filter="wheel(4)">
                                      <p:cBhvr>
                                        <p:cTn id="55" dur="500"/>
                                        <p:tgtEl>
                                          <p:spTgt spid="6">
                                            <p:txEl>
                                              <p:pRg st="3" end="3"/>
                                            </p:txEl>
                                          </p:spTgt>
                                        </p:tgtEl>
                                      </p:cBhvr>
                                    </p:animEffect>
                                  </p:childTnLst>
                                </p:cTn>
                              </p:par>
                            </p:childTnLst>
                          </p:cTn>
                        </p:par>
                        <p:par>
                          <p:cTn id="56" fill="hold">
                            <p:stCondLst>
                              <p:cond delay="2000"/>
                            </p:stCondLst>
                            <p:childTnLst>
                              <p:par>
                                <p:cTn id="57" presetID="21" presetClass="entr" presetSubtype="4" fill="hold" grpId="0" nodeType="afterEffect">
                                  <p:stCondLst>
                                    <p:cond delay="0"/>
                                  </p:stCondLst>
                                  <p:childTnLst>
                                    <p:set>
                                      <p:cBhvr>
                                        <p:cTn id="58" dur="1" fill="hold">
                                          <p:stCondLst>
                                            <p:cond delay="0"/>
                                          </p:stCondLst>
                                        </p:cTn>
                                        <p:tgtEl>
                                          <p:spTgt spid="6">
                                            <p:txEl>
                                              <p:pRg st="4" end="4"/>
                                            </p:txEl>
                                          </p:spTgt>
                                        </p:tgtEl>
                                        <p:attrNameLst>
                                          <p:attrName>style.visibility</p:attrName>
                                        </p:attrNameLst>
                                      </p:cBhvr>
                                      <p:to>
                                        <p:strVal val="visible"/>
                                      </p:to>
                                    </p:set>
                                    <p:animEffect transition="in" filter="wheel(4)">
                                      <p:cBhvr>
                                        <p:cTn id="59" dur="500"/>
                                        <p:tgtEl>
                                          <p:spTgt spid="6">
                                            <p:txEl>
                                              <p:pRg st="4" end="4"/>
                                            </p:txEl>
                                          </p:spTgt>
                                        </p:tgtEl>
                                      </p:cBhvr>
                                    </p:animEffect>
                                  </p:childTnLst>
                                </p:cTn>
                              </p:par>
                            </p:childTnLst>
                          </p:cTn>
                        </p:par>
                        <p:par>
                          <p:cTn id="60" fill="hold">
                            <p:stCondLst>
                              <p:cond delay="2500"/>
                            </p:stCondLst>
                            <p:childTnLst>
                              <p:par>
                                <p:cTn id="61" presetID="21" presetClass="entr" presetSubtype="4" fill="hold" grpId="0" nodeType="afterEffect">
                                  <p:stCondLst>
                                    <p:cond delay="0"/>
                                  </p:stCondLst>
                                  <p:childTnLst>
                                    <p:set>
                                      <p:cBhvr>
                                        <p:cTn id="62" dur="1" fill="hold">
                                          <p:stCondLst>
                                            <p:cond delay="0"/>
                                          </p:stCondLst>
                                        </p:cTn>
                                        <p:tgtEl>
                                          <p:spTgt spid="6">
                                            <p:txEl>
                                              <p:pRg st="5" end="5"/>
                                            </p:txEl>
                                          </p:spTgt>
                                        </p:tgtEl>
                                        <p:attrNameLst>
                                          <p:attrName>style.visibility</p:attrName>
                                        </p:attrNameLst>
                                      </p:cBhvr>
                                      <p:to>
                                        <p:strVal val="visible"/>
                                      </p:to>
                                    </p:set>
                                    <p:animEffect transition="in" filter="wheel(4)">
                                      <p:cBhvr>
                                        <p:cTn id="63" dur="500"/>
                                        <p:tgtEl>
                                          <p:spTgt spid="6">
                                            <p:txEl>
                                              <p:pRg st="5" end="5"/>
                                            </p:txEl>
                                          </p:spTgt>
                                        </p:tgtEl>
                                      </p:cBhvr>
                                    </p:animEffect>
                                  </p:childTnLst>
                                </p:cTn>
                              </p:par>
                            </p:childTnLst>
                          </p:cTn>
                        </p:par>
                        <p:par>
                          <p:cTn id="64" fill="hold">
                            <p:stCondLst>
                              <p:cond delay="3000"/>
                            </p:stCondLst>
                            <p:childTnLst>
                              <p:par>
                                <p:cTn id="65" presetID="21" presetClass="entr" presetSubtype="4" fill="hold" grpId="0" nodeType="afterEffect">
                                  <p:stCondLst>
                                    <p:cond delay="0"/>
                                  </p:stCondLst>
                                  <p:childTnLst>
                                    <p:set>
                                      <p:cBhvr>
                                        <p:cTn id="66" dur="1" fill="hold">
                                          <p:stCondLst>
                                            <p:cond delay="0"/>
                                          </p:stCondLst>
                                        </p:cTn>
                                        <p:tgtEl>
                                          <p:spTgt spid="6">
                                            <p:txEl>
                                              <p:pRg st="6" end="6"/>
                                            </p:txEl>
                                          </p:spTgt>
                                        </p:tgtEl>
                                        <p:attrNameLst>
                                          <p:attrName>style.visibility</p:attrName>
                                        </p:attrNameLst>
                                      </p:cBhvr>
                                      <p:to>
                                        <p:strVal val="visible"/>
                                      </p:to>
                                    </p:set>
                                    <p:animEffect transition="in" filter="wheel(4)">
                                      <p:cBhvr>
                                        <p:cTn id="6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5" grpId="0" uiExpand="1" build="p" animBg="1"/>
      <p:bldP spid="3" grpId="0" build="p"/>
      <p:bldP spid="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lstStyle/>
          <a:p>
            <a:r>
              <a:rPr lang="en-US" dirty="0" smtClean="0"/>
              <a:t>New parishioners</a:t>
            </a:r>
            <a:endParaRPr lang="en-US" dirty="0"/>
          </a:p>
        </p:txBody>
      </p:sp>
      <p:sp>
        <p:nvSpPr>
          <p:cNvPr id="3" name="Content Placeholder 2"/>
          <p:cNvSpPr>
            <a:spLocks noGrp="1"/>
          </p:cNvSpPr>
          <p:nvPr>
            <p:ph idx="1"/>
          </p:nvPr>
        </p:nvSpPr>
        <p:spPr>
          <a:xfrm>
            <a:off x="457200" y="1219200"/>
            <a:ext cx="7239000" cy="5236536"/>
          </a:xfrm>
        </p:spPr>
        <p:txBody>
          <a:bodyPr>
            <a:normAutofit fontScale="92500"/>
          </a:bodyPr>
          <a:lstStyle/>
          <a:p>
            <a:pPr>
              <a:spcBef>
                <a:spcPts val="0"/>
              </a:spcBef>
            </a:pPr>
            <a:r>
              <a:rPr lang="en-US" sz="2400" dirty="0" smtClean="0"/>
              <a:t>Folder with all parish info that would be helpful</a:t>
            </a:r>
          </a:p>
          <a:p>
            <a:pPr lvl="1">
              <a:spcBef>
                <a:spcPts val="0"/>
              </a:spcBef>
            </a:pPr>
            <a:r>
              <a:rPr lang="en-US" sz="2400" dirty="0" smtClean="0"/>
              <a:t>Census</a:t>
            </a:r>
          </a:p>
          <a:p>
            <a:pPr lvl="1">
              <a:spcBef>
                <a:spcPts val="0"/>
              </a:spcBef>
            </a:pPr>
            <a:r>
              <a:rPr lang="en-US" sz="2400" dirty="0" smtClean="0"/>
              <a:t>Ministry booklets</a:t>
            </a:r>
          </a:p>
          <a:p>
            <a:pPr lvl="1">
              <a:spcBef>
                <a:spcPts val="0"/>
              </a:spcBef>
            </a:pPr>
            <a:r>
              <a:rPr lang="en-US" sz="2400" dirty="0" smtClean="0"/>
              <a:t>Programs interesting to newcomers</a:t>
            </a:r>
          </a:p>
          <a:p>
            <a:pPr lvl="2">
              <a:spcBef>
                <a:spcPts val="0"/>
              </a:spcBef>
              <a:buNone/>
            </a:pPr>
            <a:r>
              <a:rPr lang="en-US" sz="2200" b="1" dirty="0" smtClean="0">
                <a:solidFill>
                  <a:schemeClr val="tx2">
                    <a:lumMod val="75000"/>
                  </a:schemeClr>
                </a:solidFill>
              </a:rPr>
              <a:t>x</a:t>
            </a:r>
            <a:r>
              <a:rPr lang="en-US" sz="2200" dirty="0" smtClean="0">
                <a:solidFill>
                  <a:schemeClr val="tx2">
                    <a:lumMod val="75000"/>
                  </a:schemeClr>
                </a:solidFill>
              </a:rPr>
              <a:t> Parochial school		</a:t>
            </a:r>
            <a:r>
              <a:rPr lang="en-US" sz="2200" b="1" dirty="0" smtClean="0">
                <a:solidFill>
                  <a:schemeClr val="tx2">
                    <a:lumMod val="75000"/>
                  </a:schemeClr>
                </a:solidFill>
              </a:rPr>
              <a:t>x</a:t>
            </a:r>
            <a:r>
              <a:rPr lang="en-US" sz="2200" dirty="0" smtClean="0">
                <a:solidFill>
                  <a:schemeClr val="tx2">
                    <a:lumMod val="75000"/>
                  </a:schemeClr>
                </a:solidFill>
              </a:rPr>
              <a:t> Religious </a:t>
            </a:r>
            <a:r>
              <a:rPr lang="en-US" sz="2200" dirty="0" err="1" smtClean="0">
                <a:solidFill>
                  <a:schemeClr val="tx2">
                    <a:lumMod val="75000"/>
                  </a:schemeClr>
                </a:solidFill>
              </a:rPr>
              <a:t>ed</a:t>
            </a:r>
            <a:endParaRPr lang="en-US" sz="2200" dirty="0" smtClean="0">
              <a:solidFill>
                <a:schemeClr val="tx2">
                  <a:lumMod val="75000"/>
                </a:schemeClr>
              </a:solidFill>
            </a:endParaRPr>
          </a:p>
          <a:p>
            <a:pPr lvl="1">
              <a:spcBef>
                <a:spcPts val="0"/>
              </a:spcBef>
            </a:pPr>
            <a:r>
              <a:rPr lang="en-US" sz="2400" dirty="0" smtClean="0"/>
              <a:t>Electronic giving</a:t>
            </a:r>
          </a:p>
          <a:p>
            <a:pPr lvl="1">
              <a:spcBef>
                <a:spcPts val="0"/>
              </a:spcBef>
            </a:pPr>
            <a:r>
              <a:rPr lang="en-US" sz="2400" dirty="0" smtClean="0"/>
              <a:t>Parish mission statement and 3-5 yr plan</a:t>
            </a:r>
          </a:p>
          <a:p>
            <a:pPr lvl="1">
              <a:spcBef>
                <a:spcPts val="0"/>
              </a:spcBef>
            </a:pPr>
            <a:r>
              <a:rPr lang="en-US" sz="2400" dirty="0" smtClean="0"/>
              <a:t>DO NOT fundraise</a:t>
            </a:r>
          </a:p>
          <a:p>
            <a:pPr>
              <a:spcBef>
                <a:spcPts val="0"/>
              </a:spcBef>
            </a:pPr>
            <a:r>
              <a:rPr lang="en-US" sz="2400" dirty="0" smtClean="0"/>
              <a:t>Visit/Call</a:t>
            </a:r>
          </a:p>
          <a:p>
            <a:pPr>
              <a:spcBef>
                <a:spcPts val="0"/>
              </a:spcBef>
            </a:pPr>
            <a:r>
              <a:rPr lang="en-US" sz="2400" dirty="0" smtClean="0"/>
              <a:t>Supper</a:t>
            </a:r>
          </a:p>
          <a:p>
            <a:pPr lvl="1">
              <a:spcBef>
                <a:spcPts val="0"/>
              </a:spcBef>
            </a:pPr>
            <a:r>
              <a:rPr lang="en-US" sz="2400" dirty="0" smtClean="0"/>
              <a:t>Multiple times/year</a:t>
            </a:r>
          </a:p>
          <a:p>
            <a:pPr lvl="1">
              <a:spcBef>
                <a:spcPts val="0"/>
              </a:spcBef>
            </a:pPr>
            <a:r>
              <a:rPr lang="en-US" sz="2400" dirty="0" smtClean="0"/>
              <a:t>W/ parish staff and/or parishioners who sit with newcomers </a:t>
            </a:r>
          </a:p>
          <a:p>
            <a:pPr lvl="1">
              <a:spcBef>
                <a:spcPts val="0"/>
              </a:spcBef>
            </a:pPr>
            <a:r>
              <a:rPr lang="en-US" sz="2400" dirty="0" smtClean="0"/>
              <a:t>Share parish plan/programs &amp; invite participation</a:t>
            </a:r>
          </a:p>
          <a:p>
            <a:pPr>
              <a:spcBef>
                <a:spcPts val="0"/>
              </a:spcBef>
            </a:pPr>
            <a:r>
              <a:rPr lang="en-US" sz="2400" dirty="0" smtClean="0"/>
              <a:t>Personally invite to parish events the first year</a:t>
            </a:r>
          </a:p>
        </p:txBody>
      </p:sp>
      <p:pic>
        <p:nvPicPr>
          <p:cNvPr id="4" name="Picture 2" descr="C:\Users\brudolph\AppData\Local\Microsoft\Windows\Temporary Internet Files\Content.IE5\BJNZQW21\MC900057313[1].wmf"/>
          <p:cNvPicPr>
            <a:picLocks noChangeAspect="1" noChangeArrowheads="1"/>
          </p:cNvPicPr>
          <p:nvPr/>
        </p:nvPicPr>
        <p:blipFill>
          <a:blip r:embed="rId3" cstate="print"/>
          <a:srcRect/>
          <a:stretch>
            <a:fillRect/>
          </a:stretch>
        </p:blipFill>
        <p:spPr bwMode="auto">
          <a:xfrm>
            <a:off x="6553200" y="457200"/>
            <a:ext cx="2177260" cy="2286000"/>
          </a:xfrm>
          <a:prstGeom prst="rect">
            <a:avLst/>
          </a:prstGeom>
          <a:noFill/>
        </p:spPr>
      </p:pic>
      <p:pic>
        <p:nvPicPr>
          <p:cNvPr id="5" name="Picture 3" descr="C:\Users\brudolph\AppData\Local\Microsoft\Windows\Temporary Internet Files\Content.IE5\Y536Z0WQ\MC900332940[1].wmf"/>
          <p:cNvPicPr>
            <a:picLocks noChangeAspect="1" noChangeArrowheads="1"/>
          </p:cNvPicPr>
          <p:nvPr/>
        </p:nvPicPr>
        <p:blipFill>
          <a:blip r:embed="rId4" cstate="print"/>
          <a:srcRect/>
          <a:stretch>
            <a:fillRect/>
          </a:stretch>
        </p:blipFill>
        <p:spPr bwMode="auto">
          <a:xfrm>
            <a:off x="6096000" y="3276600"/>
            <a:ext cx="2752976" cy="156271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500"/>
                                        <p:tgtEl>
                                          <p:spTgt spid="3">
                                            <p:txEl>
                                              <p:pRg st="0" end="0"/>
                                            </p:txEl>
                                          </p:spTgt>
                                        </p:tgtEl>
                                      </p:cBhvr>
                                    </p:animEffect>
                                  </p:childTnLst>
                                </p:cTn>
                              </p:par>
                            </p:childTnLst>
                          </p:cTn>
                        </p:par>
                        <p:par>
                          <p:cTn id="8" fill="hold">
                            <p:stCondLst>
                              <p:cond delay="500"/>
                            </p:stCondLst>
                            <p:childTnLst>
                              <p:par>
                                <p:cTn id="9" presetID="8" presetClass="entr" presetSubtype="1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amond(in)">
                                      <p:cBhvr>
                                        <p:cTn id="11" dur="500"/>
                                        <p:tgtEl>
                                          <p:spTgt spid="3">
                                            <p:txEl>
                                              <p:pRg st="1" end="1"/>
                                            </p:txEl>
                                          </p:spTgt>
                                        </p:tgtEl>
                                      </p:cBhvr>
                                    </p:animEffect>
                                  </p:childTnLst>
                                </p:cTn>
                              </p:par>
                            </p:childTnLst>
                          </p:cTn>
                        </p:par>
                        <p:par>
                          <p:cTn id="12" fill="hold">
                            <p:stCondLst>
                              <p:cond delay="1000"/>
                            </p:stCondLst>
                            <p:childTnLst>
                              <p:par>
                                <p:cTn id="13" presetID="8" presetClass="entr" presetSubtype="16"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amond(in)">
                                      <p:cBhvr>
                                        <p:cTn id="15" dur="500"/>
                                        <p:tgtEl>
                                          <p:spTgt spid="3">
                                            <p:txEl>
                                              <p:pRg st="2" end="2"/>
                                            </p:txEl>
                                          </p:spTgt>
                                        </p:tgtEl>
                                      </p:cBhvr>
                                    </p:animEffect>
                                  </p:childTnLst>
                                </p:cTn>
                              </p:par>
                            </p:childTnLst>
                          </p:cTn>
                        </p:par>
                        <p:par>
                          <p:cTn id="16" fill="hold">
                            <p:stCondLst>
                              <p:cond delay="1500"/>
                            </p:stCondLst>
                            <p:childTnLst>
                              <p:par>
                                <p:cTn id="17" presetID="8" presetClass="entr" presetSubtype="16"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amond(in)">
                                      <p:cBhvr>
                                        <p:cTn id="19" dur="500"/>
                                        <p:tgtEl>
                                          <p:spTgt spid="3">
                                            <p:txEl>
                                              <p:pRg st="3" end="3"/>
                                            </p:txEl>
                                          </p:spTgt>
                                        </p:tgtEl>
                                      </p:cBhvr>
                                    </p:animEffect>
                                  </p:childTnLst>
                                </p:cTn>
                              </p:par>
                            </p:childTnLst>
                          </p:cTn>
                        </p:par>
                        <p:par>
                          <p:cTn id="20" fill="hold">
                            <p:stCondLst>
                              <p:cond delay="2000"/>
                            </p:stCondLst>
                            <p:childTnLst>
                              <p:par>
                                <p:cTn id="21" presetID="8" presetClass="entr" presetSubtype="16"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amond(in)">
                                      <p:cBhvr>
                                        <p:cTn id="23" dur="500"/>
                                        <p:tgtEl>
                                          <p:spTgt spid="3">
                                            <p:txEl>
                                              <p:pRg st="4" end="4"/>
                                            </p:txEl>
                                          </p:spTgt>
                                        </p:tgtEl>
                                      </p:cBhvr>
                                    </p:animEffect>
                                  </p:childTnLst>
                                </p:cTn>
                              </p:par>
                            </p:childTnLst>
                          </p:cTn>
                        </p:par>
                        <p:par>
                          <p:cTn id="24" fill="hold">
                            <p:stCondLst>
                              <p:cond delay="2500"/>
                            </p:stCondLst>
                            <p:childTnLst>
                              <p:par>
                                <p:cTn id="25" presetID="8" presetClass="entr" presetSubtype="16"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amond(in)">
                                      <p:cBhvr>
                                        <p:cTn id="27" dur="500"/>
                                        <p:tgtEl>
                                          <p:spTgt spid="3">
                                            <p:txEl>
                                              <p:pRg st="5" end="5"/>
                                            </p:txEl>
                                          </p:spTgt>
                                        </p:tgtEl>
                                      </p:cBhvr>
                                    </p:animEffect>
                                  </p:childTnLst>
                                </p:cTn>
                              </p:par>
                            </p:childTnLst>
                          </p:cTn>
                        </p:par>
                        <p:par>
                          <p:cTn id="28" fill="hold">
                            <p:stCondLst>
                              <p:cond delay="3000"/>
                            </p:stCondLst>
                            <p:childTnLst>
                              <p:par>
                                <p:cTn id="29" presetID="8" presetClass="entr" presetSubtype="16"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diamond(in)">
                                      <p:cBhvr>
                                        <p:cTn id="31" dur="500"/>
                                        <p:tgtEl>
                                          <p:spTgt spid="3">
                                            <p:txEl>
                                              <p:pRg st="6" end="6"/>
                                            </p:txEl>
                                          </p:spTgt>
                                        </p:tgtEl>
                                      </p:cBhvr>
                                    </p:animEffect>
                                  </p:childTnLst>
                                </p:cTn>
                              </p:par>
                            </p:childTnLst>
                          </p:cTn>
                        </p:par>
                        <p:par>
                          <p:cTn id="32" fill="hold">
                            <p:stCondLst>
                              <p:cond delay="3500"/>
                            </p:stCondLst>
                            <p:childTnLst>
                              <p:par>
                                <p:cTn id="33" presetID="8" presetClass="entr" presetSubtype="16"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diamond(in)">
                                      <p:cBhvr>
                                        <p:cTn id="35" dur="5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grpId="0"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diamond(in)">
                                      <p:cBhvr>
                                        <p:cTn id="40" dur="500"/>
                                        <p:tgtEl>
                                          <p:spTgt spid="3">
                                            <p:txEl>
                                              <p:pRg st="8" end="8"/>
                                            </p:txEl>
                                          </p:spTgt>
                                        </p:tgtEl>
                                      </p:cBhvr>
                                    </p:animEffect>
                                  </p:childTnLst>
                                </p:cTn>
                              </p:par>
                              <p:par>
                                <p:cTn id="41" presetID="8" presetClass="entr" presetSubtype="16" fill="hold"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diamond(in)">
                                      <p:cBhvr>
                                        <p:cTn id="43" dur="10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8" presetClass="entr" presetSubtype="16" fill="hold" grpId="0"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diamond(in)">
                                      <p:cBhvr>
                                        <p:cTn id="48" dur="500"/>
                                        <p:tgtEl>
                                          <p:spTgt spid="3">
                                            <p:txEl>
                                              <p:pRg st="9" end="9"/>
                                            </p:txEl>
                                          </p:spTgt>
                                        </p:tgtEl>
                                      </p:cBhvr>
                                    </p:animEffect>
                                  </p:childTnLst>
                                </p:cTn>
                              </p:par>
                              <p:par>
                                <p:cTn id="49" presetID="8" presetClass="entr" presetSubtype="16" fill="hold" nodeType="with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diamond(in)">
                                      <p:cBhvr>
                                        <p:cTn id="51" dur="1000"/>
                                        <p:tgtEl>
                                          <p:spTgt spid="5"/>
                                        </p:tgtEl>
                                      </p:cBhvr>
                                    </p:animEffect>
                                  </p:childTnLst>
                                </p:cTn>
                              </p:par>
                            </p:childTnLst>
                          </p:cTn>
                        </p:par>
                        <p:par>
                          <p:cTn id="52" fill="hold">
                            <p:stCondLst>
                              <p:cond delay="1000"/>
                            </p:stCondLst>
                            <p:childTnLst>
                              <p:par>
                                <p:cTn id="53" presetID="8" presetClass="entr" presetSubtype="16" fill="hold" grpId="0" nodeType="after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Effect transition="in" filter="diamond(in)">
                                      <p:cBhvr>
                                        <p:cTn id="55" dur="500"/>
                                        <p:tgtEl>
                                          <p:spTgt spid="3">
                                            <p:txEl>
                                              <p:pRg st="10" end="10"/>
                                            </p:txEl>
                                          </p:spTgt>
                                        </p:tgtEl>
                                      </p:cBhvr>
                                    </p:animEffect>
                                  </p:childTnLst>
                                </p:cTn>
                              </p:par>
                            </p:childTnLst>
                          </p:cTn>
                        </p:par>
                        <p:par>
                          <p:cTn id="56" fill="hold">
                            <p:stCondLst>
                              <p:cond delay="1500"/>
                            </p:stCondLst>
                            <p:childTnLst>
                              <p:par>
                                <p:cTn id="57" presetID="8" presetClass="entr" presetSubtype="16" fill="hold" grpId="0" nodeType="after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animEffect transition="in" filter="diamond(in)">
                                      <p:cBhvr>
                                        <p:cTn id="59" dur="500"/>
                                        <p:tgtEl>
                                          <p:spTgt spid="3">
                                            <p:txEl>
                                              <p:pRg st="11" end="11"/>
                                            </p:txEl>
                                          </p:spTgt>
                                        </p:tgtEl>
                                      </p:cBhvr>
                                    </p:animEffect>
                                  </p:childTnLst>
                                </p:cTn>
                              </p:par>
                            </p:childTnLst>
                          </p:cTn>
                        </p:par>
                        <p:par>
                          <p:cTn id="60" fill="hold">
                            <p:stCondLst>
                              <p:cond delay="2000"/>
                            </p:stCondLst>
                            <p:childTnLst>
                              <p:par>
                                <p:cTn id="61" presetID="8" presetClass="entr" presetSubtype="16" fill="hold" grpId="0" nodeType="afterEffect">
                                  <p:stCondLst>
                                    <p:cond delay="0"/>
                                  </p:stCondLst>
                                  <p:childTnLst>
                                    <p:set>
                                      <p:cBhvr>
                                        <p:cTn id="62" dur="1" fill="hold">
                                          <p:stCondLst>
                                            <p:cond delay="0"/>
                                          </p:stCondLst>
                                        </p:cTn>
                                        <p:tgtEl>
                                          <p:spTgt spid="3">
                                            <p:txEl>
                                              <p:pRg st="12" end="12"/>
                                            </p:txEl>
                                          </p:spTgt>
                                        </p:tgtEl>
                                        <p:attrNameLst>
                                          <p:attrName>style.visibility</p:attrName>
                                        </p:attrNameLst>
                                      </p:cBhvr>
                                      <p:to>
                                        <p:strVal val="visible"/>
                                      </p:to>
                                    </p:set>
                                    <p:animEffect transition="in" filter="diamond(in)">
                                      <p:cBhvr>
                                        <p:cTn id="63" dur="500"/>
                                        <p:tgtEl>
                                          <p:spTgt spid="3">
                                            <p:txEl>
                                              <p:pRg st="12" end="1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8" presetClass="entr" presetSubtype="16" fill="hold" grpId="0" nodeType="clickEffect">
                                  <p:stCondLst>
                                    <p:cond delay="0"/>
                                  </p:stCondLst>
                                  <p:childTnLst>
                                    <p:set>
                                      <p:cBhvr>
                                        <p:cTn id="67" dur="1" fill="hold">
                                          <p:stCondLst>
                                            <p:cond delay="0"/>
                                          </p:stCondLst>
                                        </p:cTn>
                                        <p:tgtEl>
                                          <p:spTgt spid="3">
                                            <p:txEl>
                                              <p:pRg st="13" end="13"/>
                                            </p:txEl>
                                          </p:spTgt>
                                        </p:tgtEl>
                                        <p:attrNameLst>
                                          <p:attrName>style.visibility</p:attrName>
                                        </p:attrNameLst>
                                      </p:cBhvr>
                                      <p:to>
                                        <p:strVal val="visible"/>
                                      </p:to>
                                    </p:set>
                                    <p:animEffect transition="in" filter="diamond(in)">
                                      <p:cBhvr>
                                        <p:cTn id="68"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533401"/>
            <a:ext cx="5943600" cy="2895600"/>
          </a:xfrm>
        </p:spPr>
        <p:txBody>
          <a:bodyPr>
            <a:normAutofit lnSpcReduction="10000"/>
          </a:bodyPr>
          <a:lstStyle/>
          <a:p>
            <a:pPr lvl="0">
              <a:buNone/>
            </a:pP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Sacramental Prep</a:t>
            </a:r>
          </a:p>
          <a:p>
            <a:r>
              <a:rPr lang="en-US" dirty="0" smtClean="0"/>
              <a:t>Attitude of welcome</a:t>
            </a:r>
          </a:p>
          <a:p>
            <a:r>
              <a:rPr lang="en-US" dirty="0" smtClean="0">
                <a:solidFill>
                  <a:schemeClr val="tx2">
                    <a:lumMod val="75000"/>
                  </a:schemeClr>
                </a:solidFill>
              </a:rPr>
              <a:t>Meet people where they are</a:t>
            </a:r>
          </a:p>
          <a:p>
            <a:r>
              <a:rPr lang="en-US" dirty="0" smtClean="0"/>
              <a:t>Baby-sitting service</a:t>
            </a:r>
          </a:p>
          <a:p>
            <a:r>
              <a:rPr lang="en-US" dirty="0" smtClean="0">
                <a:solidFill>
                  <a:schemeClr val="tx2">
                    <a:lumMod val="75000"/>
                  </a:schemeClr>
                </a:solidFill>
              </a:rPr>
              <a:t>Feed so evening meals are not an issue</a:t>
            </a:r>
          </a:p>
          <a:p>
            <a:pPr lvl="1"/>
            <a:endParaRPr lang="en-US" dirty="0" smtClean="0"/>
          </a:p>
          <a:p>
            <a:pPr lvl="1"/>
            <a:endParaRPr lang="en-US" dirty="0" smtClean="0"/>
          </a:p>
          <a:p>
            <a:pPr lvl="1"/>
            <a:endParaRPr lang="en-US" dirty="0" smtClean="0"/>
          </a:p>
          <a:p>
            <a:pPr lvl="0"/>
            <a:endParaRPr lang="en-US" dirty="0" smtClean="0"/>
          </a:p>
        </p:txBody>
      </p:sp>
      <p:sp>
        <p:nvSpPr>
          <p:cNvPr id="7" name="Content Placeholder 6"/>
          <p:cNvSpPr>
            <a:spLocks noGrp="1"/>
          </p:cNvSpPr>
          <p:nvPr>
            <p:ph sz="half" idx="2"/>
          </p:nvPr>
        </p:nvSpPr>
        <p:spPr>
          <a:xfrm>
            <a:off x="762000" y="3810000"/>
            <a:ext cx="3962400" cy="2590800"/>
          </a:xfrm>
        </p:spPr>
        <p:txBody>
          <a:bodyPr>
            <a:normAutofit lnSpcReduction="10000"/>
          </a:bodyPr>
          <a:lstStyle/>
          <a:p>
            <a:pPr lvl="0">
              <a:buNone/>
            </a:pP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Childcare </a:t>
            </a:r>
          </a:p>
          <a:p>
            <a:pPr marL="0" lvl="0" indent="0">
              <a:buNone/>
            </a:pPr>
            <a:r>
              <a:rPr lang="en-US" dirty="0" smtClean="0"/>
              <a:t>Provide for all events where you expect adults to attend</a:t>
            </a:r>
            <a:endParaRPr lang="en-US" dirty="0"/>
          </a:p>
        </p:txBody>
      </p:sp>
      <p:pic>
        <p:nvPicPr>
          <p:cNvPr id="4" name="Picture 4" descr="C:\Users\brudolph\AppData\Local\Microsoft\Windows\Temporary Internet Files\Content.IE5\MOJ3CXK9\MC900289970[1].wmf"/>
          <p:cNvPicPr>
            <a:picLocks noChangeAspect="1" noChangeArrowheads="1"/>
          </p:cNvPicPr>
          <p:nvPr/>
        </p:nvPicPr>
        <p:blipFill>
          <a:blip r:embed="rId3" cstate="print"/>
          <a:srcRect/>
          <a:stretch>
            <a:fillRect/>
          </a:stretch>
        </p:blipFill>
        <p:spPr bwMode="auto">
          <a:xfrm>
            <a:off x="5334000" y="4191000"/>
            <a:ext cx="2446013" cy="1926125"/>
          </a:xfrm>
          <a:prstGeom prst="rect">
            <a:avLst/>
          </a:prstGeom>
          <a:noFill/>
        </p:spPr>
      </p:pic>
      <p:pic>
        <p:nvPicPr>
          <p:cNvPr id="5" name="Picture 2" descr="C:\Users\brudolph\AppData\Local\Microsoft\Windows\Temporary Internet Files\Content.IE5\BJNZQW21\MM900282785[1].gif"/>
          <p:cNvPicPr>
            <a:picLocks noChangeAspect="1" noChangeArrowheads="1" noCrop="1"/>
          </p:cNvPicPr>
          <p:nvPr/>
        </p:nvPicPr>
        <p:blipFill>
          <a:blip r:embed="rId4" cstate="print"/>
          <a:srcRect/>
          <a:stretch>
            <a:fillRect/>
          </a:stretch>
        </p:blipFill>
        <p:spPr bwMode="auto">
          <a:xfrm>
            <a:off x="5638800" y="304800"/>
            <a:ext cx="2472929" cy="2362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slide(fromBottom)">
                                      <p:cBhvr>
                                        <p:cTn id="10" dur="500"/>
                                        <p:tgtEl>
                                          <p:spTgt spid="3">
                                            <p:txEl>
                                              <p:pRg st="0" end="0"/>
                                            </p:txEl>
                                          </p:spTgt>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slide(fromBottom)">
                                      <p:cBhvr>
                                        <p:cTn id="14" dur="500"/>
                                        <p:tgtEl>
                                          <p:spTgt spid="3">
                                            <p:txEl>
                                              <p:pRg st="1" end="1"/>
                                            </p:txEl>
                                          </p:spTgt>
                                        </p:tgtEl>
                                      </p:cBhvr>
                                    </p:animEffect>
                                  </p:childTnLst>
                                </p:cTn>
                              </p:par>
                            </p:childTnLst>
                          </p:cTn>
                        </p:par>
                        <p:par>
                          <p:cTn id="15" fill="hold">
                            <p:stCondLst>
                              <p:cond delay="1000"/>
                            </p:stCondLst>
                            <p:childTnLst>
                              <p:par>
                                <p:cTn id="16" presetID="12" presetClass="entr" presetSubtype="4"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slide(fromBottom)">
                                      <p:cBhvr>
                                        <p:cTn id="18" dur="500"/>
                                        <p:tgtEl>
                                          <p:spTgt spid="3">
                                            <p:txEl>
                                              <p:pRg st="2" end="2"/>
                                            </p:txEl>
                                          </p:spTgt>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par>
                          <p:cTn id="23" fill="hold">
                            <p:stCondLst>
                              <p:cond delay="2000"/>
                            </p:stCondLst>
                            <p:childTnLst>
                              <p:par>
                                <p:cTn id="24" presetID="12" presetClass="entr" presetSubtype="4"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slide(fromBottom)">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slide(fromBottom)">
                                      <p:cBhvr>
                                        <p:cTn id="31" dur="500"/>
                                        <p:tgtEl>
                                          <p:spTgt spid="7">
                                            <p:txEl>
                                              <p:pRg st="0" end="0"/>
                                            </p:txEl>
                                          </p:spTgt>
                                        </p:tgtEl>
                                      </p:cBhvr>
                                    </p:animEffect>
                                  </p:childTnLst>
                                </p:cTn>
                              </p:par>
                            </p:childTnLst>
                          </p:cTn>
                        </p:par>
                        <p:par>
                          <p:cTn id="32" fill="hold">
                            <p:stCondLst>
                              <p:cond delay="500"/>
                            </p:stCondLst>
                            <p:childTnLst>
                              <p:par>
                                <p:cTn id="33" presetID="12" presetClass="entr" presetSubtype="4" fill="hold" grpId="0" nodeType="after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animEffect transition="in" filter="slide(fromBottom)">
                                      <p:cBhvr>
                                        <p:cTn id="35" dur="500"/>
                                        <p:tgtEl>
                                          <p:spTgt spid="7">
                                            <p:txEl>
                                              <p:pRg st="1" end="1"/>
                                            </p:txEl>
                                          </p:spTgt>
                                        </p:tgtEl>
                                      </p:cBhvr>
                                    </p:animEffect>
                                  </p:childTnLst>
                                </p:cTn>
                              </p:par>
                              <p:par>
                                <p:cTn id="36" presetID="5" presetClass="entr" presetSubtype="10"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checkerboard(across)">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lothing-rack-clipart-0081143401702_500X500.jpg"/>
          <p:cNvPicPr>
            <a:picLocks noChangeAspect="1"/>
          </p:cNvPicPr>
          <p:nvPr/>
        </p:nvPicPr>
        <p:blipFill>
          <a:blip r:embed="rId3" cstate="print"/>
          <a:stretch>
            <a:fillRect/>
          </a:stretch>
        </p:blipFill>
        <p:spPr>
          <a:xfrm>
            <a:off x="6191250" y="304800"/>
            <a:ext cx="2819400" cy="2819400"/>
          </a:xfrm>
          <a:prstGeom prst="rect">
            <a:avLst/>
          </a:prstGeom>
        </p:spPr>
      </p:pic>
      <p:sp>
        <p:nvSpPr>
          <p:cNvPr id="2" name="Title 1"/>
          <p:cNvSpPr>
            <a:spLocks noGrp="1"/>
          </p:cNvSpPr>
          <p:nvPr>
            <p:ph type="title"/>
          </p:nvPr>
        </p:nvSpPr>
        <p:spPr>
          <a:xfrm>
            <a:off x="457200" y="228600"/>
            <a:ext cx="6858000" cy="609600"/>
          </a:xfrm>
        </p:spPr>
        <p:txBody>
          <a:bodyPr>
            <a:normAutofit/>
          </a:bodyPr>
          <a:lstStyle/>
          <a:p>
            <a:r>
              <a:rPr lang="en-US" sz="3600" dirty="0" smtClean="0"/>
              <a:t>IX. Serving in this Ministry</a:t>
            </a:r>
            <a:endParaRPr lang="en-US" sz="3600" dirty="0"/>
          </a:p>
        </p:txBody>
      </p:sp>
      <p:sp>
        <p:nvSpPr>
          <p:cNvPr id="5" name="Text Placeholder 4"/>
          <p:cNvSpPr>
            <a:spLocks noGrp="1"/>
          </p:cNvSpPr>
          <p:nvPr>
            <p:ph type="body" idx="2"/>
          </p:nvPr>
        </p:nvSpPr>
        <p:spPr>
          <a:xfrm>
            <a:off x="457200" y="990600"/>
            <a:ext cx="5897880" cy="602512"/>
          </a:xfrm>
        </p:spPr>
        <p:txBody>
          <a:bodyPr>
            <a:normAutofit/>
          </a:bodyPr>
          <a:lstStyle/>
          <a:p>
            <a:r>
              <a:rPr lang="en-US" sz="3600" dirty="0" smtClean="0">
                <a:solidFill>
                  <a:schemeClr val="tx2">
                    <a:lumMod val="75000"/>
                  </a:schemeClr>
                </a:solidFill>
              </a:rPr>
              <a:t>Attire</a:t>
            </a:r>
            <a:endParaRPr lang="en-US" sz="3600" dirty="0">
              <a:solidFill>
                <a:schemeClr val="tx2">
                  <a:lumMod val="75000"/>
                </a:schemeClr>
              </a:solidFill>
            </a:endParaRPr>
          </a:p>
        </p:txBody>
      </p:sp>
      <p:sp>
        <p:nvSpPr>
          <p:cNvPr id="4" name="Content Placeholder 3"/>
          <p:cNvSpPr>
            <a:spLocks noGrp="1"/>
          </p:cNvSpPr>
          <p:nvPr>
            <p:ph sz="half" idx="1"/>
          </p:nvPr>
        </p:nvSpPr>
        <p:spPr>
          <a:xfrm>
            <a:off x="457200" y="1600200"/>
            <a:ext cx="7239000" cy="4905152"/>
          </a:xfrm>
        </p:spPr>
        <p:txBody>
          <a:bodyPr>
            <a:normAutofit/>
          </a:bodyPr>
          <a:lstStyle/>
          <a:p>
            <a:r>
              <a:rPr lang="en-US" dirty="0" smtClean="0"/>
              <a:t> Clothing makes a statement.  </a:t>
            </a:r>
          </a:p>
          <a:p>
            <a:pPr lvl="1"/>
            <a:r>
              <a:rPr lang="en-US" dirty="0" smtClean="0"/>
              <a:t>Formal or informal?</a:t>
            </a:r>
          </a:p>
          <a:p>
            <a:pPr lvl="1"/>
            <a:r>
              <a:rPr lang="en-US" dirty="0" smtClean="0"/>
              <a:t>Uniform or individual?</a:t>
            </a:r>
          </a:p>
          <a:p>
            <a:r>
              <a:rPr lang="en-US" dirty="0" smtClean="0"/>
              <a:t>Clean, without rips and modest </a:t>
            </a:r>
            <a:r>
              <a:rPr lang="en-US" dirty="0" smtClean="0">
                <a:sym typeface="Wingdings" pitchFamily="2" charset="2"/>
              </a:rPr>
              <a:t></a:t>
            </a:r>
            <a:r>
              <a:rPr lang="en-US" dirty="0" smtClean="0"/>
              <a:t> no one is offended </a:t>
            </a:r>
          </a:p>
          <a:p>
            <a:r>
              <a:rPr lang="en-US" dirty="0" smtClean="0"/>
              <a:t>Making 1st impression for parish</a:t>
            </a:r>
          </a:p>
          <a:p>
            <a:endParaRPr lang="en-US" dirty="0" smtClean="0"/>
          </a:p>
          <a:p>
            <a:pPr algn="ctr">
              <a:buNone/>
            </a:pPr>
            <a:r>
              <a:rPr lang="en-US" dirty="0" smtClean="0">
                <a:solidFill>
                  <a:schemeClr val="accent6">
                    <a:lumMod val="75000"/>
                  </a:schemeClr>
                </a:solidFill>
              </a:rPr>
              <a:t>Ask pastoral staff what message they would like you to send.</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Horizontal)">
                                      <p:cBhvr>
                                        <p:cTn id="7" dur="500"/>
                                        <p:tgtEl>
                                          <p:spTgt spid="4">
                                            <p:txEl>
                                              <p:pRg st="0" end="0"/>
                                            </p:txEl>
                                          </p:spTgt>
                                        </p:tgtEl>
                                      </p:cBhvr>
                                    </p:animEffect>
                                  </p:childTnLst>
                                </p:cTn>
                              </p:par>
                              <p:par>
                                <p:cTn id="8" presetID="16" presetClass="entr" presetSubtype="2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Horizontal)">
                                      <p:cBhvr>
                                        <p:cTn id="10" dur="1000"/>
                                        <p:tgtEl>
                                          <p:spTgt spid="6"/>
                                        </p:tgtEl>
                                      </p:cBhvr>
                                    </p:animEffect>
                                  </p:childTnLst>
                                </p:cTn>
                              </p:par>
                            </p:childTnLst>
                          </p:cTn>
                        </p:par>
                        <p:par>
                          <p:cTn id="11" fill="hold">
                            <p:stCondLst>
                              <p:cond delay="1000"/>
                            </p:stCondLst>
                            <p:childTnLst>
                              <p:par>
                                <p:cTn id="12" presetID="16" presetClass="entr" presetSubtype="26" fill="hold" grpId="0"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barn(inHorizontal)">
                                      <p:cBhvr>
                                        <p:cTn id="14" dur="500"/>
                                        <p:tgtEl>
                                          <p:spTgt spid="4">
                                            <p:txEl>
                                              <p:pRg st="1" end="1"/>
                                            </p:txEl>
                                          </p:spTgt>
                                        </p:tgtEl>
                                      </p:cBhvr>
                                    </p:animEffect>
                                  </p:childTnLst>
                                </p:cTn>
                              </p:par>
                            </p:childTnLst>
                          </p:cTn>
                        </p:par>
                        <p:par>
                          <p:cTn id="15" fill="hold">
                            <p:stCondLst>
                              <p:cond delay="1500"/>
                            </p:stCondLst>
                            <p:childTnLst>
                              <p:par>
                                <p:cTn id="16" presetID="16" presetClass="entr" presetSubtype="26" fill="hold" grpId="0" nodeType="after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barn(inHorizontal)">
                                      <p:cBhvr>
                                        <p:cTn id="18" dur="500"/>
                                        <p:tgtEl>
                                          <p:spTgt spid="4">
                                            <p:txEl>
                                              <p:pRg st="2" end="2"/>
                                            </p:txEl>
                                          </p:spTgt>
                                        </p:tgtEl>
                                      </p:cBhvr>
                                    </p:animEffect>
                                  </p:childTnLst>
                                </p:cTn>
                              </p:par>
                            </p:childTnLst>
                          </p:cTn>
                        </p:par>
                        <p:par>
                          <p:cTn id="19" fill="hold">
                            <p:stCondLst>
                              <p:cond delay="2000"/>
                            </p:stCondLst>
                            <p:childTnLst>
                              <p:par>
                                <p:cTn id="20" presetID="16" presetClass="entr" presetSubtype="26" fill="hold" grpId="0" nodeType="after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Horizontal)">
                                      <p:cBhvr>
                                        <p:cTn id="22" dur="500"/>
                                        <p:tgtEl>
                                          <p:spTgt spid="4">
                                            <p:txEl>
                                              <p:pRg st="3" end="3"/>
                                            </p:txEl>
                                          </p:spTgt>
                                        </p:tgtEl>
                                      </p:cBhvr>
                                    </p:animEffect>
                                  </p:childTnLst>
                                </p:cTn>
                              </p:par>
                            </p:childTnLst>
                          </p:cTn>
                        </p:par>
                        <p:par>
                          <p:cTn id="23" fill="hold">
                            <p:stCondLst>
                              <p:cond delay="2500"/>
                            </p:stCondLst>
                            <p:childTnLst>
                              <p:par>
                                <p:cTn id="24" presetID="16" presetClass="entr" presetSubtype="26" fill="hold" grpId="0" nodeType="after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barn(inHorizontal)">
                                      <p:cBhvr>
                                        <p:cTn id="26" dur="500"/>
                                        <p:tgtEl>
                                          <p:spTgt spid="4">
                                            <p:txEl>
                                              <p:pRg st="4" end="4"/>
                                            </p:txEl>
                                          </p:spTgt>
                                        </p:tgtEl>
                                      </p:cBhvr>
                                    </p:animEffect>
                                  </p:childTnLst>
                                </p:cTn>
                              </p:par>
                            </p:childTnLst>
                          </p:cTn>
                        </p:par>
                        <p:par>
                          <p:cTn id="27" fill="hold">
                            <p:stCondLst>
                              <p:cond delay="3000"/>
                            </p:stCondLst>
                            <p:childTnLst>
                              <p:par>
                                <p:cTn id="28" presetID="16" presetClass="entr" presetSubtype="26" fill="hold" grpId="0" nodeType="after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animEffect transition="in" filter="barn(inHorizontal)">
                                      <p:cBhvr>
                                        <p:cTn id="30"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20040"/>
            <a:ext cx="7242048" cy="594360"/>
          </a:xfrm>
        </p:spPr>
        <p:txBody>
          <a:bodyPr>
            <a:normAutofit/>
          </a:bodyPr>
          <a:lstStyle/>
          <a:p>
            <a:r>
              <a:rPr lang="en-US" dirty="0" smtClean="0"/>
              <a:t>B. troubleshooting:</a:t>
            </a:r>
            <a:endParaRPr lang="en-US" dirty="0"/>
          </a:p>
        </p:txBody>
      </p:sp>
      <p:sp>
        <p:nvSpPr>
          <p:cNvPr id="6" name="Content Placeholder 5"/>
          <p:cNvSpPr>
            <a:spLocks noGrp="1"/>
          </p:cNvSpPr>
          <p:nvPr>
            <p:ph sz="half" idx="1"/>
          </p:nvPr>
        </p:nvSpPr>
        <p:spPr>
          <a:xfrm>
            <a:off x="228600" y="1066800"/>
            <a:ext cx="3749040" cy="5059363"/>
          </a:xfrm>
        </p:spPr>
        <p:txBody>
          <a:bodyPr>
            <a:normAutofit fontScale="70000" lnSpcReduction="20000"/>
          </a:bodyPr>
          <a:lstStyle/>
          <a:p>
            <a:pPr lvl="0">
              <a:buNone/>
            </a:pPr>
            <a:r>
              <a:rPr lang="en-US" sz="3400" dirty="0" smtClean="0">
                <a:solidFill>
                  <a:schemeClr val="tx2">
                    <a:lumMod val="75000"/>
                  </a:schemeClr>
                </a:solidFill>
              </a:rPr>
              <a:t>Emergencies</a:t>
            </a:r>
          </a:p>
          <a:p>
            <a:pPr lvl="0"/>
            <a:r>
              <a:rPr lang="en-US" sz="3100" dirty="0" smtClean="0"/>
              <a:t>Know what to do in case of an emergency.  </a:t>
            </a:r>
          </a:p>
          <a:p>
            <a:pPr lvl="0"/>
            <a:r>
              <a:rPr lang="en-US" sz="3100" dirty="0" smtClean="0">
                <a:solidFill>
                  <a:schemeClr val="accent6">
                    <a:lumMod val="75000"/>
                  </a:schemeClr>
                </a:solidFill>
              </a:rPr>
              <a:t>Parish plan for emergencies, incl. weather</a:t>
            </a:r>
          </a:p>
          <a:p>
            <a:pPr lvl="0"/>
            <a:r>
              <a:rPr lang="en-US" sz="3100" dirty="0" smtClean="0"/>
              <a:t>How to reunite children in religious </a:t>
            </a:r>
            <a:r>
              <a:rPr lang="en-US" sz="3100" dirty="0" err="1" smtClean="0"/>
              <a:t>ed</a:t>
            </a:r>
            <a:r>
              <a:rPr lang="en-US" sz="3100" dirty="0" smtClean="0"/>
              <a:t> w/ families</a:t>
            </a:r>
          </a:p>
          <a:p>
            <a:pPr lvl="0"/>
            <a:r>
              <a:rPr lang="en-US" sz="3100" dirty="0" smtClean="0">
                <a:solidFill>
                  <a:schemeClr val="accent6">
                    <a:lumMod val="75000"/>
                  </a:schemeClr>
                </a:solidFill>
              </a:rPr>
              <a:t>Emergency exits, fire extinguishers, defibrillators &amp; first aid kits? </a:t>
            </a:r>
          </a:p>
          <a:p>
            <a:pPr lvl="0"/>
            <a:r>
              <a:rPr lang="en-US" sz="3100" dirty="0" smtClean="0"/>
              <a:t>Take a first aid course</a:t>
            </a:r>
          </a:p>
          <a:p>
            <a:pPr lvl="0"/>
            <a:r>
              <a:rPr lang="en-US" sz="3100" dirty="0" smtClean="0">
                <a:solidFill>
                  <a:schemeClr val="accent6">
                    <a:lumMod val="75000"/>
                  </a:schemeClr>
                </a:solidFill>
              </a:rPr>
              <a:t>Parish plan to deal with violence  </a:t>
            </a:r>
          </a:p>
          <a:p>
            <a:pPr lvl="0"/>
            <a:r>
              <a:rPr lang="en-US" sz="3100" dirty="0" smtClean="0"/>
              <a:t>Silenced cell phone </a:t>
            </a:r>
            <a:r>
              <a:rPr lang="en-US" sz="3100" dirty="0" smtClean="0">
                <a:sym typeface="Wingdings" pitchFamily="2" charset="2"/>
              </a:rPr>
              <a:t></a:t>
            </a:r>
            <a:r>
              <a:rPr lang="en-US" sz="3100" dirty="0" smtClean="0"/>
              <a:t>911</a:t>
            </a:r>
          </a:p>
          <a:p>
            <a:endParaRPr lang="en-US" dirty="0"/>
          </a:p>
        </p:txBody>
      </p:sp>
      <p:sp>
        <p:nvSpPr>
          <p:cNvPr id="7" name="Content Placeholder 6"/>
          <p:cNvSpPr>
            <a:spLocks noGrp="1"/>
          </p:cNvSpPr>
          <p:nvPr>
            <p:ph sz="half" idx="2"/>
          </p:nvPr>
        </p:nvSpPr>
        <p:spPr>
          <a:xfrm>
            <a:off x="4178808" y="1066800"/>
            <a:ext cx="3974592" cy="5562600"/>
          </a:xfrm>
        </p:spPr>
        <p:txBody>
          <a:bodyPr>
            <a:normAutofit fontScale="70000" lnSpcReduction="20000"/>
          </a:bodyPr>
          <a:lstStyle/>
          <a:p>
            <a:pPr lvl="0">
              <a:buNone/>
            </a:pPr>
            <a:r>
              <a:rPr lang="en-US" sz="3400" dirty="0" smtClean="0">
                <a:solidFill>
                  <a:schemeClr val="tx2">
                    <a:lumMod val="75000"/>
                  </a:schemeClr>
                </a:solidFill>
              </a:rPr>
              <a:t>Disruptions</a:t>
            </a:r>
          </a:p>
          <a:p>
            <a:pPr lvl="0"/>
            <a:r>
              <a:rPr lang="en-US" sz="3100" dirty="0" smtClean="0">
                <a:solidFill>
                  <a:schemeClr val="accent6">
                    <a:lumMod val="75000"/>
                  </a:schemeClr>
                </a:solidFill>
              </a:rPr>
              <a:t>Be compassionate: bring Christ to situation and people </a:t>
            </a:r>
          </a:p>
          <a:p>
            <a:pPr lvl="0"/>
            <a:r>
              <a:rPr lang="en-US" sz="3100" dirty="0" smtClean="0"/>
              <a:t>Children = part of the Body of Christ and welcome even if noisy.  If adult brings noisy child to back of church: </a:t>
            </a:r>
          </a:p>
          <a:p>
            <a:pPr lvl="1"/>
            <a:r>
              <a:rPr lang="en-US" sz="2900" dirty="0" smtClean="0"/>
              <a:t>kind word, </a:t>
            </a:r>
          </a:p>
          <a:p>
            <a:pPr lvl="1"/>
            <a:r>
              <a:rPr lang="en-US" sz="2900" dirty="0" smtClean="0"/>
              <a:t>offer of help</a:t>
            </a:r>
          </a:p>
          <a:p>
            <a:pPr lvl="1"/>
            <a:r>
              <a:rPr lang="en-US" sz="2900" dirty="0" smtClean="0"/>
              <a:t>directions to cry room or nearby space, if needed </a:t>
            </a:r>
          </a:p>
          <a:p>
            <a:pPr lvl="0"/>
            <a:r>
              <a:rPr lang="en-US" sz="3100" dirty="0" smtClean="0">
                <a:solidFill>
                  <a:schemeClr val="accent6">
                    <a:lumMod val="75000"/>
                  </a:schemeClr>
                </a:solidFill>
              </a:rPr>
              <a:t>Adult: gently, firmly lead to place where you can talk  </a:t>
            </a:r>
          </a:p>
          <a:p>
            <a:pPr lvl="1"/>
            <a:r>
              <a:rPr lang="en-US" sz="3200" dirty="0" smtClean="0"/>
              <a:t>Need another minister for safety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p:cTn id="12"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1" end="1"/>
                                            </p:txEl>
                                          </p:spTgt>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p:cTn id="17"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6">
                                            <p:txEl>
                                              <p:pRg st="2" end="2"/>
                                            </p:txEl>
                                          </p:spTgt>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 calcmode="lin" valueType="num">
                                      <p:cBhvr>
                                        <p:cTn id="22"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6">
                                            <p:txEl>
                                              <p:pRg st="3" end="3"/>
                                            </p:txEl>
                                          </p:spTgt>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p:cTn id="27"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6">
                                            <p:txEl>
                                              <p:pRg st="4" end="4"/>
                                            </p:txEl>
                                          </p:spTgt>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grpId="0" nodeType="after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 calcmode="lin" valueType="num">
                                      <p:cBhvr>
                                        <p:cTn id="32"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6">
                                            <p:txEl>
                                              <p:pRg st="5" end="5"/>
                                            </p:txEl>
                                          </p:spTgt>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3" presetClass="entr" presetSubtype="16" fill="hold" grpId="0" nodeType="after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p:cTn id="37"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6">
                                            <p:txEl>
                                              <p:pRg st="6" end="6"/>
                                            </p:txEl>
                                          </p:spTgt>
                                        </p:tgtEl>
                                        <p:attrNameLst>
                                          <p:attrName>ppt_h</p:attrName>
                                        </p:attrNameLst>
                                      </p:cBhvr>
                                      <p:tavLst>
                                        <p:tav tm="0">
                                          <p:val>
                                            <p:fltVal val="0"/>
                                          </p:val>
                                        </p:tav>
                                        <p:tav tm="100000">
                                          <p:val>
                                            <p:strVal val="#ppt_h"/>
                                          </p:val>
                                        </p:tav>
                                      </p:tavLst>
                                    </p:anim>
                                  </p:childTnLst>
                                </p:cTn>
                              </p:par>
                            </p:childTnLst>
                          </p:cTn>
                        </p:par>
                        <p:par>
                          <p:cTn id="39" fill="hold">
                            <p:stCondLst>
                              <p:cond delay="3500"/>
                            </p:stCondLst>
                            <p:childTnLst>
                              <p:par>
                                <p:cTn id="40" presetID="23" presetClass="entr" presetSubtype="16" fill="hold" grpId="0" nodeType="after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 calcmode="lin" valueType="num">
                                      <p:cBhvr>
                                        <p:cTn id="42" dur="500" fill="hold"/>
                                        <p:tgtEl>
                                          <p:spTgt spid="6">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6">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p:stCondLst>
                                    <p:cond delay="0"/>
                                  </p:st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par>
                          <p:cTn id="50" fill="hold">
                            <p:stCondLst>
                              <p:cond delay="500"/>
                            </p:stCondLst>
                            <p:childTnLst>
                              <p:par>
                                <p:cTn id="51" presetID="23" presetClass="entr" presetSubtype="16" fill="hold" grpId="0" nodeType="afterEffect">
                                  <p:stCondLst>
                                    <p:cond delay="0"/>
                                  </p:stCondLst>
                                  <p:childTnLst>
                                    <p:set>
                                      <p:cBhvr>
                                        <p:cTn id="52" dur="1" fill="hold">
                                          <p:stCondLst>
                                            <p:cond delay="0"/>
                                          </p:stCondLst>
                                        </p:cTn>
                                        <p:tgtEl>
                                          <p:spTgt spid="7">
                                            <p:txEl>
                                              <p:pRg st="1" end="1"/>
                                            </p:txEl>
                                          </p:spTgt>
                                        </p:tgtEl>
                                        <p:attrNameLst>
                                          <p:attrName>style.visibility</p:attrName>
                                        </p:attrNameLst>
                                      </p:cBhvr>
                                      <p:to>
                                        <p:strVal val="visible"/>
                                      </p:to>
                                    </p:set>
                                    <p:anim calcmode="lin" valueType="num">
                                      <p:cBhvr>
                                        <p:cTn id="53"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54" dur="500" fill="hold"/>
                                        <p:tgtEl>
                                          <p:spTgt spid="7">
                                            <p:txEl>
                                              <p:pRg st="1" end="1"/>
                                            </p:txEl>
                                          </p:spTgt>
                                        </p:tgtEl>
                                        <p:attrNameLst>
                                          <p:attrName>ppt_h</p:attrName>
                                        </p:attrNameLst>
                                      </p:cBhvr>
                                      <p:tavLst>
                                        <p:tav tm="0">
                                          <p:val>
                                            <p:fltVal val="0"/>
                                          </p:val>
                                        </p:tav>
                                        <p:tav tm="100000">
                                          <p:val>
                                            <p:strVal val="#ppt_h"/>
                                          </p:val>
                                        </p:tav>
                                      </p:tavLst>
                                    </p:anim>
                                  </p:childTnLst>
                                </p:cTn>
                              </p:par>
                            </p:childTnLst>
                          </p:cTn>
                        </p:par>
                        <p:par>
                          <p:cTn id="55" fill="hold">
                            <p:stCondLst>
                              <p:cond delay="1000"/>
                            </p:stCondLst>
                            <p:childTnLst>
                              <p:par>
                                <p:cTn id="56" presetID="23" presetClass="entr" presetSubtype="16" fill="hold" grpId="0" nodeType="afterEffect">
                                  <p:stCondLst>
                                    <p:cond delay="0"/>
                                  </p:stCondLst>
                                  <p:childTnLst>
                                    <p:set>
                                      <p:cBhvr>
                                        <p:cTn id="57" dur="1" fill="hold">
                                          <p:stCondLst>
                                            <p:cond delay="0"/>
                                          </p:stCondLst>
                                        </p:cTn>
                                        <p:tgtEl>
                                          <p:spTgt spid="7">
                                            <p:txEl>
                                              <p:pRg st="2" end="2"/>
                                            </p:txEl>
                                          </p:spTgt>
                                        </p:tgtEl>
                                        <p:attrNameLst>
                                          <p:attrName>style.visibility</p:attrName>
                                        </p:attrNameLst>
                                      </p:cBhvr>
                                      <p:to>
                                        <p:strVal val="visible"/>
                                      </p:to>
                                    </p:set>
                                    <p:anim calcmode="lin" valueType="num">
                                      <p:cBhvr>
                                        <p:cTn id="58"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59" dur="500" fill="hold"/>
                                        <p:tgtEl>
                                          <p:spTgt spid="7">
                                            <p:txEl>
                                              <p:pRg st="2" end="2"/>
                                            </p:txEl>
                                          </p:spTgt>
                                        </p:tgtEl>
                                        <p:attrNameLst>
                                          <p:attrName>ppt_h</p:attrName>
                                        </p:attrNameLst>
                                      </p:cBhvr>
                                      <p:tavLst>
                                        <p:tav tm="0">
                                          <p:val>
                                            <p:fltVal val="0"/>
                                          </p:val>
                                        </p:tav>
                                        <p:tav tm="100000">
                                          <p:val>
                                            <p:strVal val="#ppt_h"/>
                                          </p:val>
                                        </p:tav>
                                      </p:tavLst>
                                    </p:anim>
                                  </p:childTnLst>
                                </p:cTn>
                              </p:par>
                            </p:childTnLst>
                          </p:cTn>
                        </p:par>
                        <p:par>
                          <p:cTn id="60" fill="hold">
                            <p:stCondLst>
                              <p:cond delay="1500"/>
                            </p:stCondLst>
                            <p:childTnLst>
                              <p:par>
                                <p:cTn id="61" presetID="23" presetClass="entr" presetSubtype="16" fill="hold" grpId="0" nodeType="afterEffect">
                                  <p:stCondLst>
                                    <p:cond delay="0"/>
                                  </p:stCondLst>
                                  <p:childTnLst>
                                    <p:set>
                                      <p:cBhvr>
                                        <p:cTn id="62" dur="1" fill="hold">
                                          <p:stCondLst>
                                            <p:cond delay="0"/>
                                          </p:stCondLst>
                                        </p:cTn>
                                        <p:tgtEl>
                                          <p:spTgt spid="7">
                                            <p:txEl>
                                              <p:pRg st="3" end="3"/>
                                            </p:txEl>
                                          </p:spTgt>
                                        </p:tgtEl>
                                        <p:attrNameLst>
                                          <p:attrName>style.visibility</p:attrName>
                                        </p:attrNameLst>
                                      </p:cBhvr>
                                      <p:to>
                                        <p:strVal val="visible"/>
                                      </p:to>
                                    </p:set>
                                    <p:anim calcmode="lin" valueType="num">
                                      <p:cBhvr>
                                        <p:cTn id="63"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64" dur="500" fill="hold"/>
                                        <p:tgtEl>
                                          <p:spTgt spid="7">
                                            <p:txEl>
                                              <p:pRg st="3" end="3"/>
                                            </p:txEl>
                                          </p:spTgt>
                                        </p:tgtEl>
                                        <p:attrNameLst>
                                          <p:attrName>ppt_h</p:attrName>
                                        </p:attrNameLst>
                                      </p:cBhvr>
                                      <p:tavLst>
                                        <p:tav tm="0">
                                          <p:val>
                                            <p:fltVal val="0"/>
                                          </p:val>
                                        </p:tav>
                                        <p:tav tm="100000">
                                          <p:val>
                                            <p:strVal val="#ppt_h"/>
                                          </p:val>
                                        </p:tav>
                                      </p:tavLst>
                                    </p:anim>
                                  </p:childTnLst>
                                </p:cTn>
                              </p:par>
                            </p:childTnLst>
                          </p:cTn>
                        </p:par>
                        <p:par>
                          <p:cTn id="65" fill="hold">
                            <p:stCondLst>
                              <p:cond delay="2000"/>
                            </p:stCondLst>
                            <p:childTnLst>
                              <p:par>
                                <p:cTn id="66" presetID="23" presetClass="entr" presetSubtype="16" fill="hold" grpId="0" nodeType="afterEffect">
                                  <p:stCondLst>
                                    <p:cond delay="0"/>
                                  </p:stCondLst>
                                  <p:childTnLst>
                                    <p:set>
                                      <p:cBhvr>
                                        <p:cTn id="67" dur="1" fill="hold">
                                          <p:stCondLst>
                                            <p:cond delay="0"/>
                                          </p:stCondLst>
                                        </p:cTn>
                                        <p:tgtEl>
                                          <p:spTgt spid="7">
                                            <p:txEl>
                                              <p:pRg st="4" end="4"/>
                                            </p:txEl>
                                          </p:spTgt>
                                        </p:tgtEl>
                                        <p:attrNameLst>
                                          <p:attrName>style.visibility</p:attrName>
                                        </p:attrNameLst>
                                      </p:cBhvr>
                                      <p:to>
                                        <p:strVal val="visible"/>
                                      </p:to>
                                    </p:set>
                                    <p:anim calcmode="lin" valueType="num">
                                      <p:cBhvr>
                                        <p:cTn id="68"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69" dur="500" fill="hold"/>
                                        <p:tgtEl>
                                          <p:spTgt spid="7">
                                            <p:txEl>
                                              <p:pRg st="4" end="4"/>
                                            </p:txEl>
                                          </p:spTgt>
                                        </p:tgtEl>
                                        <p:attrNameLst>
                                          <p:attrName>ppt_h</p:attrName>
                                        </p:attrNameLst>
                                      </p:cBhvr>
                                      <p:tavLst>
                                        <p:tav tm="0">
                                          <p:val>
                                            <p:fltVal val="0"/>
                                          </p:val>
                                        </p:tav>
                                        <p:tav tm="100000">
                                          <p:val>
                                            <p:strVal val="#ppt_h"/>
                                          </p:val>
                                        </p:tav>
                                      </p:tavLst>
                                    </p:anim>
                                  </p:childTnLst>
                                </p:cTn>
                              </p:par>
                            </p:childTnLst>
                          </p:cTn>
                        </p:par>
                        <p:par>
                          <p:cTn id="70" fill="hold">
                            <p:stCondLst>
                              <p:cond delay="2500"/>
                            </p:stCondLst>
                            <p:childTnLst>
                              <p:par>
                                <p:cTn id="71" presetID="23" presetClass="entr" presetSubtype="16" fill="hold" grpId="0" nodeType="afterEffect">
                                  <p:stCondLst>
                                    <p:cond delay="0"/>
                                  </p:stCondLst>
                                  <p:childTnLst>
                                    <p:set>
                                      <p:cBhvr>
                                        <p:cTn id="72" dur="1" fill="hold">
                                          <p:stCondLst>
                                            <p:cond delay="0"/>
                                          </p:stCondLst>
                                        </p:cTn>
                                        <p:tgtEl>
                                          <p:spTgt spid="7">
                                            <p:txEl>
                                              <p:pRg st="5" end="5"/>
                                            </p:txEl>
                                          </p:spTgt>
                                        </p:tgtEl>
                                        <p:attrNameLst>
                                          <p:attrName>style.visibility</p:attrName>
                                        </p:attrNameLst>
                                      </p:cBhvr>
                                      <p:to>
                                        <p:strVal val="visible"/>
                                      </p:to>
                                    </p:set>
                                    <p:anim calcmode="lin" valueType="num">
                                      <p:cBhvr>
                                        <p:cTn id="73"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74" dur="500" fill="hold"/>
                                        <p:tgtEl>
                                          <p:spTgt spid="7">
                                            <p:txEl>
                                              <p:pRg st="5" end="5"/>
                                            </p:txEl>
                                          </p:spTgt>
                                        </p:tgtEl>
                                        <p:attrNameLst>
                                          <p:attrName>ppt_h</p:attrName>
                                        </p:attrNameLst>
                                      </p:cBhvr>
                                      <p:tavLst>
                                        <p:tav tm="0">
                                          <p:val>
                                            <p:fltVal val="0"/>
                                          </p:val>
                                        </p:tav>
                                        <p:tav tm="100000">
                                          <p:val>
                                            <p:strVal val="#ppt_h"/>
                                          </p:val>
                                        </p:tav>
                                      </p:tavLst>
                                    </p:anim>
                                  </p:childTnLst>
                                </p:cTn>
                              </p:par>
                            </p:childTnLst>
                          </p:cTn>
                        </p:par>
                        <p:par>
                          <p:cTn id="75" fill="hold">
                            <p:stCondLst>
                              <p:cond delay="3000"/>
                            </p:stCondLst>
                            <p:childTnLst>
                              <p:par>
                                <p:cTn id="76" presetID="23" presetClass="entr" presetSubtype="16" fill="hold" grpId="0" nodeType="afterEffect">
                                  <p:stCondLst>
                                    <p:cond delay="0"/>
                                  </p:stCondLst>
                                  <p:childTnLst>
                                    <p:set>
                                      <p:cBhvr>
                                        <p:cTn id="77" dur="1" fill="hold">
                                          <p:stCondLst>
                                            <p:cond delay="0"/>
                                          </p:stCondLst>
                                        </p:cTn>
                                        <p:tgtEl>
                                          <p:spTgt spid="7">
                                            <p:txEl>
                                              <p:pRg st="6" end="6"/>
                                            </p:txEl>
                                          </p:spTgt>
                                        </p:tgtEl>
                                        <p:attrNameLst>
                                          <p:attrName>style.visibility</p:attrName>
                                        </p:attrNameLst>
                                      </p:cBhvr>
                                      <p:to>
                                        <p:strVal val="visible"/>
                                      </p:to>
                                    </p:set>
                                    <p:anim calcmode="lin" valueType="num">
                                      <p:cBhvr>
                                        <p:cTn id="78"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79" dur="500" fill="hold"/>
                                        <p:tgtEl>
                                          <p:spTgt spid="7">
                                            <p:txEl>
                                              <p:pRg st="6" end="6"/>
                                            </p:txEl>
                                          </p:spTgt>
                                        </p:tgtEl>
                                        <p:attrNameLst>
                                          <p:attrName>ppt_h</p:attrName>
                                        </p:attrNameLst>
                                      </p:cBhvr>
                                      <p:tavLst>
                                        <p:tav tm="0">
                                          <p:val>
                                            <p:fltVal val="0"/>
                                          </p:val>
                                        </p:tav>
                                        <p:tav tm="100000">
                                          <p:val>
                                            <p:strVal val="#ppt_h"/>
                                          </p:val>
                                        </p:tav>
                                      </p:tavLst>
                                    </p:anim>
                                  </p:childTnLst>
                                </p:cTn>
                              </p:par>
                            </p:childTnLst>
                          </p:cTn>
                        </p:par>
                        <p:par>
                          <p:cTn id="80" fill="hold">
                            <p:stCondLst>
                              <p:cond delay="3500"/>
                            </p:stCondLst>
                            <p:childTnLst>
                              <p:par>
                                <p:cTn id="81" presetID="23" presetClass="entr" presetSubtype="16" fill="hold" grpId="0" nodeType="afterEffect">
                                  <p:stCondLst>
                                    <p:cond delay="0"/>
                                  </p:stCondLst>
                                  <p:childTnLst>
                                    <p:set>
                                      <p:cBhvr>
                                        <p:cTn id="82" dur="1" fill="hold">
                                          <p:stCondLst>
                                            <p:cond delay="0"/>
                                          </p:stCondLst>
                                        </p:cTn>
                                        <p:tgtEl>
                                          <p:spTgt spid="7">
                                            <p:txEl>
                                              <p:pRg st="7" end="7"/>
                                            </p:txEl>
                                          </p:spTgt>
                                        </p:tgtEl>
                                        <p:attrNameLst>
                                          <p:attrName>style.visibility</p:attrName>
                                        </p:attrNameLst>
                                      </p:cBhvr>
                                      <p:to>
                                        <p:strVal val="visible"/>
                                      </p:to>
                                    </p:set>
                                    <p:anim calcmode="lin" valueType="num">
                                      <p:cBhvr>
                                        <p:cTn id="83" dur="500" fill="hold"/>
                                        <p:tgtEl>
                                          <p:spTgt spid="7">
                                            <p:txEl>
                                              <p:pRg st="7" end="7"/>
                                            </p:txEl>
                                          </p:spTgt>
                                        </p:tgtEl>
                                        <p:attrNameLst>
                                          <p:attrName>ppt_w</p:attrName>
                                        </p:attrNameLst>
                                      </p:cBhvr>
                                      <p:tavLst>
                                        <p:tav tm="0">
                                          <p:val>
                                            <p:fltVal val="0"/>
                                          </p:val>
                                        </p:tav>
                                        <p:tav tm="100000">
                                          <p:val>
                                            <p:strVal val="#ppt_w"/>
                                          </p:val>
                                        </p:tav>
                                      </p:tavLst>
                                    </p:anim>
                                    <p:anim calcmode="lin" valueType="num">
                                      <p:cBhvr>
                                        <p:cTn id="84" dur="500" fill="hold"/>
                                        <p:tgtEl>
                                          <p:spTgt spid="7">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 Practicum</a:t>
            </a:r>
            <a:endParaRPr lang="en-US" dirty="0"/>
          </a:p>
        </p:txBody>
      </p:sp>
      <p:sp>
        <p:nvSpPr>
          <p:cNvPr id="6" name="Content Placeholder 5"/>
          <p:cNvSpPr>
            <a:spLocks noGrp="1"/>
          </p:cNvSpPr>
          <p:nvPr>
            <p:ph idx="1"/>
          </p:nvPr>
        </p:nvSpPr>
        <p:spPr>
          <a:xfrm>
            <a:off x="457200" y="1609416"/>
            <a:ext cx="7620000" cy="4846320"/>
          </a:xfrm>
        </p:spPr>
        <p:txBody>
          <a:bodyPr>
            <a:normAutofit lnSpcReduction="10000"/>
          </a:bodyPr>
          <a:lstStyle/>
          <a:p>
            <a:pPr marL="1463040" lvl="0"/>
            <a:r>
              <a:rPr lang="en-US" dirty="0" smtClean="0"/>
              <a:t>Persuading people to move into a pew from the aisle seat or to sit in the front rows</a:t>
            </a:r>
          </a:p>
          <a:p>
            <a:pPr marL="1463040" lvl="0"/>
            <a:r>
              <a:rPr lang="en-US" dirty="0" smtClean="0">
                <a:solidFill>
                  <a:schemeClr val="accent6">
                    <a:lumMod val="75000"/>
                  </a:schemeClr>
                </a:solidFill>
              </a:rPr>
              <a:t>Running out of seats at a special liturgy, like Christmas or Easter</a:t>
            </a:r>
          </a:p>
          <a:p>
            <a:pPr marL="1463040" lvl="0"/>
            <a:r>
              <a:rPr lang="en-US" dirty="0" smtClean="0"/>
              <a:t>Being told the bathrooms are out of paper towels or toilet paper</a:t>
            </a:r>
          </a:p>
          <a:p>
            <a:pPr lvl="0"/>
            <a:r>
              <a:rPr lang="en-US" dirty="0" smtClean="0">
                <a:solidFill>
                  <a:schemeClr val="accent6">
                    <a:lumMod val="75000"/>
                  </a:schemeClr>
                </a:solidFill>
              </a:rPr>
              <a:t>Handling a medical emergency</a:t>
            </a:r>
          </a:p>
          <a:p>
            <a:pPr lvl="0"/>
            <a:r>
              <a:rPr lang="en-US" dirty="0" smtClean="0"/>
              <a:t>A homeless person asks you or other parishioners for help.</a:t>
            </a:r>
          </a:p>
          <a:p>
            <a:pPr lvl="0"/>
            <a:r>
              <a:rPr lang="en-US" dirty="0" smtClean="0">
                <a:solidFill>
                  <a:schemeClr val="accent6">
                    <a:lumMod val="75000"/>
                  </a:schemeClr>
                </a:solidFill>
              </a:rPr>
              <a:t>The fire alarm goes off.</a:t>
            </a:r>
          </a:p>
          <a:p>
            <a:pPr lvl="0"/>
            <a:r>
              <a:rPr lang="en-US" dirty="0" smtClean="0"/>
              <a:t>An animal enters the church.</a:t>
            </a:r>
          </a:p>
          <a:p>
            <a:endParaRPr lang="en-US" dirty="0"/>
          </a:p>
        </p:txBody>
      </p:sp>
      <p:pic>
        <p:nvPicPr>
          <p:cNvPr id="1030" name="Picture 6" descr="C:\Users\brudolph\AppData\Local\Microsoft\Windows\Temporary Internet Files\Content.IE5\G2PUD9MH\Dog-boxer-sketch-11971-medium[1].png"/>
          <p:cNvPicPr>
            <a:picLocks noChangeAspect="1" noChangeArrowheads="1"/>
          </p:cNvPicPr>
          <p:nvPr/>
        </p:nvPicPr>
        <p:blipFill>
          <a:blip r:embed="rId3" cstate="print"/>
          <a:srcRect/>
          <a:stretch>
            <a:fillRect/>
          </a:stretch>
        </p:blipFill>
        <p:spPr bwMode="auto">
          <a:xfrm>
            <a:off x="5257800" y="4572000"/>
            <a:ext cx="2288856" cy="2067600"/>
          </a:xfrm>
          <a:prstGeom prst="rect">
            <a:avLst/>
          </a:prstGeom>
          <a:noFill/>
        </p:spPr>
      </p:pic>
      <p:pic>
        <p:nvPicPr>
          <p:cNvPr id="1032" name="Picture 8" descr="C:\Users\brudolph\AppData\Local\Microsoft\Windows\Temporary Internet Files\Content.IE5\WVV6HQU5\100_ambulance[1].gif"/>
          <p:cNvPicPr>
            <a:picLocks noChangeAspect="1" noChangeArrowheads="1" noCrop="1"/>
          </p:cNvPicPr>
          <p:nvPr/>
        </p:nvPicPr>
        <p:blipFill>
          <a:blip r:embed="rId4" cstate="print"/>
          <a:srcRect/>
          <a:stretch>
            <a:fillRect/>
          </a:stretch>
        </p:blipFill>
        <p:spPr bwMode="auto">
          <a:xfrm>
            <a:off x="4038600" y="0"/>
            <a:ext cx="2145792" cy="1676400"/>
          </a:xfrm>
          <a:prstGeom prst="rect">
            <a:avLst/>
          </a:prstGeom>
          <a:noFill/>
        </p:spPr>
      </p:pic>
      <p:pic>
        <p:nvPicPr>
          <p:cNvPr id="11" name="Picture 10" descr="crowded church.png"/>
          <p:cNvPicPr>
            <a:picLocks noChangeAspect="1"/>
          </p:cNvPicPr>
          <p:nvPr/>
        </p:nvPicPr>
        <p:blipFill>
          <a:blip r:embed="rId5" cstate="print"/>
          <a:stretch>
            <a:fillRect/>
          </a:stretch>
        </p:blipFill>
        <p:spPr>
          <a:xfrm>
            <a:off x="228600" y="1676400"/>
            <a:ext cx="1447800" cy="2362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6">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p:cTn id="15"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6">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6">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6">
                                            <p:txEl>
                                              <p:pRg st="1" end="1"/>
                                            </p:txEl>
                                          </p:spTgt>
                                        </p:tgtEl>
                                      </p:cBhvr>
                                    </p:animEffect>
                                  </p:childTnLst>
                                </p:cTn>
                              </p:par>
                            </p:childTnLst>
                          </p:cTn>
                        </p:par>
                        <p:par>
                          <p:cTn id="19" fill="hold">
                            <p:stCondLst>
                              <p:cond delay="500"/>
                            </p:stCondLst>
                            <p:childTnLst>
                              <p:par>
                                <p:cTn id="20" presetID="30"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800" decel="100000"/>
                                        <p:tgtEl>
                                          <p:spTgt spid="11"/>
                                        </p:tgtEl>
                                      </p:cBhvr>
                                    </p:animEffect>
                                    <p:anim calcmode="lin" valueType="num">
                                      <p:cBhvr>
                                        <p:cTn id="23" dur="800" decel="100000" fill="hold"/>
                                        <p:tgtEl>
                                          <p:spTgt spid="11"/>
                                        </p:tgtEl>
                                        <p:attrNameLst>
                                          <p:attrName>style.rotation</p:attrName>
                                        </p:attrNameLst>
                                      </p:cBhvr>
                                      <p:tavLst>
                                        <p:tav tm="0">
                                          <p:val>
                                            <p:fltVal val="-90"/>
                                          </p:val>
                                        </p:tav>
                                        <p:tav tm="100000">
                                          <p:val>
                                            <p:fltVal val="0"/>
                                          </p:val>
                                        </p:tav>
                                      </p:tavLst>
                                    </p:anim>
                                    <p:anim calcmode="lin" valueType="num">
                                      <p:cBhvr>
                                        <p:cTn id="24" dur="800" decel="100000" fill="hold"/>
                                        <p:tgtEl>
                                          <p:spTgt spid="11"/>
                                        </p:tgtEl>
                                        <p:attrNameLst>
                                          <p:attrName>ppt_x</p:attrName>
                                        </p:attrNameLst>
                                      </p:cBhvr>
                                      <p:tavLst>
                                        <p:tav tm="0">
                                          <p:val>
                                            <p:strVal val="#ppt_x+0.4"/>
                                          </p:val>
                                        </p:tav>
                                        <p:tav tm="100000">
                                          <p:val>
                                            <p:strVal val="#ppt_x-0.05"/>
                                          </p:val>
                                        </p:tav>
                                      </p:tavLst>
                                    </p:anim>
                                    <p:anim calcmode="lin" valueType="num">
                                      <p:cBhvr>
                                        <p:cTn id="25" dur="800" decel="100000" fill="hold"/>
                                        <p:tgtEl>
                                          <p:spTgt spid="11"/>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9" presetClass="entr" presetSubtype="0" decel="100000" fill="hold" grpId="0"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 calcmode="lin" valueType="num">
                                      <p:cBhvr>
                                        <p:cTn id="32"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6">
                                            <p:txEl>
                                              <p:pRg st="2" end="2"/>
                                            </p:txEl>
                                          </p:spTgt>
                                        </p:tgtEl>
                                        <p:attrNameLst>
                                          <p:attrName>ppt_h</p:attrName>
                                        </p:attrNameLst>
                                      </p:cBhvr>
                                      <p:tavLst>
                                        <p:tav tm="0">
                                          <p:val>
                                            <p:fltVal val="0"/>
                                          </p:val>
                                        </p:tav>
                                        <p:tav tm="100000">
                                          <p:val>
                                            <p:strVal val="#ppt_h"/>
                                          </p:val>
                                        </p:tav>
                                      </p:tavLst>
                                    </p:anim>
                                    <p:anim calcmode="lin" valueType="num">
                                      <p:cBhvr>
                                        <p:cTn id="34" dur="500" fill="hold"/>
                                        <p:tgtEl>
                                          <p:spTgt spid="6">
                                            <p:txEl>
                                              <p:pRg st="2" end="2"/>
                                            </p:txEl>
                                          </p:spTgt>
                                        </p:tgtEl>
                                        <p:attrNameLst>
                                          <p:attrName>style.rotation</p:attrName>
                                        </p:attrNameLst>
                                      </p:cBhvr>
                                      <p:tavLst>
                                        <p:tav tm="0">
                                          <p:val>
                                            <p:fltVal val="360"/>
                                          </p:val>
                                        </p:tav>
                                        <p:tav tm="100000">
                                          <p:val>
                                            <p:fltVal val="0"/>
                                          </p:val>
                                        </p:tav>
                                      </p:tavLst>
                                    </p:anim>
                                    <p:animEffect transition="in" filter="fade">
                                      <p:cBhvr>
                                        <p:cTn id="35" dur="500"/>
                                        <p:tgtEl>
                                          <p:spTgt spid="6">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9" presetClass="entr" presetSubtype="0" decel="100000" fill="hold" grpId="0" nodeType="clickEffect">
                                  <p:stCondLst>
                                    <p:cond delay="0"/>
                                  </p:stCondLst>
                                  <p:childTnLst>
                                    <p:set>
                                      <p:cBhvr>
                                        <p:cTn id="39" dur="1" fill="hold">
                                          <p:stCondLst>
                                            <p:cond delay="0"/>
                                          </p:stCondLst>
                                        </p:cTn>
                                        <p:tgtEl>
                                          <p:spTgt spid="6">
                                            <p:txEl>
                                              <p:pRg st="3" end="3"/>
                                            </p:txEl>
                                          </p:spTgt>
                                        </p:tgtEl>
                                        <p:attrNameLst>
                                          <p:attrName>style.visibility</p:attrName>
                                        </p:attrNameLst>
                                      </p:cBhvr>
                                      <p:to>
                                        <p:strVal val="visible"/>
                                      </p:to>
                                    </p:set>
                                    <p:anim calcmode="lin" valueType="num">
                                      <p:cBhvr>
                                        <p:cTn id="40"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41" dur="500" fill="hold"/>
                                        <p:tgtEl>
                                          <p:spTgt spid="6">
                                            <p:txEl>
                                              <p:pRg st="3" end="3"/>
                                            </p:txEl>
                                          </p:spTgt>
                                        </p:tgtEl>
                                        <p:attrNameLst>
                                          <p:attrName>ppt_h</p:attrName>
                                        </p:attrNameLst>
                                      </p:cBhvr>
                                      <p:tavLst>
                                        <p:tav tm="0">
                                          <p:val>
                                            <p:fltVal val="0"/>
                                          </p:val>
                                        </p:tav>
                                        <p:tav tm="100000">
                                          <p:val>
                                            <p:strVal val="#ppt_h"/>
                                          </p:val>
                                        </p:tav>
                                      </p:tavLst>
                                    </p:anim>
                                    <p:anim calcmode="lin" valueType="num">
                                      <p:cBhvr>
                                        <p:cTn id="42" dur="500" fill="hold"/>
                                        <p:tgtEl>
                                          <p:spTgt spid="6">
                                            <p:txEl>
                                              <p:pRg st="3" end="3"/>
                                            </p:txEl>
                                          </p:spTgt>
                                        </p:tgtEl>
                                        <p:attrNameLst>
                                          <p:attrName>style.rotation</p:attrName>
                                        </p:attrNameLst>
                                      </p:cBhvr>
                                      <p:tavLst>
                                        <p:tav tm="0">
                                          <p:val>
                                            <p:fltVal val="360"/>
                                          </p:val>
                                        </p:tav>
                                        <p:tav tm="100000">
                                          <p:val>
                                            <p:fltVal val="0"/>
                                          </p:val>
                                        </p:tav>
                                      </p:tavLst>
                                    </p:anim>
                                    <p:animEffect transition="in" filter="fade">
                                      <p:cBhvr>
                                        <p:cTn id="43" dur="500"/>
                                        <p:tgtEl>
                                          <p:spTgt spid="6">
                                            <p:txEl>
                                              <p:pRg st="3" end="3"/>
                                            </p:txEl>
                                          </p:spTgt>
                                        </p:tgtEl>
                                      </p:cBhvr>
                                    </p:animEffect>
                                  </p:childTnLst>
                                </p:cTn>
                              </p:par>
                              <p:par>
                                <p:cTn id="44" presetID="34" presetClass="entr" presetSubtype="0" fill="hold" nodeType="withEffect">
                                  <p:stCondLst>
                                    <p:cond delay="0"/>
                                  </p:stCondLst>
                                  <p:childTnLst>
                                    <p:set>
                                      <p:cBhvr>
                                        <p:cTn id="45" dur="1" fill="hold">
                                          <p:stCondLst>
                                            <p:cond delay="0"/>
                                          </p:stCondLst>
                                        </p:cTn>
                                        <p:tgtEl>
                                          <p:spTgt spid="1032"/>
                                        </p:tgtEl>
                                        <p:attrNameLst>
                                          <p:attrName>style.visibility</p:attrName>
                                        </p:attrNameLst>
                                      </p:cBhvr>
                                      <p:to>
                                        <p:strVal val="visible"/>
                                      </p:to>
                                    </p:set>
                                    <p:anim from="(-#ppt_w/2)" to="(#ppt_x)" calcmode="lin" valueType="num">
                                      <p:cBhvr>
                                        <p:cTn id="46" dur="600" fill="hold">
                                          <p:stCondLst>
                                            <p:cond delay="0"/>
                                          </p:stCondLst>
                                        </p:cTn>
                                        <p:tgtEl>
                                          <p:spTgt spid="1032"/>
                                        </p:tgtEl>
                                        <p:attrNameLst>
                                          <p:attrName>ppt_x</p:attrName>
                                        </p:attrNameLst>
                                      </p:cBhvr>
                                    </p:anim>
                                    <p:anim from="0" to="-1.0" calcmode="lin" valueType="num">
                                      <p:cBhvr>
                                        <p:cTn id="47" dur="200" decel="50000" autoRev="1" fill="hold">
                                          <p:stCondLst>
                                            <p:cond delay="600"/>
                                          </p:stCondLst>
                                        </p:cTn>
                                        <p:tgtEl>
                                          <p:spTgt spid="1032"/>
                                        </p:tgtEl>
                                        <p:attrNameLst>
                                          <p:attrName>xshear</p:attrName>
                                        </p:attrNameLst>
                                      </p:cBhvr>
                                    </p:anim>
                                    <p:animScale>
                                      <p:cBhvr>
                                        <p:cTn id="48" dur="200" decel="100000" autoRev="1" fill="hold">
                                          <p:stCondLst>
                                            <p:cond delay="600"/>
                                          </p:stCondLst>
                                        </p:cTn>
                                        <p:tgtEl>
                                          <p:spTgt spid="1032"/>
                                        </p:tgtEl>
                                      </p:cBhvr>
                                      <p:from x="100000" y="100000"/>
                                      <p:to x="80000" y="100000"/>
                                    </p:animScale>
                                    <p:anim by="(#ppt_h/3+#ppt_w*0.1)" calcmode="lin" valueType="num">
                                      <p:cBhvr additive="sum">
                                        <p:cTn id="49" dur="200" decel="100000" autoRev="1" fill="hold">
                                          <p:stCondLst>
                                            <p:cond delay="600"/>
                                          </p:stCondLst>
                                        </p:cTn>
                                        <p:tgtEl>
                                          <p:spTgt spid="1032"/>
                                        </p:tgtEl>
                                        <p:attrNameLst>
                                          <p:attrName>ppt_x</p:attrName>
                                        </p:attrNameLst>
                                      </p:cBhvr>
                                    </p:anim>
                                  </p:childTnLst>
                                </p:cTn>
                              </p:par>
                            </p:childTnLst>
                          </p:cTn>
                        </p:par>
                      </p:childTnLst>
                    </p:cTn>
                  </p:par>
                  <p:par>
                    <p:cTn id="50" fill="hold">
                      <p:stCondLst>
                        <p:cond delay="indefinite"/>
                      </p:stCondLst>
                      <p:childTnLst>
                        <p:par>
                          <p:cTn id="51" fill="hold">
                            <p:stCondLst>
                              <p:cond delay="0"/>
                            </p:stCondLst>
                            <p:childTnLst>
                              <p:par>
                                <p:cTn id="52" presetID="49" presetClass="entr" presetSubtype="0" decel="100000" fill="hold" grpId="0" nodeType="clickEffect">
                                  <p:stCondLst>
                                    <p:cond delay="0"/>
                                  </p:stCondLst>
                                  <p:childTnLst>
                                    <p:set>
                                      <p:cBhvr>
                                        <p:cTn id="53" dur="1" fill="hold">
                                          <p:stCondLst>
                                            <p:cond delay="0"/>
                                          </p:stCondLst>
                                        </p:cTn>
                                        <p:tgtEl>
                                          <p:spTgt spid="6">
                                            <p:txEl>
                                              <p:pRg st="4" end="4"/>
                                            </p:txEl>
                                          </p:spTgt>
                                        </p:tgtEl>
                                        <p:attrNameLst>
                                          <p:attrName>style.visibility</p:attrName>
                                        </p:attrNameLst>
                                      </p:cBhvr>
                                      <p:to>
                                        <p:strVal val="visible"/>
                                      </p:to>
                                    </p:set>
                                    <p:anim calcmode="lin" valueType="num">
                                      <p:cBhvr>
                                        <p:cTn id="54"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55" dur="500" fill="hold"/>
                                        <p:tgtEl>
                                          <p:spTgt spid="6">
                                            <p:txEl>
                                              <p:pRg st="4" end="4"/>
                                            </p:txEl>
                                          </p:spTgt>
                                        </p:tgtEl>
                                        <p:attrNameLst>
                                          <p:attrName>ppt_h</p:attrName>
                                        </p:attrNameLst>
                                      </p:cBhvr>
                                      <p:tavLst>
                                        <p:tav tm="0">
                                          <p:val>
                                            <p:fltVal val="0"/>
                                          </p:val>
                                        </p:tav>
                                        <p:tav tm="100000">
                                          <p:val>
                                            <p:strVal val="#ppt_h"/>
                                          </p:val>
                                        </p:tav>
                                      </p:tavLst>
                                    </p:anim>
                                    <p:anim calcmode="lin" valueType="num">
                                      <p:cBhvr>
                                        <p:cTn id="56" dur="500" fill="hold"/>
                                        <p:tgtEl>
                                          <p:spTgt spid="6">
                                            <p:txEl>
                                              <p:pRg st="4" end="4"/>
                                            </p:txEl>
                                          </p:spTgt>
                                        </p:tgtEl>
                                        <p:attrNameLst>
                                          <p:attrName>style.rotation</p:attrName>
                                        </p:attrNameLst>
                                      </p:cBhvr>
                                      <p:tavLst>
                                        <p:tav tm="0">
                                          <p:val>
                                            <p:fltVal val="360"/>
                                          </p:val>
                                        </p:tav>
                                        <p:tav tm="100000">
                                          <p:val>
                                            <p:fltVal val="0"/>
                                          </p:val>
                                        </p:tav>
                                      </p:tavLst>
                                    </p:anim>
                                    <p:animEffect transition="in" filter="fade">
                                      <p:cBhvr>
                                        <p:cTn id="57" dur="500"/>
                                        <p:tgtEl>
                                          <p:spTgt spid="6">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9" presetClass="entr" presetSubtype="0" decel="100000" fill="hold" grpId="0" nodeType="clickEffect">
                                  <p:stCondLst>
                                    <p:cond delay="0"/>
                                  </p:stCondLst>
                                  <p:childTnLst>
                                    <p:set>
                                      <p:cBhvr>
                                        <p:cTn id="61" dur="1" fill="hold">
                                          <p:stCondLst>
                                            <p:cond delay="0"/>
                                          </p:stCondLst>
                                        </p:cTn>
                                        <p:tgtEl>
                                          <p:spTgt spid="6">
                                            <p:txEl>
                                              <p:pRg st="5" end="5"/>
                                            </p:txEl>
                                          </p:spTgt>
                                        </p:tgtEl>
                                        <p:attrNameLst>
                                          <p:attrName>style.visibility</p:attrName>
                                        </p:attrNameLst>
                                      </p:cBhvr>
                                      <p:to>
                                        <p:strVal val="visible"/>
                                      </p:to>
                                    </p:set>
                                    <p:anim calcmode="lin" valueType="num">
                                      <p:cBhvr>
                                        <p:cTn id="62"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63" dur="500" fill="hold"/>
                                        <p:tgtEl>
                                          <p:spTgt spid="6">
                                            <p:txEl>
                                              <p:pRg st="5" end="5"/>
                                            </p:txEl>
                                          </p:spTgt>
                                        </p:tgtEl>
                                        <p:attrNameLst>
                                          <p:attrName>ppt_h</p:attrName>
                                        </p:attrNameLst>
                                      </p:cBhvr>
                                      <p:tavLst>
                                        <p:tav tm="0">
                                          <p:val>
                                            <p:fltVal val="0"/>
                                          </p:val>
                                        </p:tav>
                                        <p:tav tm="100000">
                                          <p:val>
                                            <p:strVal val="#ppt_h"/>
                                          </p:val>
                                        </p:tav>
                                      </p:tavLst>
                                    </p:anim>
                                    <p:anim calcmode="lin" valueType="num">
                                      <p:cBhvr>
                                        <p:cTn id="64" dur="500" fill="hold"/>
                                        <p:tgtEl>
                                          <p:spTgt spid="6">
                                            <p:txEl>
                                              <p:pRg st="5" end="5"/>
                                            </p:txEl>
                                          </p:spTgt>
                                        </p:tgtEl>
                                        <p:attrNameLst>
                                          <p:attrName>style.rotation</p:attrName>
                                        </p:attrNameLst>
                                      </p:cBhvr>
                                      <p:tavLst>
                                        <p:tav tm="0">
                                          <p:val>
                                            <p:fltVal val="360"/>
                                          </p:val>
                                        </p:tav>
                                        <p:tav tm="100000">
                                          <p:val>
                                            <p:fltVal val="0"/>
                                          </p:val>
                                        </p:tav>
                                      </p:tavLst>
                                    </p:anim>
                                    <p:animEffect transition="in" filter="fade">
                                      <p:cBhvr>
                                        <p:cTn id="65" dur="500"/>
                                        <p:tgtEl>
                                          <p:spTgt spid="6">
                                            <p:txEl>
                                              <p:pRg st="5" end="5"/>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49" presetClass="entr" presetSubtype="0" decel="100000" fill="hold" grpId="0" nodeType="clickEffect">
                                  <p:stCondLst>
                                    <p:cond delay="0"/>
                                  </p:stCondLst>
                                  <p:childTnLst>
                                    <p:set>
                                      <p:cBhvr>
                                        <p:cTn id="69" dur="1" fill="hold">
                                          <p:stCondLst>
                                            <p:cond delay="0"/>
                                          </p:stCondLst>
                                        </p:cTn>
                                        <p:tgtEl>
                                          <p:spTgt spid="6">
                                            <p:txEl>
                                              <p:pRg st="6" end="6"/>
                                            </p:txEl>
                                          </p:spTgt>
                                        </p:tgtEl>
                                        <p:attrNameLst>
                                          <p:attrName>style.visibility</p:attrName>
                                        </p:attrNameLst>
                                      </p:cBhvr>
                                      <p:to>
                                        <p:strVal val="visible"/>
                                      </p:to>
                                    </p:set>
                                    <p:anim calcmode="lin" valueType="num">
                                      <p:cBhvr>
                                        <p:cTn id="70"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71" dur="500" fill="hold"/>
                                        <p:tgtEl>
                                          <p:spTgt spid="6">
                                            <p:txEl>
                                              <p:pRg st="6" end="6"/>
                                            </p:txEl>
                                          </p:spTgt>
                                        </p:tgtEl>
                                        <p:attrNameLst>
                                          <p:attrName>ppt_h</p:attrName>
                                        </p:attrNameLst>
                                      </p:cBhvr>
                                      <p:tavLst>
                                        <p:tav tm="0">
                                          <p:val>
                                            <p:fltVal val="0"/>
                                          </p:val>
                                        </p:tav>
                                        <p:tav tm="100000">
                                          <p:val>
                                            <p:strVal val="#ppt_h"/>
                                          </p:val>
                                        </p:tav>
                                      </p:tavLst>
                                    </p:anim>
                                    <p:anim calcmode="lin" valueType="num">
                                      <p:cBhvr>
                                        <p:cTn id="72" dur="500" fill="hold"/>
                                        <p:tgtEl>
                                          <p:spTgt spid="6">
                                            <p:txEl>
                                              <p:pRg st="6" end="6"/>
                                            </p:txEl>
                                          </p:spTgt>
                                        </p:tgtEl>
                                        <p:attrNameLst>
                                          <p:attrName>style.rotation</p:attrName>
                                        </p:attrNameLst>
                                      </p:cBhvr>
                                      <p:tavLst>
                                        <p:tav tm="0">
                                          <p:val>
                                            <p:fltVal val="360"/>
                                          </p:val>
                                        </p:tav>
                                        <p:tav tm="100000">
                                          <p:val>
                                            <p:fltVal val="0"/>
                                          </p:val>
                                        </p:tav>
                                      </p:tavLst>
                                    </p:anim>
                                    <p:animEffect transition="in" filter="fade">
                                      <p:cBhvr>
                                        <p:cTn id="73" dur="500"/>
                                        <p:tgtEl>
                                          <p:spTgt spid="6">
                                            <p:txEl>
                                              <p:pRg st="6" end="6"/>
                                            </p:txEl>
                                          </p:spTgt>
                                        </p:tgtEl>
                                      </p:cBhvr>
                                    </p:animEffect>
                                  </p:childTnLst>
                                </p:cTn>
                              </p:par>
                            </p:childTnLst>
                          </p:cTn>
                        </p:par>
                        <p:par>
                          <p:cTn id="74" fill="hold">
                            <p:stCondLst>
                              <p:cond delay="500"/>
                            </p:stCondLst>
                            <p:childTnLst>
                              <p:par>
                                <p:cTn id="75" presetID="34" presetClass="entr" presetSubtype="0" fill="hold" nodeType="afterEffect">
                                  <p:stCondLst>
                                    <p:cond delay="0"/>
                                  </p:stCondLst>
                                  <p:childTnLst>
                                    <p:set>
                                      <p:cBhvr>
                                        <p:cTn id="76" dur="1" fill="hold">
                                          <p:stCondLst>
                                            <p:cond delay="0"/>
                                          </p:stCondLst>
                                        </p:cTn>
                                        <p:tgtEl>
                                          <p:spTgt spid="1030"/>
                                        </p:tgtEl>
                                        <p:attrNameLst>
                                          <p:attrName>style.visibility</p:attrName>
                                        </p:attrNameLst>
                                      </p:cBhvr>
                                      <p:to>
                                        <p:strVal val="visible"/>
                                      </p:to>
                                    </p:set>
                                    <p:anim from="(-#ppt_w/2)" to="(#ppt_x)" calcmode="lin" valueType="num">
                                      <p:cBhvr>
                                        <p:cTn id="77" dur="600" fill="hold">
                                          <p:stCondLst>
                                            <p:cond delay="0"/>
                                          </p:stCondLst>
                                        </p:cTn>
                                        <p:tgtEl>
                                          <p:spTgt spid="1030"/>
                                        </p:tgtEl>
                                        <p:attrNameLst>
                                          <p:attrName>ppt_x</p:attrName>
                                        </p:attrNameLst>
                                      </p:cBhvr>
                                    </p:anim>
                                    <p:anim from="0" to="-1.0" calcmode="lin" valueType="num">
                                      <p:cBhvr>
                                        <p:cTn id="78" dur="200" decel="50000" autoRev="1" fill="hold">
                                          <p:stCondLst>
                                            <p:cond delay="600"/>
                                          </p:stCondLst>
                                        </p:cTn>
                                        <p:tgtEl>
                                          <p:spTgt spid="1030"/>
                                        </p:tgtEl>
                                        <p:attrNameLst>
                                          <p:attrName>xshear</p:attrName>
                                        </p:attrNameLst>
                                      </p:cBhvr>
                                    </p:anim>
                                    <p:animScale>
                                      <p:cBhvr>
                                        <p:cTn id="79" dur="200" decel="100000" autoRev="1" fill="hold">
                                          <p:stCondLst>
                                            <p:cond delay="600"/>
                                          </p:stCondLst>
                                        </p:cTn>
                                        <p:tgtEl>
                                          <p:spTgt spid="1030"/>
                                        </p:tgtEl>
                                      </p:cBhvr>
                                      <p:from x="100000" y="100000"/>
                                      <p:to x="80000" y="100000"/>
                                    </p:animScale>
                                    <p:anim by="(#ppt_h/3+#ppt_w*0.1)" calcmode="lin" valueType="num">
                                      <p:cBhvr additive="sum">
                                        <p:cTn id="80" dur="200" decel="100000" autoRev="1" fill="hold">
                                          <p:stCondLst>
                                            <p:cond delay="600"/>
                                          </p:stCondLst>
                                        </p:cTn>
                                        <p:tgtEl>
                                          <p:spTgt spid="103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X. Questions</a:t>
            </a:r>
            <a:endParaRPr lang="en-US"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Content Placeholder 2"/>
          <p:cNvSpPr>
            <a:spLocks noGrp="1"/>
          </p:cNvSpPr>
          <p:nvPr>
            <p:ph idx="1"/>
          </p:nvPr>
        </p:nvSpPr>
        <p:spPr>
          <a:xfrm>
            <a:off x="457200" y="3124200"/>
            <a:ext cx="7239000" cy="3331536"/>
          </a:xfrm>
        </p:spPr>
        <p:txBody>
          <a:bodyPr>
            <a:normAutofit/>
          </a:bodyPr>
          <a:lstStyle/>
          <a:p>
            <a:pPr>
              <a:buNone/>
            </a:pP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XI. RESOURCES: Annotated Bibliography</a:t>
            </a:r>
            <a:endPar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ermon-clipart-as1257.gif"/>
          <p:cNvPicPr>
            <a:picLocks noChangeAspect="1"/>
          </p:cNvPicPr>
          <p:nvPr/>
        </p:nvPicPr>
        <p:blipFill>
          <a:blip r:embed="rId3" cstate="print"/>
          <a:stretch>
            <a:fillRect/>
          </a:stretch>
        </p:blipFill>
        <p:spPr>
          <a:xfrm>
            <a:off x="4444408" y="2514601"/>
            <a:ext cx="1237712" cy="1752600"/>
          </a:xfrm>
          <a:prstGeom prst="rect">
            <a:avLst/>
          </a:prstGeom>
        </p:spPr>
      </p:pic>
      <p:pic>
        <p:nvPicPr>
          <p:cNvPr id="6" name="Picture 5" descr="welcome-new-church-members-clip-art-867789.jpg"/>
          <p:cNvPicPr>
            <a:picLocks noChangeAspect="1"/>
          </p:cNvPicPr>
          <p:nvPr/>
        </p:nvPicPr>
        <p:blipFill>
          <a:blip r:embed="rId4" cstate="print"/>
          <a:stretch>
            <a:fillRect/>
          </a:stretch>
        </p:blipFill>
        <p:spPr>
          <a:xfrm>
            <a:off x="6096000" y="152400"/>
            <a:ext cx="2680694" cy="1981200"/>
          </a:xfrm>
          <a:prstGeom prst="rect">
            <a:avLst/>
          </a:prstGeom>
        </p:spPr>
      </p:pic>
      <p:sp>
        <p:nvSpPr>
          <p:cNvPr id="2" name="Title 1"/>
          <p:cNvSpPr>
            <a:spLocks noGrp="1"/>
          </p:cNvSpPr>
          <p:nvPr>
            <p:ph type="title"/>
          </p:nvPr>
        </p:nvSpPr>
        <p:spPr>
          <a:xfrm>
            <a:off x="457200" y="228600"/>
            <a:ext cx="7010400" cy="609600"/>
          </a:xfrm>
        </p:spPr>
        <p:txBody>
          <a:bodyPr/>
          <a:lstStyle/>
          <a:p>
            <a:r>
              <a:rPr lang="en-US" sz="3600" dirty="0" smtClean="0"/>
              <a:t>XII. Ongoing Formation</a:t>
            </a:r>
            <a:endParaRPr lang="en-US" sz="3600" dirty="0"/>
          </a:p>
        </p:txBody>
      </p:sp>
      <p:sp>
        <p:nvSpPr>
          <p:cNvPr id="4" name="Text Placeholder 3"/>
          <p:cNvSpPr>
            <a:spLocks noGrp="1"/>
          </p:cNvSpPr>
          <p:nvPr>
            <p:ph type="body" idx="2"/>
          </p:nvPr>
        </p:nvSpPr>
        <p:spPr>
          <a:xfrm>
            <a:off x="457200" y="990600"/>
            <a:ext cx="5897880" cy="602512"/>
          </a:xfrm>
        </p:spPr>
        <p:txBody>
          <a:bodyPr/>
          <a:lstStyle/>
          <a:p>
            <a:r>
              <a:rPr lang="en-US" sz="3600" dirty="0" smtClean="0"/>
              <a:t>A. The Parish’s Role</a:t>
            </a:r>
            <a:endParaRPr lang="en-US" sz="3600" dirty="0"/>
          </a:p>
        </p:txBody>
      </p:sp>
      <p:sp>
        <p:nvSpPr>
          <p:cNvPr id="3" name="Content Placeholder 2"/>
          <p:cNvSpPr>
            <a:spLocks noGrp="1"/>
          </p:cNvSpPr>
          <p:nvPr>
            <p:ph sz="half" idx="1"/>
          </p:nvPr>
        </p:nvSpPr>
        <p:spPr>
          <a:xfrm>
            <a:off x="457200" y="1752600"/>
            <a:ext cx="7543800" cy="4724400"/>
          </a:xfrm>
        </p:spPr>
        <p:txBody>
          <a:bodyPr>
            <a:noAutofit/>
          </a:bodyPr>
          <a:lstStyle/>
          <a:p>
            <a:r>
              <a:rPr lang="en-US" sz="2400" dirty="0" smtClean="0">
                <a:solidFill>
                  <a:schemeClr val="tx2">
                    <a:lumMod val="75000"/>
                  </a:schemeClr>
                </a:solidFill>
              </a:rPr>
              <a:t>Create a context for hospitality: </a:t>
            </a:r>
          </a:p>
          <a:p>
            <a:pPr lvl="1"/>
            <a:r>
              <a:rPr lang="en-US" sz="2400" dirty="0" smtClean="0"/>
              <a:t>Most parishioners do not know that they should be welcoming. </a:t>
            </a:r>
          </a:p>
          <a:p>
            <a:pPr lvl="1"/>
            <a:r>
              <a:rPr lang="en-US" sz="2400" dirty="0" smtClean="0"/>
              <a:t>Part of discipleship</a:t>
            </a:r>
          </a:p>
          <a:p>
            <a:r>
              <a:rPr lang="en-US" sz="2400" dirty="0" smtClean="0">
                <a:solidFill>
                  <a:schemeClr val="tx2">
                    <a:lumMod val="75000"/>
                  </a:schemeClr>
                </a:solidFill>
              </a:rPr>
              <a:t>How to?</a:t>
            </a:r>
          </a:p>
          <a:p>
            <a:pPr lvl="1"/>
            <a:r>
              <a:rPr lang="en-US" sz="2400" dirty="0" smtClean="0"/>
              <a:t>Homilies </a:t>
            </a:r>
          </a:p>
          <a:p>
            <a:pPr lvl="1"/>
            <a:r>
              <a:rPr lang="en-US" sz="2400" dirty="0" smtClean="0"/>
              <a:t>Info Series: in bulletin and/or brief talks before mass or after communion</a:t>
            </a:r>
          </a:p>
          <a:p>
            <a:pPr lvl="2"/>
            <a:r>
              <a:rPr lang="en-US" dirty="0" smtClean="0"/>
              <a:t>E.g. </a:t>
            </a:r>
            <a:r>
              <a:rPr lang="en-US" dirty="0" smtClean="0">
                <a:ln>
                  <a:solidFill>
                    <a:schemeClr val="accent3">
                      <a:lumMod val="50000"/>
                    </a:schemeClr>
                  </a:solidFill>
                </a:ln>
                <a:solidFill>
                  <a:schemeClr val="accent4">
                    <a:lumMod val="50000"/>
                  </a:schemeClr>
                </a:solidFill>
                <a:hlinkClick r:id="rId5"/>
              </a:rPr>
              <a:t>“Hospitality Is Biblical –It’s Not Optional”</a:t>
            </a:r>
            <a:endParaRPr lang="en-US" dirty="0" smtClean="0">
              <a:ln>
                <a:solidFill>
                  <a:schemeClr val="accent3">
                    <a:lumMod val="50000"/>
                  </a:schemeClr>
                </a:solidFill>
              </a:ln>
              <a:solidFill>
                <a:schemeClr val="accent4">
                  <a:lumMod val="50000"/>
                </a:schemeClr>
              </a:solidFill>
            </a:endParaRPr>
          </a:p>
          <a:p>
            <a:r>
              <a:rPr lang="en-US" sz="2400" dirty="0" smtClean="0">
                <a:solidFill>
                  <a:schemeClr val="tx2">
                    <a:lumMod val="75000"/>
                  </a:schemeClr>
                </a:solidFill>
              </a:rPr>
              <a:t>Reflection questions to talk about in pew (or to take home)</a:t>
            </a:r>
          </a:p>
        </p:txBody>
      </p:sp>
      <p:pic>
        <p:nvPicPr>
          <p:cNvPr id="2050" name="Picture 2" descr="C:\Users\brudolph\AppData\Local\Microsoft\Windows\Temporary Internet Files\Content.IE5\EX72HAIJ\question_man_lookback_shadow[1].jpg"/>
          <p:cNvPicPr>
            <a:picLocks noChangeAspect="1" noChangeArrowheads="1"/>
          </p:cNvPicPr>
          <p:nvPr/>
        </p:nvPicPr>
        <p:blipFill>
          <a:blip r:embed="rId6" cstate="print"/>
          <a:srcRect/>
          <a:stretch>
            <a:fillRect/>
          </a:stretch>
        </p:blipFill>
        <p:spPr bwMode="auto">
          <a:xfrm>
            <a:off x="7621282" y="5029200"/>
            <a:ext cx="1305685" cy="165201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1000"/>
                                        <p:tgtEl>
                                          <p:spTgt spid="3">
                                            <p:txEl>
                                              <p:pRg st="0" end="0"/>
                                            </p:txEl>
                                          </p:spTgt>
                                        </p:tgtEl>
                                      </p:cBhvr>
                                    </p:animEffect>
                                  </p:childTnLst>
                                </p:cTn>
                              </p:par>
                            </p:childTnLst>
                          </p:cTn>
                        </p:par>
                        <p:par>
                          <p:cTn id="12" fill="hold">
                            <p:stCondLst>
                              <p:cond delay="1000"/>
                            </p:stCondLst>
                            <p:childTnLst>
                              <p:par>
                                <p:cTn id="13" presetID="54" presetClass="entr" presetSubtype="0" accel="10000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6"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7"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19" dur="1000"/>
                                        <p:tgtEl>
                                          <p:spTgt spid="3">
                                            <p:txEl>
                                              <p:pRg st="1" end="1"/>
                                            </p:txEl>
                                          </p:spTgt>
                                        </p:tgtEl>
                                      </p:cBhvr>
                                    </p:animEffect>
                                  </p:childTnLst>
                                </p:cTn>
                              </p:par>
                            </p:childTnLst>
                          </p:cTn>
                        </p:par>
                        <p:par>
                          <p:cTn id="20" fill="hold">
                            <p:stCondLst>
                              <p:cond delay="2000"/>
                            </p:stCondLst>
                            <p:childTnLst>
                              <p:par>
                                <p:cTn id="21" presetID="54" presetClass="entr" presetSubtype="0" accel="10000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24"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5"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7" dur="1000"/>
                                        <p:tgtEl>
                                          <p:spTgt spid="3">
                                            <p:txEl>
                                              <p:pRg st="2" end="2"/>
                                            </p:txEl>
                                          </p:spTgt>
                                        </p:tgtEl>
                                      </p:cBhvr>
                                    </p:animEffect>
                                  </p:childTnLst>
                                </p:cTn>
                              </p:par>
                              <p:par>
                                <p:cTn id="28" presetID="54" presetClass="entr" presetSubtype="0" accel="10000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strVal val="#ppt_w*0.05"/>
                                          </p:val>
                                        </p:tav>
                                        <p:tav tm="100000">
                                          <p:val>
                                            <p:strVal val="#ppt_w"/>
                                          </p:val>
                                        </p:tav>
                                      </p:tavLst>
                                    </p:anim>
                                    <p:anim calcmode="lin" valueType="num">
                                      <p:cBhvr>
                                        <p:cTn id="31" dur="1000" fill="hold"/>
                                        <p:tgtEl>
                                          <p:spTgt spid="6"/>
                                        </p:tgtEl>
                                        <p:attrNameLst>
                                          <p:attrName>ppt_h</p:attrName>
                                        </p:attrNameLst>
                                      </p:cBhvr>
                                      <p:tavLst>
                                        <p:tav tm="0">
                                          <p:val>
                                            <p:strVal val="#ppt_h"/>
                                          </p:val>
                                        </p:tav>
                                        <p:tav tm="100000">
                                          <p:val>
                                            <p:strVal val="#ppt_h"/>
                                          </p:val>
                                        </p:tav>
                                      </p:tavLst>
                                    </p:anim>
                                    <p:anim calcmode="lin" valueType="num">
                                      <p:cBhvr>
                                        <p:cTn id="32" dur="1000" fill="hold"/>
                                        <p:tgtEl>
                                          <p:spTgt spid="6"/>
                                        </p:tgtEl>
                                        <p:attrNameLst>
                                          <p:attrName>ppt_x</p:attrName>
                                        </p:attrNameLst>
                                      </p:cBhvr>
                                      <p:tavLst>
                                        <p:tav tm="0">
                                          <p:val>
                                            <p:strVal val="#ppt_x-.2"/>
                                          </p:val>
                                        </p:tav>
                                        <p:tav tm="100000">
                                          <p:val>
                                            <p:strVal val="#ppt_x"/>
                                          </p:val>
                                        </p:tav>
                                      </p:tavLst>
                                    </p:anim>
                                    <p:anim calcmode="lin" valueType="num">
                                      <p:cBhvr>
                                        <p:cTn id="33" dur="1000" fill="hold"/>
                                        <p:tgtEl>
                                          <p:spTgt spid="6"/>
                                        </p:tgtEl>
                                        <p:attrNameLst>
                                          <p:attrName>ppt_y</p:attrName>
                                        </p:attrNameLst>
                                      </p:cBhvr>
                                      <p:tavLst>
                                        <p:tav tm="0">
                                          <p:val>
                                            <p:strVal val="#ppt_y"/>
                                          </p:val>
                                        </p:tav>
                                        <p:tav tm="100000">
                                          <p:val>
                                            <p:strVal val="#ppt_y"/>
                                          </p:val>
                                        </p:tav>
                                      </p:tavLst>
                                    </p:anim>
                                    <p:animEffect transition="in" filter="fade">
                                      <p:cBhvr>
                                        <p:cTn id="34" dur="1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54" presetClass="entr" presetSubtype="0" accel="10000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10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40"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1"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43" dur="1000"/>
                                        <p:tgtEl>
                                          <p:spTgt spid="3">
                                            <p:txEl>
                                              <p:pRg st="3" end="3"/>
                                            </p:txEl>
                                          </p:spTgt>
                                        </p:tgtEl>
                                      </p:cBhvr>
                                    </p:animEffect>
                                  </p:childTnLst>
                                </p:cTn>
                              </p:par>
                            </p:childTnLst>
                          </p:cTn>
                        </p:par>
                        <p:par>
                          <p:cTn id="44" fill="hold">
                            <p:stCondLst>
                              <p:cond delay="1000"/>
                            </p:stCondLst>
                            <p:childTnLst>
                              <p:par>
                                <p:cTn id="45" presetID="54" presetClass="entr" presetSubtype="0" accel="100000" fill="hold" grpId="0" nodeType="after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10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48"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49"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50" dur="10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51" dur="1000"/>
                                        <p:tgtEl>
                                          <p:spTgt spid="3">
                                            <p:txEl>
                                              <p:pRg st="4" end="4"/>
                                            </p:txEl>
                                          </p:spTgt>
                                        </p:tgtEl>
                                      </p:cBhvr>
                                    </p:animEffect>
                                  </p:childTnLst>
                                </p:cTn>
                              </p:par>
                              <p:par>
                                <p:cTn id="52" presetID="54" presetClass="entr" presetSubtype="0" accel="100000" fill="hold" nodeType="with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p:cTn id="54" dur="1000" fill="hold"/>
                                        <p:tgtEl>
                                          <p:spTgt spid="5"/>
                                        </p:tgtEl>
                                        <p:attrNameLst>
                                          <p:attrName>ppt_w</p:attrName>
                                        </p:attrNameLst>
                                      </p:cBhvr>
                                      <p:tavLst>
                                        <p:tav tm="0">
                                          <p:val>
                                            <p:strVal val="#ppt_w*0.05"/>
                                          </p:val>
                                        </p:tav>
                                        <p:tav tm="100000">
                                          <p:val>
                                            <p:strVal val="#ppt_w"/>
                                          </p:val>
                                        </p:tav>
                                      </p:tavLst>
                                    </p:anim>
                                    <p:anim calcmode="lin" valueType="num">
                                      <p:cBhvr>
                                        <p:cTn id="55" dur="1000" fill="hold"/>
                                        <p:tgtEl>
                                          <p:spTgt spid="5"/>
                                        </p:tgtEl>
                                        <p:attrNameLst>
                                          <p:attrName>ppt_h</p:attrName>
                                        </p:attrNameLst>
                                      </p:cBhvr>
                                      <p:tavLst>
                                        <p:tav tm="0">
                                          <p:val>
                                            <p:strVal val="#ppt_h"/>
                                          </p:val>
                                        </p:tav>
                                        <p:tav tm="100000">
                                          <p:val>
                                            <p:strVal val="#ppt_h"/>
                                          </p:val>
                                        </p:tav>
                                      </p:tavLst>
                                    </p:anim>
                                    <p:anim calcmode="lin" valueType="num">
                                      <p:cBhvr>
                                        <p:cTn id="56" dur="1000" fill="hold"/>
                                        <p:tgtEl>
                                          <p:spTgt spid="5"/>
                                        </p:tgtEl>
                                        <p:attrNameLst>
                                          <p:attrName>ppt_x</p:attrName>
                                        </p:attrNameLst>
                                      </p:cBhvr>
                                      <p:tavLst>
                                        <p:tav tm="0">
                                          <p:val>
                                            <p:strVal val="#ppt_x-.2"/>
                                          </p:val>
                                        </p:tav>
                                        <p:tav tm="100000">
                                          <p:val>
                                            <p:strVal val="#ppt_x"/>
                                          </p:val>
                                        </p:tav>
                                      </p:tavLst>
                                    </p:anim>
                                    <p:anim calcmode="lin" valueType="num">
                                      <p:cBhvr>
                                        <p:cTn id="57" dur="1000" fill="hold"/>
                                        <p:tgtEl>
                                          <p:spTgt spid="5"/>
                                        </p:tgtEl>
                                        <p:attrNameLst>
                                          <p:attrName>ppt_y</p:attrName>
                                        </p:attrNameLst>
                                      </p:cBhvr>
                                      <p:tavLst>
                                        <p:tav tm="0">
                                          <p:val>
                                            <p:strVal val="#ppt_y"/>
                                          </p:val>
                                        </p:tav>
                                        <p:tav tm="100000">
                                          <p:val>
                                            <p:strVal val="#ppt_y"/>
                                          </p:val>
                                        </p:tav>
                                      </p:tavLst>
                                    </p:anim>
                                    <p:animEffect transition="in" filter="fade">
                                      <p:cBhvr>
                                        <p:cTn id="58" dur="1000"/>
                                        <p:tgtEl>
                                          <p:spTgt spid="5"/>
                                        </p:tgtEl>
                                      </p:cBhvr>
                                    </p:animEffect>
                                  </p:childTnLst>
                                </p:cTn>
                              </p:par>
                            </p:childTnLst>
                          </p:cTn>
                        </p:par>
                        <p:par>
                          <p:cTn id="59" fill="hold">
                            <p:stCondLst>
                              <p:cond delay="2000"/>
                            </p:stCondLst>
                            <p:childTnLst>
                              <p:par>
                                <p:cTn id="60" presetID="54" presetClass="entr" presetSubtype="0" accel="100000" fill="hold" grpId="0" nodeType="afterEffect">
                                  <p:stCondLst>
                                    <p:cond delay="0"/>
                                  </p:stCondLst>
                                  <p:childTnLst>
                                    <p:set>
                                      <p:cBhvr>
                                        <p:cTn id="61" dur="1" fill="hold">
                                          <p:stCondLst>
                                            <p:cond delay="0"/>
                                          </p:stCondLst>
                                        </p:cTn>
                                        <p:tgtEl>
                                          <p:spTgt spid="3">
                                            <p:txEl>
                                              <p:pRg st="5" end="5"/>
                                            </p:txEl>
                                          </p:spTgt>
                                        </p:tgtEl>
                                        <p:attrNameLst>
                                          <p:attrName>style.visibility</p:attrName>
                                        </p:attrNameLst>
                                      </p:cBhvr>
                                      <p:to>
                                        <p:strVal val="visible"/>
                                      </p:to>
                                    </p:set>
                                    <p:anim calcmode="lin" valueType="num">
                                      <p:cBhvr>
                                        <p:cTn id="62" dur="10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63"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64"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65" dur="10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66" dur="1000"/>
                                        <p:tgtEl>
                                          <p:spTgt spid="3">
                                            <p:txEl>
                                              <p:pRg st="5" end="5"/>
                                            </p:txEl>
                                          </p:spTgt>
                                        </p:tgtEl>
                                      </p:cBhvr>
                                    </p:animEffect>
                                  </p:childTnLst>
                                </p:cTn>
                              </p:par>
                            </p:childTnLst>
                          </p:cTn>
                        </p:par>
                        <p:par>
                          <p:cTn id="67" fill="hold">
                            <p:stCondLst>
                              <p:cond delay="3000"/>
                            </p:stCondLst>
                            <p:childTnLst>
                              <p:par>
                                <p:cTn id="68" presetID="54" presetClass="entr" presetSubtype="0" accel="100000" fill="hold" grpId="0" nodeType="afterEffect">
                                  <p:stCondLst>
                                    <p:cond delay="0"/>
                                  </p:stCondLst>
                                  <p:childTnLst>
                                    <p:set>
                                      <p:cBhvr>
                                        <p:cTn id="69" dur="1" fill="hold">
                                          <p:stCondLst>
                                            <p:cond delay="0"/>
                                          </p:stCondLst>
                                        </p:cTn>
                                        <p:tgtEl>
                                          <p:spTgt spid="3">
                                            <p:txEl>
                                              <p:pRg st="6" end="6"/>
                                            </p:txEl>
                                          </p:spTgt>
                                        </p:tgtEl>
                                        <p:attrNameLst>
                                          <p:attrName>style.visibility</p:attrName>
                                        </p:attrNameLst>
                                      </p:cBhvr>
                                      <p:to>
                                        <p:strVal val="visible"/>
                                      </p:to>
                                    </p:set>
                                    <p:anim calcmode="lin" valueType="num">
                                      <p:cBhvr>
                                        <p:cTn id="70" dur="1000" fill="hold"/>
                                        <p:tgtEl>
                                          <p:spTgt spid="3">
                                            <p:txEl>
                                              <p:pRg st="6" end="6"/>
                                            </p:txEl>
                                          </p:spTgt>
                                        </p:tgtEl>
                                        <p:attrNameLst>
                                          <p:attrName>ppt_w</p:attrName>
                                        </p:attrNameLst>
                                      </p:cBhvr>
                                      <p:tavLst>
                                        <p:tav tm="0">
                                          <p:val>
                                            <p:strVal val="#ppt_w*0.05"/>
                                          </p:val>
                                        </p:tav>
                                        <p:tav tm="100000">
                                          <p:val>
                                            <p:strVal val="#ppt_w"/>
                                          </p:val>
                                        </p:tav>
                                      </p:tavLst>
                                    </p:anim>
                                    <p:anim calcmode="lin" valueType="num">
                                      <p:cBhvr>
                                        <p:cTn id="71"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72" dur="1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73" dur="10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74" dur="1000"/>
                                        <p:tgtEl>
                                          <p:spTgt spid="3">
                                            <p:txEl>
                                              <p:pRg st="6" end="6"/>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54" presetClass="entr" presetSubtype="0" accel="100000" fill="hold" grpId="0" nodeType="clickEffect">
                                  <p:stCondLst>
                                    <p:cond delay="0"/>
                                  </p:stCondLst>
                                  <p:childTnLst>
                                    <p:set>
                                      <p:cBhvr>
                                        <p:cTn id="78" dur="1" fill="hold">
                                          <p:stCondLst>
                                            <p:cond delay="0"/>
                                          </p:stCondLst>
                                        </p:cTn>
                                        <p:tgtEl>
                                          <p:spTgt spid="3">
                                            <p:txEl>
                                              <p:pRg st="7" end="7"/>
                                            </p:txEl>
                                          </p:spTgt>
                                        </p:tgtEl>
                                        <p:attrNameLst>
                                          <p:attrName>style.visibility</p:attrName>
                                        </p:attrNameLst>
                                      </p:cBhvr>
                                      <p:to>
                                        <p:strVal val="visible"/>
                                      </p:to>
                                    </p:set>
                                    <p:anim calcmode="lin" valueType="num">
                                      <p:cBhvr>
                                        <p:cTn id="79" dur="1000" fill="hold"/>
                                        <p:tgtEl>
                                          <p:spTgt spid="3">
                                            <p:txEl>
                                              <p:pRg st="7" end="7"/>
                                            </p:txEl>
                                          </p:spTgt>
                                        </p:tgtEl>
                                        <p:attrNameLst>
                                          <p:attrName>ppt_w</p:attrName>
                                        </p:attrNameLst>
                                      </p:cBhvr>
                                      <p:tavLst>
                                        <p:tav tm="0">
                                          <p:val>
                                            <p:strVal val="#ppt_w*0.05"/>
                                          </p:val>
                                        </p:tav>
                                        <p:tav tm="100000">
                                          <p:val>
                                            <p:strVal val="#ppt_w"/>
                                          </p:val>
                                        </p:tav>
                                      </p:tavLst>
                                    </p:anim>
                                    <p:anim calcmode="lin" valueType="num">
                                      <p:cBhvr>
                                        <p:cTn id="80" dur="1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81" dur="10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82" dur="1000" fill="hold"/>
                                        <p:tgtEl>
                                          <p:spTgt spid="3">
                                            <p:txEl>
                                              <p:pRg st="7" end="7"/>
                                            </p:txEl>
                                          </p:spTgt>
                                        </p:tgtEl>
                                        <p:attrNameLst>
                                          <p:attrName>ppt_y</p:attrName>
                                        </p:attrNameLst>
                                      </p:cBhvr>
                                      <p:tavLst>
                                        <p:tav tm="0">
                                          <p:val>
                                            <p:strVal val="#ppt_y"/>
                                          </p:val>
                                        </p:tav>
                                        <p:tav tm="100000">
                                          <p:val>
                                            <p:strVal val="#ppt_y"/>
                                          </p:val>
                                        </p:tav>
                                      </p:tavLst>
                                    </p:anim>
                                    <p:animEffect transition="in" filter="fade">
                                      <p:cBhvr>
                                        <p:cTn id="83" dur="1000"/>
                                        <p:tgtEl>
                                          <p:spTgt spid="3">
                                            <p:txEl>
                                              <p:pRg st="7" end="7"/>
                                            </p:txEl>
                                          </p:spTgt>
                                        </p:tgtEl>
                                      </p:cBhvr>
                                    </p:animEffect>
                                  </p:childTnLst>
                                </p:cTn>
                              </p:par>
                              <p:par>
                                <p:cTn id="84" presetID="54" presetClass="entr" presetSubtype="0" accel="100000" fill="hold" nodeType="withEffect">
                                  <p:stCondLst>
                                    <p:cond delay="0"/>
                                  </p:stCondLst>
                                  <p:childTnLst>
                                    <p:set>
                                      <p:cBhvr>
                                        <p:cTn id="85" dur="1" fill="hold">
                                          <p:stCondLst>
                                            <p:cond delay="0"/>
                                          </p:stCondLst>
                                        </p:cTn>
                                        <p:tgtEl>
                                          <p:spTgt spid="2050"/>
                                        </p:tgtEl>
                                        <p:attrNameLst>
                                          <p:attrName>style.visibility</p:attrName>
                                        </p:attrNameLst>
                                      </p:cBhvr>
                                      <p:to>
                                        <p:strVal val="visible"/>
                                      </p:to>
                                    </p:set>
                                    <p:anim calcmode="lin" valueType="num">
                                      <p:cBhvr>
                                        <p:cTn id="86" dur="1000" fill="hold"/>
                                        <p:tgtEl>
                                          <p:spTgt spid="2050"/>
                                        </p:tgtEl>
                                        <p:attrNameLst>
                                          <p:attrName>ppt_w</p:attrName>
                                        </p:attrNameLst>
                                      </p:cBhvr>
                                      <p:tavLst>
                                        <p:tav tm="0">
                                          <p:val>
                                            <p:strVal val="#ppt_w*0.05"/>
                                          </p:val>
                                        </p:tav>
                                        <p:tav tm="100000">
                                          <p:val>
                                            <p:strVal val="#ppt_w"/>
                                          </p:val>
                                        </p:tav>
                                      </p:tavLst>
                                    </p:anim>
                                    <p:anim calcmode="lin" valueType="num">
                                      <p:cBhvr>
                                        <p:cTn id="87" dur="1000" fill="hold"/>
                                        <p:tgtEl>
                                          <p:spTgt spid="2050"/>
                                        </p:tgtEl>
                                        <p:attrNameLst>
                                          <p:attrName>ppt_h</p:attrName>
                                        </p:attrNameLst>
                                      </p:cBhvr>
                                      <p:tavLst>
                                        <p:tav tm="0">
                                          <p:val>
                                            <p:strVal val="#ppt_h"/>
                                          </p:val>
                                        </p:tav>
                                        <p:tav tm="100000">
                                          <p:val>
                                            <p:strVal val="#ppt_h"/>
                                          </p:val>
                                        </p:tav>
                                      </p:tavLst>
                                    </p:anim>
                                    <p:anim calcmode="lin" valueType="num">
                                      <p:cBhvr>
                                        <p:cTn id="88" dur="1000" fill="hold"/>
                                        <p:tgtEl>
                                          <p:spTgt spid="2050"/>
                                        </p:tgtEl>
                                        <p:attrNameLst>
                                          <p:attrName>ppt_x</p:attrName>
                                        </p:attrNameLst>
                                      </p:cBhvr>
                                      <p:tavLst>
                                        <p:tav tm="0">
                                          <p:val>
                                            <p:strVal val="#ppt_x-.2"/>
                                          </p:val>
                                        </p:tav>
                                        <p:tav tm="100000">
                                          <p:val>
                                            <p:strVal val="#ppt_x"/>
                                          </p:val>
                                        </p:tav>
                                      </p:tavLst>
                                    </p:anim>
                                    <p:anim calcmode="lin" valueType="num">
                                      <p:cBhvr>
                                        <p:cTn id="89" dur="1000" fill="hold"/>
                                        <p:tgtEl>
                                          <p:spTgt spid="2050"/>
                                        </p:tgtEl>
                                        <p:attrNameLst>
                                          <p:attrName>ppt_y</p:attrName>
                                        </p:attrNameLst>
                                      </p:cBhvr>
                                      <p:tavLst>
                                        <p:tav tm="0">
                                          <p:val>
                                            <p:strVal val="#ppt_y"/>
                                          </p:val>
                                        </p:tav>
                                        <p:tav tm="100000">
                                          <p:val>
                                            <p:strVal val="#ppt_y"/>
                                          </p:val>
                                        </p:tav>
                                      </p:tavLst>
                                    </p:anim>
                                    <p:animEffect transition="in" filter="fade">
                                      <p:cBhvr>
                                        <p:cTn id="90"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381000"/>
            <a:ext cx="5897880" cy="457200"/>
          </a:xfrm>
        </p:spPr>
        <p:txBody>
          <a:bodyPr>
            <a:noAutofit/>
          </a:bodyPr>
          <a:lstStyle/>
          <a:p>
            <a:r>
              <a:rPr lang="en-US" sz="3600" dirty="0" smtClean="0"/>
              <a:t>III. </a:t>
            </a:r>
            <a:r>
              <a:rPr lang="en-US" sz="3600" dirty="0" smtClean="0"/>
              <a:t>Prayer</a:t>
            </a:r>
            <a:endParaRPr lang="en-US" sz="3600" dirty="0"/>
          </a:p>
        </p:txBody>
      </p:sp>
      <p:sp>
        <p:nvSpPr>
          <p:cNvPr id="4" name="Text Placeholder 3"/>
          <p:cNvSpPr>
            <a:spLocks noGrp="1"/>
          </p:cNvSpPr>
          <p:nvPr>
            <p:ph type="body" idx="2"/>
          </p:nvPr>
        </p:nvSpPr>
        <p:spPr>
          <a:xfrm>
            <a:off x="533400" y="990600"/>
            <a:ext cx="5897880" cy="602512"/>
          </a:xfrm>
        </p:spPr>
        <p:txBody>
          <a:bodyPr>
            <a:normAutofit/>
          </a:bodyPr>
          <a:lstStyle/>
          <a:p>
            <a:r>
              <a:rPr lang="en-US" sz="3600" dirty="0" smtClean="0"/>
              <a:t>A. Suggested hymns/songs</a:t>
            </a:r>
            <a:endParaRPr lang="en-US" sz="3600" dirty="0"/>
          </a:p>
        </p:txBody>
      </p:sp>
      <p:sp>
        <p:nvSpPr>
          <p:cNvPr id="6" name="Content Placeholder 5"/>
          <p:cNvSpPr>
            <a:spLocks noGrp="1"/>
          </p:cNvSpPr>
          <p:nvPr>
            <p:ph sz="half" idx="1"/>
          </p:nvPr>
        </p:nvSpPr>
        <p:spPr>
          <a:xfrm>
            <a:off x="457200" y="1752600"/>
            <a:ext cx="7239000" cy="4752752"/>
          </a:xfrm>
        </p:spPr>
        <p:txBody>
          <a:bodyPr>
            <a:normAutofit fontScale="77500" lnSpcReduction="20000"/>
          </a:bodyPr>
          <a:lstStyle/>
          <a:p>
            <a:pPr lvl="0"/>
            <a:r>
              <a:rPr lang="en-US" dirty="0" smtClean="0">
                <a:solidFill>
                  <a:schemeClr val="tx2">
                    <a:lumMod val="75000"/>
                  </a:schemeClr>
                </a:solidFill>
              </a:rPr>
              <a:t>“A Place at the Table,” Lori True</a:t>
            </a:r>
          </a:p>
          <a:p>
            <a:pPr lvl="0"/>
            <a:r>
              <a:rPr lang="en-US" dirty="0" smtClean="0"/>
              <a:t>“All Are Welcome,” Marty Haugen</a:t>
            </a:r>
          </a:p>
          <a:p>
            <a:pPr lvl="0"/>
            <a:r>
              <a:rPr lang="en-US" dirty="0" smtClean="0">
                <a:solidFill>
                  <a:schemeClr val="accent6">
                    <a:lumMod val="75000"/>
                  </a:schemeClr>
                </a:solidFill>
              </a:rPr>
              <a:t>“Christ Has No Body Now But Yours,” Steven C. Warner</a:t>
            </a:r>
          </a:p>
          <a:p>
            <a:pPr lvl="0"/>
            <a:r>
              <a:rPr lang="en-US" dirty="0" smtClean="0">
                <a:solidFill>
                  <a:schemeClr val="tx2">
                    <a:lumMod val="75000"/>
                  </a:schemeClr>
                </a:solidFill>
              </a:rPr>
              <a:t>“Come to the Feast,” Marty Haugen</a:t>
            </a:r>
          </a:p>
          <a:p>
            <a:pPr lvl="0"/>
            <a:r>
              <a:rPr lang="en-US" dirty="0" smtClean="0"/>
              <a:t>“Come to the Water,” John Foley SJ</a:t>
            </a:r>
          </a:p>
          <a:p>
            <a:pPr lvl="0"/>
            <a:r>
              <a:rPr lang="en-US" dirty="0" smtClean="0">
                <a:solidFill>
                  <a:schemeClr val="accent6">
                    <a:lumMod val="75000"/>
                  </a:schemeClr>
                </a:solidFill>
              </a:rPr>
              <a:t>“Gather Us In,” Marty Haugen</a:t>
            </a:r>
          </a:p>
          <a:p>
            <a:pPr lvl="0"/>
            <a:r>
              <a:rPr lang="en-US" dirty="0" smtClean="0">
                <a:solidFill>
                  <a:schemeClr val="tx2">
                    <a:lumMod val="75000"/>
                  </a:schemeClr>
                </a:solidFill>
              </a:rPr>
              <a:t>“Gathered as One,” Deanna Light</a:t>
            </a:r>
          </a:p>
          <a:p>
            <a:pPr lvl="0"/>
            <a:r>
              <a:rPr lang="en-US" dirty="0" smtClean="0"/>
              <a:t>“God Has Chosen Me,” Bernadette Farrell</a:t>
            </a:r>
          </a:p>
          <a:p>
            <a:pPr lvl="0"/>
            <a:r>
              <a:rPr lang="en-US" dirty="0" smtClean="0">
                <a:solidFill>
                  <a:schemeClr val="accent6">
                    <a:lumMod val="75000"/>
                  </a:schemeClr>
                </a:solidFill>
              </a:rPr>
              <a:t>“Table of Plenty,” Dan </a:t>
            </a:r>
            <a:r>
              <a:rPr lang="en-US" dirty="0" err="1" smtClean="0">
                <a:solidFill>
                  <a:schemeClr val="accent6">
                    <a:lumMod val="75000"/>
                  </a:schemeClr>
                </a:solidFill>
              </a:rPr>
              <a:t>Schutte</a:t>
            </a:r>
            <a:endParaRPr lang="en-US" dirty="0" smtClean="0">
              <a:solidFill>
                <a:schemeClr val="accent6">
                  <a:lumMod val="75000"/>
                </a:schemeClr>
              </a:solidFill>
            </a:endParaRPr>
          </a:p>
          <a:p>
            <a:pPr lvl="0"/>
            <a:r>
              <a:rPr lang="en-US" dirty="0" smtClean="0">
                <a:solidFill>
                  <a:schemeClr val="tx2">
                    <a:lumMod val="75000"/>
                  </a:schemeClr>
                </a:solidFill>
              </a:rPr>
              <a:t>“We Are the Light of the World,” Jean A. Greif</a:t>
            </a:r>
          </a:p>
          <a:p>
            <a:pPr lvl="0"/>
            <a:r>
              <a:rPr lang="en-US" dirty="0" smtClean="0"/>
              <a:t>“We Come to Your Feast,” Michael </a:t>
            </a:r>
            <a:r>
              <a:rPr lang="en-US" dirty="0" err="1" smtClean="0"/>
              <a:t>Joncas</a:t>
            </a: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p:cTn id="12"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1" end="1"/>
                                            </p:txEl>
                                          </p:spTgt>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p:cTn id="17"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6">
                                            <p:txEl>
                                              <p:pRg st="2" end="2"/>
                                            </p:txEl>
                                          </p:spTgt>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17" presetClass="entr" presetSubtype="10" fill="hold" grpId="0" nodeType="after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 calcmode="lin" valueType="num">
                                      <p:cBhvr>
                                        <p:cTn id="22"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6">
                                            <p:txEl>
                                              <p:pRg st="3" end="3"/>
                                            </p:txEl>
                                          </p:spTgt>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presetID="17" presetClass="entr" presetSubtype="10" fill="hold" grpId="0" nodeType="after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p:cTn id="27"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6">
                                            <p:txEl>
                                              <p:pRg st="4" end="4"/>
                                            </p:txEl>
                                          </p:spTgt>
                                        </p:tgtEl>
                                        <p:attrNameLst>
                                          <p:attrName>ppt_h</p:attrName>
                                        </p:attrNameLst>
                                      </p:cBhvr>
                                      <p:tavLst>
                                        <p:tav tm="0">
                                          <p:val>
                                            <p:strVal val="#ppt_h"/>
                                          </p:val>
                                        </p:tav>
                                        <p:tav tm="100000">
                                          <p:val>
                                            <p:strVal val="#ppt_h"/>
                                          </p:val>
                                        </p:tav>
                                      </p:tavLst>
                                    </p:anim>
                                  </p:childTnLst>
                                </p:cTn>
                              </p:par>
                            </p:childTnLst>
                          </p:cTn>
                        </p:par>
                        <p:par>
                          <p:cTn id="29" fill="hold">
                            <p:stCondLst>
                              <p:cond delay="2500"/>
                            </p:stCondLst>
                            <p:childTnLst>
                              <p:par>
                                <p:cTn id="30" presetID="17" presetClass="entr" presetSubtype="10" fill="hold" grpId="0" nodeType="after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 calcmode="lin" valueType="num">
                                      <p:cBhvr>
                                        <p:cTn id="32"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6">
                                            <p:txEl>
                                              <p:pRg st="5" end="5"/>
                                            </p:txEl>
                                          </p:spTgt>
                                        </p:tgtEl>
                                        <p:attrNameLst>
                                          <p:attrName>ppt_h</p:attrName>
                                        </p:attrNameLst>
                                      </p:cBhvr>
                                      <p:tavLst>
                                        <p:tav tm="0">
                                          <p:val>
                                            <p:strVal val="#ppt_h"/>
                                          </p:val>
                                        </p:tav>
                                        <p:tav tm="100000">
                                          <p:val>
                                            <p:strVal val="#ppt_h"/>
                                          </p:val>
                                        </p:tav>
                                      </p:tavLst>
                                    </p:anim>
                                  </p:childTnLst>
                                </p:cTn>
                              </p:par>
                            </p:childTnLst>
                          </p:cTn>
                        </p:par>
                        <p:par>
                          <p:cTn id="34" fill="hold">
                            <p:stCondLst>
                              <p:cond delay="3000"/>
                            </p:stCondLst>
                            <p:childTnLst>
                              <p:par>
                                <p:cTn id="35" presetID="17" presetClass="entr" presetSubtype="10" fill="hold" grpId="0" nodeType="after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p:cTn id="37"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6">
                                            <p:txEl>
                                              <p:pRg st="6" end="6"/>
                                            </p:txEl>
                                          </p:spTgt>
                                        </p:tgtEl>
                                        <p:attrNameLst>
                                          <p:attrName>ppt_h</p:attrName>
                                        </p:attrNameLst>
                                      </p:cBhvr>
                                      <p:tavLst>
                                        <p:tav tm="0">
                                          <p:val>
                                            <p:strVal val="#ppt_h"/>
                                          </p:val>
                                        </p:tav>
                                        <p:tav tm="100000">
                                          <p:val>
                                            <p:strVal val="#ppt_h"/>
                                          </p:val>
                                        </p:tav>
                                      </p:tavLst>
                                    </p:anim>
                                  </p:childTnLst>
                                </p:cTn>
                              </p:par>
                            </p:childTnLst>
                          </p:cTn>
                        </p:par>
                        <p:par>
                          <p:cTn id="39" fill="hold">
                            <p:stCondLst>
                              <p:cond delay="3500"/>
                            </p:stCondLst>
                            <p:childTnLst>
                              <p:par>
                                <p:cTn id="40" presetID="17" presetClass="entr" presetSubtype="10" fill="hold" grpId="0" nodeType="after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 calcmode="lin" valueType="num">
                                      <p:cBhvr>
                                        <p:cTn id="42" dur="500" fill="hold"/>
                                        <p:tgtEl>
                                          <p:spTgt spid="6">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6">
                                            <p:txEl>
                                              <p:pRg st="7" end="7"/>
                                            </p:txEl>
                                          </p:spTgt>
                                        </p:tgtEl>
                                        <p:attrNameLst>
                                          <p:attrName>ppt_h</p:attrName>
                                        </p:attrNameLst>
                                      </p:cBhvr>
                                      <p:tavLst>
                                        <p:tav tm="0">
                                          <p:val>
                                            <p:strVal val="#ppt_h"/>
                                          </p:val>
                                        </p:tav>
                                        <p:tav tm="100000">
                                          <p:val>
                                            <p:strVal val="#ppt_h"/>
                                          </p:val>
                                        </p:tav>
                                      </p:tavLst>
                                    </p:anim>
                                  </p:childTnLst>
                                </p:cTn>
                              </p:par>
                            </p:childTnLst>
                          </p:cTn>
                        </p:par>
                        <p:par>
                          <p:cTn id="44" fill="hold">
                            <p:stCondLst>
                              <p:cond delay="4000"/>
                            </p:stCondLst>
                            <p:childTnLst>
                              <p:par>
                                <p:cTn id="45" presetID="17" presetClass="entr" presetSubtype="10" fill="hold" grpId="0" nodeType="after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 calcmode="lin" valueType="num">
                                      <p:cBhvr>
                                        <p:cTn id="47" dur="500" fill="hold"/>
                                        <p:tgtEl>
                                          <p:spTgt spid="6">
                                            <p:txEl>
                                              <p:pRg st="8" end="8"/>
                                            </p:txEl>
                                          </p:spTgt>
                                        </p:tgtEl>
                                        <p:attrNameLst>
                                          <p:attrName>ppt_w</p:attrName>
                                        </p:attrNameLst>
                                      </p:cBhvr>
                                      <p:tavLst>
                                        <p:tav tm="0">
                                          <p:val>
                                            <p:fltVal val="0"/>
                                          </p:val>
                                        </p:tav>
                                        <p:tav tm="100000">
                                          <p:val>
                                            <p:strVal val="#ppt_w"/>
                                          </p:val>
                                        </p:tav>
                                      </p:tavLst>
                                    </p:anim>
                                    <p:anim calcmode="lin" valueType="num">
                                      <p:cBhvr>
                                        <p:cTn id="48" dur="500" fill="hold"/>
                                        <p:tgtEl>
                                          <p:spTgt spid="6">
                                            <p:txEl>
                                              <p:pRg st="8" end="8"/>
                                            </p:txEl>
                                          </p:spTgt>
                                        </p:tgtEl>
                                        <p:attrNameLst>
                                          <p:attrName>ppt_h</p:attrName>
                                        </p:attrNameLst>
                                      </p:cBhvr>
                                      <p:tavLst>
                                        <p:tav tm="0">
                                          <p:val>
                                            <p:strVal val="#ppt_h"/>
                                          </p:val>
                                        </p:tav>
                                        <p:tav tm="100000">
                                          <p:val>
                                            <p:strVal val="#ppt_h"/>
                                          </p:val>
                                        </p:tav>
                                      </p:tavLst>
                                    </p:anim>
                                  </p:childTnLst>
                                </p:cTn>
                              </p:par>
                            </p:childTnLst>
                          </p:cTn>
                        </p:par>
                        <p:par>
                          <p:cTn id="49" fill="hold">
                            <p:stCondLst>
                              <p:cond delay="4500"/>
                            </p:stCondLst>
                            <p:childTnLst>
                              <p:par>
                                <p:cTn id="50" presetID="17" presetClass="entr" presetSubtype="10" fill="hold" grpId="0" nodeType="after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 calcmode="lin" valueType="num">
                                      <p:cBhvr>
                                        <p:cTn id="52" dur="500" fill="hold"/>
                                        <p:tgtEl>
                                          <p:spTgt spid="6">
                                            <p:txEl>
                                              <p:pRg st="9" end="9"/>
                                            </p:txEl>
                                          </p:spTgt>
                                        </p:tgtEl>
                                        <p:attrNameLst>
                                          <p:attrName>ppt_w</p:attrName>
                                        </p:attrNameLst>
                                      </p:cBhvr>
                                      <p:tavLst>
                                        <p:tav tm="0">
                                          <p:val>
                                            <p:fltVal val="0"/>
                                          </p:val>
                                        </p:tav>
                                        <p:tav tm="100000">
                                          <p:val>
                                            <p:strVal val="#ppt_w"/>
                                          </p:val>
                                        </p:tav>
                                      </p:tavLst>
                                    </p:anim>
                                    <p:anim calcmode="lin" valueType="num">
                                      <p:cBhvr>
                                        <p:cTn id="53" dur="500" fill="hold"/>
                                        <p:tgtEl>
                                          <p:spTgt spid="6">
                                            <p:txEl>
                                              <p:pRg st="9" end="9"/>
                                            </p:txEl>
                                          </p:spTgt>
                                        </p:tgtEl>
                                        <p:attrNameLst>
                                          <p:attrName>ppt_h</p:attrName>
                                        </p:attrNameLst>
                                      </p:cBhvr>
                                      <p:tavLst>
                                        <p:tav tm="0">
                                          <p:val>
                                            <p:strVal val="#ppt_h"/>
                                          </p:val>
                                        </p:tav>
                                        <p:tav tm="100000">
                                          <p:val>
                                            <p:strVal val="#ppt_h"/>
                                          </p:val>
                                        </p:tav>
                                      </p:tavLst>
                                    </p:anim>
                                  </p:childTnLst>
                                </p:cTn>
                              </p:par>
                            </p:childTnLst>
                          </p:cTn>
                        </p:par>
                        <p:par>
                          <p:cTn id="54" fill="hold">
                            <p:stCondLst>
                              <p:cond delay="5000"/>
                            </p:stCondLst>
                            <p:childTnLst>
                              <p:par>
                                <p:cTn id="55" presetID="17" presetClass="entr" presetSubtype="10" fill="hold" grpId="0" nodeType="afterEffect">
                                  <p:stCondLst>
                                    <p:cond delay="0"/>
                                  </p:stCondLst>
                                  <p:childTnLst>
                                    <p:set>
                                      <p:cBhvr>
                                        <p:cTn id="56" dur="1" fill="hold">
                                          <p:stCondLst>
                                            <p:cond delay="0"/>
                                          </p:stCondLst>
                                        </p:cTn>
                                        <p:tgtEl>
                                          <p:spTgt spid="6">
                                            <p:txEl>
                                              <p:pRg st="10" end="10"/>
                                            </p:txEl>
                                          </p:spTgt>
                                        </p:tgtEl>
                                        <p:attrNameLst>
                                          <p:attrName>style.visibility</p:attrName>
                                        </p:attrNameLst>
                                      </p:cBhvr>
                                      <p:to>
                                        <p:strVal val="visible"/>
                                      </p:to>
                                    </p:set>
                                    <p:anim calcmode="lin" valueType="num">
                                      <p:cBhvr>
                                        <p:cTn id="57" dur="500" fill="hold"/>
                                        <p:tgtEl>
                                          <p:spTgt spid="6">
                                            <p:txEl>
                                              <p:pRg st="10" end="10"/>
                                            </p:txEl>
                                          </p:spTgt>
                                        </p:tgtEl>
                                        <p:attrNameLst>
                                          <p:attrName>ppt_w</p:attrName>
                                        </p:attrNameLst>
                                      </p:cBhvr>
                                      <p:tavLst>
                                        <p:tav tm="0">
                                          <p:val>
                                            <p:fltVal val="0"/>
                                          </p:val>
                                        </p:tav>
                                        <p:tav tm="100000">
                                          <p:val>
                                            <p:strVal val="#ppt_w"/>
                                          </p:val>
                                        </p:tav>
                                      </p:tavLst>
                                    </p:anim>
                                    <p:anim calcmode="lin" valueType="num">
                                      <p:cBhvr>
                                        <p:cTn id="58" dur="500" fill="hold"/>
                                        <p:tgtEl>
                                          <p:spTgt spid="6">
                                            <p:txEl>
                                              <p:pRg st="10" end="1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20040"/>
            <a:ext cx="7239000" cy="746760"/>
          </a:xfrm>
        </p:spPr>
        <p:txBody>
          <a:bodyPr>
            <a:normAutofit fontScale="90000"/>
          </a:bodyPr>
          <a:lstStyle/>
          <a:p>
            <a:r>
              <a:rPr lang="en-US" u="sng" dirty="0" smtClean="0"/>
              <a:t>questions to prompt thinking</a:t>
            </a:r>
            <a:r>
              <a:rPr lang="en-US" dirty="0" smtClean="0"/>
              <a:t>:</a:t>
            </a:r>
            <a:endParaRPr lang="en-US" dirty="0"/>
          </a:p>
        </p:txBody>
      </p:sp>
      <p:sp>
        <p:nvSpPr>
          <p:cNvPr id="6" name="Content Placeholder 5"/>
          <p:cNvSpPr>
            <a:spLocks noGrp="1"/>
          </p:cNvSpPr>
          <p:nvPr>
            <p:ph idx="1"/>
          </p:nvPr>
        </p:nvSpPr>
        <p:spPr>
          <a:xfrm>
            <a:off x="457200" y="1371600"/>
            <a:ext cx="7239000" cy="5084136"/>
          </a:xfrm>
        </p:spPr>
        <p:txBody>
          <a:bodyPr/>
          <a:lstStyle/>
          <a:p>
            <a:r>
              <a:rPr lang="en-US" sz="2400" dirty="0" smtClean="0">
                <a:solidFill>
                  <a:schemeClr val="accent6">
                    <a:lumMod val="75000"/>
                  </a:schemeClr>
                </a:solidFill>
              </a:rPr>
              <a:t>What does our parish look like thru the eyes of a visitor?</a:t>
            </a:r>
          </a:p>
          <a:p>
            <a:r>
              <a:rPr lang="en-US" sz="2400" dirty="0" smtClean="0">
                <a:solidFill>
                  <a:schemeClr val="tx2">
                    <a:lumMod val="75000"/>
                  </a:schemeClr>
                </a:solidFill>
              </a:rPr>
              <a:t>What are we doing now to welcome visitors?</a:t>
            </a:r>
          </a:p>
          <a:p>
            <a:r>
              <a:rPr lang="en-US" sz="2400" dirty="0" smtClean="0"/>
              <a:t>Do you know the names of those who sit by you?</a:t>
            </a:r>
          </a:p>
          <a:p>
            <a:r>
              <a:rPr lang="en-US" sz="2400" dirty="0" smtClean="0">
                <a:solidFill>
                  <a:schemeClr val="accent6">
                    <a:lumMod val="75000"/>
                  </a:schemeClr>
                </a:solidFill>
              </a:rPr>
              <a:t>Recall a time you felt welcomed in a strange place.  What made you feel that way?  Are you and your fellow parishioners doing that now?</a:t>
            </a:r>
          </a:p>
          <a:p>
            <a:r>
              <a:rPr lang="en-US" sz="2400" dirty="0" smtClean="0">
                <a:solidFill>
                  <a:schemeClr val="tx2">
                    <a:lumMod val="75000"/>
                  </a:schemeClr>
                </a:solidFill>
              </a:rPr>
              <a:t>What is one thing you can do to help everyone feel at home in our parish?</a:t>
            </a:r>
          </a:p>
          <a:p>
            <a:r>
              <a:rPr lang="en-US" sz="2400" dirty="0" smtClean="0"/>
              <a:t>If you imagine our parish as a model of hospitality, what 3 things would be key?</a:t>
            </a:r>
          </a:p>
        </p:txBody>
      </p:sp>
      <p:pic>
        <p:nvPicPr>
          <p:cNvPr id="3075" name="Picture 3" descr="C:\Users\brudolph\AppData\Local\Microsoft\Windows\Temporary Internet Files\Content.IE5\WVV6HQU5\Twitter_question_mark[1].png"/>
          <p:cNvPicPr>
            <a:picLocks noChangeAspect="1" noChangeArrowheads="1"/>
          </p:cNvPicPr>
          <p:nvPr/>
        </p:nvPicPr>
        <p:blipFill>
          <a:blip r:embed="rId3" cstate="print"/>
          <a:srcRect/>
          <a:stretch>
            <a:fillRect/>
          </a:stretch>
        </p:blipFill>
        <p:spPr bwMode="auto">
          <a:xfrm>
            <a:off x="6705600" y="4164723"/>
            <a:ext cx="1828800" cy="252248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style.rotation</p:attrName>
                                        </p:attrNameLst>
                                      </p:cBhvr>
                                      <p:tavLst>
                                        <p:tav tm="0">
                                          <p:val>
                                            <p:fltVal val="720"/>
                                          </p:val>
                                        </p:tav>
                                        <p:tav tm="100000">
                                          <p:val>
                                            <p:fltVal val="0"/>
                                          </p:val>
                                        </p:tav>
                                      </p:tavLst>
                                    </p:anim>
                                    <p:anim calcmode="lin" valueType="num">
                                      <p:cBhvr>
                                        <p:cTn id="9"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0" dur="1000" fill="hold"/>
                                        <p:tgtEl>
                                          <p:spTgt spid="6">
                                            <p:txEl>
                                              <p:pRg st="0" end="0"/>
                                            </p:txEl>
                                          </p:spTgt>
                                        </p:tgtEl>
                                        <p:attrNameLst>
                                          <p:attrName>ppt_w</p:attrName>
                                        </p:attrNameLst>
                                      </p:cBhvr>
                                      <p:tavLst>
                                        <p:tav tm="0">
                                          <p:val>
                                            <p:fltVal val="0"/>
                                          </p:val>
                                        </p:tav>
                                        <p:tav tm="100000">
                                          <p:val>
                                            <p:strVal val="#ppt_w"/>
                                          </p:val>
                                        </p:tav>
                                      </p:tavLst>
                                    </p:anim>
                                  </p:childTnLst>
                                </p:cTn>
                              </p:par>
                            </p:childTnLst>
                          </p:cTn>
                        </p:par>
                        <p:par>
                          <p:cTn id="11" fill="hold">
                            <p:stCondLst>
                              <p:cond delay="1000"/>
                            </p:stCondLst>
                            <p:childTnLst>
                              <p:par>
                                <p:cTn id="12" presetID="35" presetClass="entr" presetSubtype="0" fill="hold" grpId="0" nodeType="after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style.rotation</p:attrName>
                                        </p:attrNameLst>
                                      </p:cBhvr>
                                      <p:tavLst>
                                        <p:tav tm="0">
                                          <p:val>
                                            <p:fltVal val="720"/>
                                          </p:val>
                                        </p:tav>
                                        <p:tav tm="100000">
                                          <p:val>
                                            <p:fltVal val="0"/>
                                          </p:val>
                                        </p:tav>
                                      </p:tavLst>
                                    </p:anim>
                                    <p:anim calcmode="lin" valueType="num">
                                      <p:cBhvr>
                                        <p:cTn id="16"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1" end="1"/>
                                            </p:txEl>
                                          </p:spTgt>
                                        </p:tgtEl>
                                        <p:attrNameLst>
                                          <p:attrName>ppt_w</p:attrName>
                                        </p:attrNameLst>
                                      </p:cBhvr>
                                      <p:tavLst>
                                        <p:tav tm="0">
                                          <p:val>
                                            <p:fltVal val="0"/>
                                          </p:val>
                                        </p:tav>
                                        <p:tav tm="100000">
                                          <p:val>
                                            <p:strVal val="#ppt_w"/>
                                          </p:val>
                                        </p:tav>
                                      </p:tavLst>
                                    </p:anim>
                                  </p:childTnLst>
                                </p:cTn>
                              </p:par>
                            </p:childTnLst>
                          </p:cTn>
                        </p:par>
                        <p:par>
                          <p:cTn id="18" fill="hold">
                            <p:stCondLst>
                              <p:cond delay="2000"/>
                            </p:stCondLst>
                            <p:childTnLst>
                              <p:par>
                                <p:cTn id="19" presetID="35" presetClass="entr" presetSubtype="0" fill="hold" grpId="0" nodeType="after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style.rotation</p:attrName>
                                        </p:attrNameLst>
                                      </p:cBhvr>
                                      <p:tavLst>
                                        <p:tav tm="0">
                                          <p:val>
                                            <p:fltVal val="720"/>
                                          </p:val>
                                        </p:tav>
                                        <p:tav tm="100000">
                                          <p:val>
                                            <p:fltVal val="0"/>
                                          </p:val>
                                        </p:tav>
                                      </p:tavLst>
                                    </p:anim>
                                    <p:anim calcmode="lin" valueType="num">
                                      <p:cBhvr>
                                        <p:cTn id="23"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24" dur="1000" fill="hold"/>
                                        <p:tgtEl>
                                          <p:spTgt spid="6">
                                            <p:txEl>
                                              <p:pRg st="2" end="2"/>
                                            </p:txEl>
                                          </p:spTgt>
                                        </p:tgtEl>
                                        <p:attrNameLst>
                                          <p:attrName>ppt_w</p:attrName>
                                        </p:attrNameLst>
                                      </p:cBhvr>
                                      <p:tavLst>
                                        <p:tav tm="0">
                                          <p:val>
                                            <p:fltVal val="0"/>
                                          </p:val>
                                        </p:tav>
                                        <p:tav tm="100000">
                                          <p:val>
                                            <p:strVal val="#ppt_w"/>
                                          </p:val>
                                        </p:tav>
                                      </p:tavLst>
                                    </p:anim>
                                  </p:childTnLst>
                                </p:cTn>
                              </p:par>
                            </p:childTnLst>
                          </p:cTn>
                        </p:par>
                        <p:par>
                          <p:cTn id="25" fill="hold">
                            <p:stCondLst>
                              <p:cond delay="3000"/>
                            </p:stCondLst>
                            <p:childTnLst>
                              <p:par>
                                <p:cTn id="26" presetID="35" presetClass="entr" presetSubtype="0" fill="hold" grpId="0" nodeType="after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style.rotation</p:attrName>
                                        </p:attrNameLst>
                                      </p:cBhvr>
                                      <p:tavLst>
                                        <p:tav tm="0">
                                          <p:val>
                                            <p:fltVal val="720"/>
                                          </p:val>
                                        </p:tav>
                                        <p:tav tm="100000">
                                          <p:val>
                                            <p:fltVal val="0"/>
                                          </p:val>
                                        </p:tav>
                                      </p:tavLst>
                                    </p:anim>
                                    <p:anim calcmode="lin" valueType="num">
                                      <p:cBhvr>
                                        <p:cTn id="30"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31" dur="1000" fill="hold"/>
                                        <p:tgtEl>
                                          <p:spTgt spid="6">
                                            <p:txEl>
                                              <p:pRg st="3" end="3"/>
                                            </p:txEl>
                                          </p:spTgt>
                                        </p:tgtEl>
                                        <p:attrNameLst>
                                          <p:attrName>ppt_w</p:attrName>
                                        </p:attrNameLst>
                                      </p:cBhvr>
                                      <p:tavLst>
                                        <p:tav tm="0">
                                          <p:val>
                                            <p:fltVal val="0"/>
                                          </p:val>
                                        </p:tav>
                                        <p:tav tm="100000">
                                          <p:val>
                                            <p:strVal val="#ppt_w"/>
                                          </p:val>
                                        </p:tav>
                                      </p:tavLst>
                                    </p:anim>
                                  </p:childTnLst>
                                </p:cTn>
                              </p:par>
                              <p:par>
                                <p:cTn id="32" presetID="35" presetClass="entr" presetSubtype="0" fill="hold" nodeType="withEffect">
                                  <p:stCondLst>
                                    <p:cond delay="0"/>
                                  </p:stCondLst>
                                  <p:childTnLst>
                                    <p:set>
                                      <p:cBhvr>
                                        <p:cTn id="33" dur="1" fill="hold">
                                          <p:stCondLst>
                                            <p:cond delay="0"/>
                                          </p:stCondLst>
                                        </p:cTn>
                                        <p:tgtEl>
                                          <p:spTgt spid="3075"/>
                                        </p:tgtEl>
                                        <p:attrNameLst>
                                          <p:attrName>style.visibility</p:attrName>
                                        </p:attrNameLst>
                                      </p:cBhvr>
                                      <p:to>
                                        <p:strVal val="visible"/>
                                      </p:to>
                                    </p:set>
                                    <p:animEffect transition="in" filter="fade">
                                      <p:cBhvr>
                                        <p:cTn id="34" dur="2000"/>
                                        <p:tgtEl>
                                          <p:spTgt spid="3075"/>
                                        </p:tgtEl>
                                      </p:cBhvr>
                                    </p:animEffect>
                                    <p:anim calcmode="lin" valueType="num">
                                      <p:cBhvr>
                                        <p:cTn id="35" dur="2000" fill="hold"/>
                                        <p:tgtEl>
                                          <p:spTgt spid="3075"/>
                                        </p:tgtEl>
                                        <p:attrNameLst>
                                          <p:attrName>style.rotation</p:attrName>
                                        </p:attrNameLst>
                                      </p:cBhvr>
                                      <p:tavLst>
                                        <p:tav tm="0">
                                          <p:val>
                                            <p:fltVal val="720"/>
                                          </p:val>
                                        </p:tav>
                                        <p:tav tm="100000">
                                          <p:val>
                                            <p:fltVal val="0"/>
                                          </p:val>
                                        </p:tav>
                                      </p:tavLst>
                                    </p:anim>
                                    <p:anim calcmode="lin" valueType="num">
                                      <p:cBhvr>
                                        <p:cTn id="36" dur="2000" fill="hold"/>
                                        <p:tgtEl>
                                          <p:spTgt spid="3075"/>
                                        </p:tgtEl>
                                        <p:attrNameLst>
                                          <p:attrName>ppt_h</p:attrName>
                                        </p:attrNameLst>
                                      </p:cBhvr>
                                      <p:tavLst>
                                        <p:tav tm="0">
                                          <p:val>
                                            <p:fltVal val="0"/>
                                          </p:val>
                                        </p:tav>
                                        <p:tav tm="100000">
                                          <p:val>
                                            <p:strVal val="#ppt_h"/>
                                          </p:val>
                                        </p:tav>
                                      </p:tavLst>
                                    </p:anim>
                                    <p:anim calcmode="lin" valueType="num">
                                      <p:cBhvr>
                                        <p:cTn id="37" dur="2000" fill="hold"/>
                                        <p:tgtEl>
                                          <p:spTgt spid="3075"/>
                                        </p:tgtEl>
                                        <p:attrNameLst>
                                          <p:attrName>ppt_w</p:attrName>
                                        </p:attrNameLst>
                                      </p:cBhvr>
                                      <p:tavLst>
                                        <p:tav tm="0">
                                          <p:val>
                                            <p:fltVal val="0"/>
                                          </p:val>
                                        </p:tav>
                                        <p:tav tm="100000">
                                          <p:val>
                                            <p:strVal val="#ppt_w"/>
                                          </p:val>
                                        </p:tav>
                                      </p:tavLst>
                                    </p:anim>
                                  </p:childTnLst>
                                </p:cTn>
                              </p:par>
                            </p:childTnLst>
                          </p:cTn>
                        </p:par>
                        <p:par>
                          <p:cTn id="38" fill="hold">
                            <p:stCondLst>
                              <p:cond delay="5000"/>
                            </p:stCondLst>
                            <p:childTnLst>
                              <p:par>
                                <p:cTn id="39" presetID="35" presetClass="entr" presetSubtype="0" fill="hold" grpId="0" nodeType="after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animEffect transition="in" filter="fade">
                                      <p:cBhvr>
                                        <p:cTn id="41" dur="1000"/>
                                        <p:tgtEl>
                                          <p:spTgt spid="6">
                                            <p:txEl>
                                              <p:pRg st="4" end="4"/>
                                            </p:txEl>
                                          </p:spTgt>
                                        </p:tgtEl>
                                      </p:cBhvr>
                                    </p:animEffect>
                                    <p:anim calcmode="lin" valueType="num">
                                      <p:cBhvr>
                                        <p:cTn id="42" dur="1000" fill="hold"/>
                                        <p:tgtEl>
                                          <p:spTgt spid="6">
                                            <p:txEl>
                                              <p:pRg st="4" end="4"/>
                                            </p:txEl>
                                          </p:spTgt>
                                        </p:tgtEl>
                                        <p:attrNameLst>
                                          <p:attrName>style.rotation</p:attrName>
                                        </p:attrNameLst>
                                      </p:cBhvr>
                                      <p:tavLst>
                                        <p:tav tm="0">
                                          <p:val>
                                            <p:fltVal val="720"/>
                                          </p:val>
                                        </p:tav>
                                        <p:tav tm="100000">
                                          <p:val>
                                            <p:fltVal val="0"/>
                                          </p:val>
                                        </p:tav>
                                      </p:tavLst>
                                    </p:anim>
                                    <p:anim calcmode="lin" valueType="num">
                                      <p:cBhvr>
                                        <p:cTn id="43" dur="1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44" dur="1000" fill="hold"/>
                                        <p:tgtEl>
                                          <p:spTgt spid="6">
                                            <p:txEl>
                                              <p:pRg st="4" end="4"/>
                                            </p:txEl>
                                          </p:spTgt>
                                        </p:tgtEl>
                                        <p:attrNameLst>
                                          <p:attrName>ppt_w</p:attrName>
                                        </p:attrNameLst>
                                      </p:cBhvr>
                                      <p:tavLst>
                                        <p:tav tm="0">
                                          <p:val>
                                            <p:fltVal val="0"/>
                                          </p:val>
                                        </p:tav>
                                        <p:tav tm="100000">
                                          <p:val>
                                            <p:strVal val="#ppt_w"/>
                                          </p:val>
                                        </p:tav>
                                      </p:tavLst>
                                    </p:anim>
                                  </p:childTnLst>
                                </p:cTn>
                              </p:par>
                            </p:childTnLst>
                          </p:cTn>
                        </p:par>
                        <p:par>
                          <p:cTn id="45" fill="hold">
                            <p:stCondLst>
                              <p:cond delay="6000"/>
                            </p:stCondLst>
                            <p:childTnLst>
                              <p:par>
                                <p:cTn id="46" presetID="35" presetClass="entr" presetSubtype="0" fill="hold" grpId="0" nodeType="afterEffect">
                                  <p:stCondLst>
                                    <p:cond delay="0"/>
                                  </p:stCondLst>
                                  <p:childTnLst>
                                    <p:set>
                                      <p:cBhvr>
                                        <p:cTn id="47" dur="1" fill="hold">
                                          <p:stCondLst>
                                            <p:cond delay="0"/>
                                          </p:stCondLst>
                                        </p:cTn>
                                        <p:tgtEl>
                                          <p:spTgt spid="6">
                                            <p:txEl>
                                              <p:pRg st="5" end="5"/>
                                            </p:txEl>
                                          </p:spTgt>
                                        </p:tgtEl>
                                        <p:attrNameLst>
                                          <p:attrName>style.visibility</p:attrName>
                                        </p:attrNameLst>
                                      </p:cBhvr>
                                      <p:to>
                                        <p:strVal val="visible"/>
                                      </p:to>
                                    </p:set>
                                    <p:animEffect transition="in" filter="fade">
                                      <p:cBhvr>
                                        <p:cTn id="48" dur="1000"/>
                                        <p:tgtEl>
                                          <p:spTgt spid="6">
                                            <p:txEl>
                                              <p:pRg st="5" end="5"/>
                                            </p:txEl>
                                          </p:spTgt>
                                        </p:tgtEl>
                                      </p:cBhvr>
                                    </p:animEffect>
                                    <p:anim calcmode="lin" valueType="num">
                                      <p:cBhvr>
                                        <p:cTn id="49" dur="1000" fill="hold"/>
                                        <p:tgtEl>
                                          <p:spTgt spid="6">
                                            <p:txEl>
                                              <p:pRg st="5" end="5"/>
                                            </p:txEl>
                                          </p:spTgt>
                                        </p:tgtEl>
                                        <p:attrNameLst>
                                          <p:attrName>style.rotation</p:attrName>
                                        </p:attrNameLst>
                                      </p:cBhvr>
                                      <p:tavLst>
                                        <p:tav tm="0">
                                          <p:val>
                                            <p:fltVal val="720"/>
                                          </p:val>
                                        </p:tav>
                                        <p:tav tm="100000">
                                          <p:val>
                                            <p:fltVal val="0"/>
                                          </p:val>
                                        </p:tav>
                                      </p:tavLst>
                                    </p:anim>
                                    <p:anim calcmode="lin" valueType="num">
                                      <p:cBhvr>
                                        <p:cTn id="50" dur="1000" fill="hold"/>
                                        <p:tgtEl>
                                          <p:spTgt spid="6">
                                            <p:txEl>
                                              <p:pRg st="5" end="5"/>
                                            </p:txEl>
                                          </p:spTgt>
                                        </p:tgtEl>
                                        <p:attrNameLst>
                                          <p:attrName>ppt_h</p:attrName>
                                        </p:attrNameLst>
                                      </p:cBhvr>
                                      <p:tavLst>
                                        <p:tav tm="0">
                                          <p:val>
                                            <p:fltVal val="0"/>
                                          </p:val>
                                        </p:tav>
                                        <p:tav tm="100000">
                                          <p:val>
                                            <p:strVal val="#ppt_h"/>
                                          </p:val>
                                        </p:tav>
                                      </p:tavLst>
                                    </p:anim>
                                    <p:anim calcmode="lin" valueType="num">
                                      <p:cBhvr>
                                        <p:cTn id="51" dur="1000" fill="hold"/>
                                        <p:tgtEl>
                                          <p:spTgt spid="6">
                                            <p:txEl>
                                              <p:pRg st="5" end="5"/>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6858000" cy="609600"/>
          </a:xfrm>
        </p:spPr>
        <p:txBody>
          <a:bodyPr/>
          <a:lstStyle/>
          <a:p>
            <a:r>
              <a:rPr lang="en-US" sz="3600" dirty="0" smtClean="0"/>
              <a:t>Ongoing Formation</a:t>
            </a:r>
            <a:endParaRPr lang="en-US" sz="3600" dirty="0"/>
          </a:p>
        </p:txBody>
      </p:sp>
      <p:sp>
        <p:nvSpPr>
          <p:cNvPr id="6" name="Text Placeholder 5"/>
          <p:cNvSpPr>
            <a:spLocks noGrp="1"/>
          </p:cNvSpPr>
          <p:nvPr>
            <p:ph type="body" idx="2"/>
          </p:nvPr>
        </p:nvSpPr>
        <p:spPr>
          <a:xfrm>
            <a:off x="457200" y="914400"/>
            <a:ext cx="5897880" cy="602512"/>
          </a:xfrm>
        </p:spPr>
        <p:txBody>
          <a:bodyPr>
            <a:normAutofit fontScale="85000" lnSpcReduction="10000"/>
          </a:bodyPr>
          <a:lstStyle/>
          <a:p>
            <a:r>
              <a:rPr lang="en-US" sz="3600" dirty="0" smtClean="0"/>
              <a:t>B. Cultivating a hospitable heart</a:t>
            </a:r>
            <a:endParaRPr lang="en-US" sz="3600" dirty="0"/>
          </a:p>
        </p:txBody>
      </p:sp>
      <p:sp>
        <p:nvSpPr>
          <p:cNvPr id="5" name="Content Placeholder 4"/>
          <p:cNvSpPr>
            <a:spLocks noGrp="1"/>
          </p:cNvSpPr>
          <p:nvPr>
            <p:ph sz="half" idx="1"/>
          </p:nvPr>
        </p:nvSpPr>
        <p:spPr>
          <a:xfrm>
            <a:off x="3886200" y="1550584"/>
            <a:ext cx="4038600" cy="4850216"/>
          </a:xfrm>
        </p:spPr>
        <p:txBody>
          <a:bodyPr>
            <a:normAutofit fontScale="85000" lnSpcReduction="20000"/>
          </a:bodyPr>
          <a:lstStyle/>
          <a:p>
            <a:pPr>
              <a:buNone/>
            </a:pPr>
            <a:r>
              <a:rPr lang="en-US" sz="3000" dirty="0" smtClean="0">
                <a:solidFill>
                  <a:schemeClr val="accent6">
                    <a:lumMod val="75000"/>
                  </a:schemeClr>
                </a:solidFill>
              </a:rPr>
              <a:t>“</a:t>
            </a:r>
            <a:r>
              <a:rPr lang="en-US" sz="3000" i="1" dirty="0" smtClean="0">
                <a:solidFill>
                  <a:schemeClr val="accent6">
                    <a:lumMod val="75000"/>
                  </a:schemeClr>
                </a:solidFill>
              </a:rPr>
              <a:t>After Mass and throughout the week, strive to cultivate a hospitable heart.  Work on the demeanor you will bring with you to church.  This works both ways. Your service at church will also help you keep a kindly spirit at home and at work throughout the next week.”</a:t>
            </a:r>
          </a:p>
          <a:p>
            <a:pPr algn="r">
              <a:buNone/>
            </a:pPr>
            <a:r>
              <a:rPr lang="en-US" sz="2000" i="1" dirty="0" smtClean="0">
                <a:solidFill>
                  <a:schemeClr val="accent6">
                    <a:lumMod val="75000"/>
                  </a:schemeClr>
                </a:solidFill>
              </a:rPr>
              <a:t>-Ferrell &amp; Turner, p. 15</a:t>
            </a:r>
            <a:endParaRPr lang="en-US" sz="2000" dirty="0" smtClean="0">
              <a:solidFill>
                <a:schemeClr val="accent6">
                  <a:lumMod val="75000"/>
                </a:schemeClr>
              </a:solidFill>
            </a:endParaRPr>
          </a:p>
          <a:p>
            <a:endParaRPr lang="en-US" sz="3600" dirty="0">
              <a:solidFill>
                <a:schemeClr val="accent6">
                  <a:lumMod val="75000"/>
                </a:schemeClr>
              </a:solidFill>
            </a:endParaRPr>
          </a:p>
        </p:txBody>
      </p:sp>
      <p:pic>
        <p:nvPicPr>
          <p:cNvPr id="7" name="Picture 3" descr="C:\Users\brudolph\AppData\Local\Microsoft\Windows\Temporary Internet Files\Content.IE5\Y536Z0WQ\MP900448490[1].jpg"/>
          <p:cNvPicPr>
            <a:picLocks noChangeAspect="1" noChangeArrowheads="1"/>
          </p:cNvPicPr>
          <p:nvPr/>
        </p:nvPicPr>
        <p:blipFill>
          <a:blip r:embed="rId3" cstate="print"/>
          <a:srcRect/>
          <a:stretch>
            <a:fillRect/>
          </a:stretch>
        </p:blipFill>
        <p:spPr bwMode="auto">
          <a:xfrm>
            <a:off x="304800" y="1447800"/>
            <a:ext cx="3200400" cy="4953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6" presetID="37"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2000"/>
                                        <p:tgtEl>
                                          <p:spTgt spid="7"/>
                                        </p:tgtEl>
                                      </p:cBhvr>
                                    </p:animEffect>
                                    <p:anim calcmode="lin" valueType="num">
                                      <p:cBhvr>
                                        <p:cTn id="19" dur="2000" fill="hold"/>
                                        <p:tgtEl>
                                          <p:spTgt spid="7"/>
                                        </p:tgtEl>
                                        <p:attrNameLst>
                                          <p:attrName>ppt_x</p:attrName>
                                        </p:attrNameLst>
                                      </p:cBhvr>
                                      <p:tavLst>
                                        <p:tav tm="0">
                                          <p:val>
                                            <p:strVal val="#ppt_x"/>
                                          </p:val>
                                        </p:tav>
                                        <p:tav tm="100000">
                                          <p:val>
                                            <p:strVal val="#ppt_x"/>
                                          </p:val>
                                        </p:tav>
                                      </p:tavLst>
                                    </p:anim>
                                    <p:anim calcmode="lin" valueType="num">
                                      <p:cBhvr>
                                        <p:cTn id="20" dur="1800" decel="100000" fill="hold"/>
                                        <p:tgtEl>
                                          <p:spTgt spid="7"/>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0" dirty="0" smtClean="0"/>
              <a:t>1.  Be welcoming</a:t>
            </a:r>
            <a:endParaRPr lang="en-US" dirty="0"/>
          </a:p>
        </p:txBody>
      </p:sp>
      <p:sp>
        <p:nvSpPr>
          <p:cNvPr id="6" name="Content Placeholder 5"/>
          <p:cNvSpPr>
            <a:spLocks noGrp="1"/>
          </p:cNvSpPr>
          <p:nvPr>
            <p:ph idx="1"/>
          </p:nvPr>
        </p:nvSpPr>
        <p:spPr/>
        <p:txBody>
          <a:bodyPr/>
          <a:lstStyle/>
          <a:p>
            <a:pPr lvl="0"/>
            <a:r>
              <a:rPr lang="en-US" sz="2800" dirty="0" smtClean="0"/>
              <a:t>Say hello to everyone.</a:t>
            </a:r>
          </a:p>
          <a:p>
            <a:pPr lvl="0"/>
            <a:r>
              <a:rPr lang="en-US" sz="2800" dirty="0" smtClean="0">
                <a:solidFill>
                  <a:schemeClr val="accent6">
                    <a:lumMod val="75000"/>
                  </a:schemeClr>
                </a:solidFill>
              </a:rPr>
              <a:t>Don’t force yourself on others.  </a:t>
            </a:r>
          </a:p>
          <a:p>
            <a:pPr lvl="0"/>
            <a:r>
              <a:rPr lang="en-US" sz="2800" dirty="0" smtClean="0">
                <a:solidFill>
                  <a:schemeClr val="tx2">
                    <a:lumMod val="75000"/>
                  </a:schemeClr>
                </a:solidFill>
              </a:rPr>
              <a:t>Learn people’s names.</a:t>
            </a:r>
          </a:p>
          <a:p>
            <a:pPr lvl="0"/>
            <a:r>
              <a:rPr lang="en-US" sz="2800" dirty="0" smtClean="0"/>
              <a:t>Learn from the way people welcome you.</a:t>
            </a:r>
          </a:p>
          <a:p>
            <a:pPr lvl="0"/>
            <a:r>
              <a:rPr lang="en-US" sz="2800" dirty="0" smtClean="0">
                <a:solidFill>
                  <a:schemeClr val="accent6">
                    <a:lumMod val="75000"/>
                  </a:schemeClr>
                </a:solidFill>
              </a:rPr>
              <a:t>Be a good guest.</a:t>
            </a:r>
          </a:p>
          <a:p>
            <a:pPr>
              <a:buNone/>
            </a:pPr>
            <a:endParaRPr lang="en-US" dirty="0" smtClean="0"/>
          </a:p>
          <a:p>
            <a:endParaRPr lang="en-US" dirty="0"/>
          </a:p>
        </p:txBody>
      </p:sp>
      <p:pic>
        <p:nvPicPr>
          <p:cNvPr id="7" name="Picture 2" descr="C:\Users\brudolph\AppData\Local\Microsoft\Windows\Temporary Internet Files\Content.IE5\MOJ3CXK9\MC900339826[1].wmf"/>
          <p:cNvPicPr>
            <a:picLocks noChangeAspect="1" noChangeArrowheads="1"/>
          </p:cNvPicPr>
          <p:nvPr/>
        </p:nvPicPr>
        <p:blipFill>
          <a:blip r:embed="rId3" cstate="print"/>
          <a:srcRect/>
          <a:stretch>
            <a:fillRect/>
          </a:stretch>
        </p:blipFill>
        <p:spPr bwMode="auto">
          <a:xfrm>
            <a:off x="5410200" y="457200"/>
            <a:ext cx="2590800" cy="1750487"/>
          </a:xfrm>
          <a:prstGeom prst="rect">
            <a:avLst/>
          </a:prstGeom>
          <a:noFill/>
        </p:spPr>
      </p:pic>
      <p:pic>
        <p:nvPicPr>
          <p:cNvPr id="8" name="Picture 3" descr="C:\Users\brudolph\AppData\Local\Microsoft\Windows\Temporary Internet Files\Content.IE5\MOJ3CXK9\MC900105170[1].wmf"/>
          <p:cNvPicPr>
            <a:picLocks noChangeAspect="1" noChangeArrowheads="1"/>
          </p:cNvPicPr>
          <p:nvPr/>
        </p:nvPicPr>
        <p:blipFill>
          <a:blip r:embed="rId4" cstate="print"/>
          <a:srcRect/>
          <a:stretch>
            <a:fillRect/>
          </a:stretch>
        </p:blipFill>
        <p:spPr bwMode="auto">
          <a:xfrm>
            <a:off x="2133600" y="4419600"/>
            <a:ext cx="3868107" cy="183574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dissolve">
                                      <p:cBhvr>
                                        <p:cTn id="11" dur="500"/>
                                        <p:tgtEl>
                                          <p:spTgt spid="6">
                                            <p:txEl>
                                              <p:pRg st="1" end="1"/>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dissolve">
                                      <p:cBhvr>
                                        <p:cTn id="15" dur="500"/>
                                        <p:tgtEl>
                                          <p:spTgt spid="6">
                                            <p:txEl>
                                              <p:pRg st="2" end="2"/>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dissolve">
                                      <p:cBhvr>
                                        <p:cTn id="19" dur="500"/>
                                        <p:tgtEl>
                                          <p:spTgt spid="6">
                                            <p:txEl>
                                              <p:pRg st="3" end="3"/>
                                            </p:txEl>
                                          </p:spTgt>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dissolve">
                                      <p:cBhvr>
                                        <p:cTn id="23" dur="500"/>
                                        <p:tgtEl>
                                          <p:spTgt spid="6">
                                            <p:txEl>
                                              <p:pRg st="4" end="4"/>
                                            </p:txEl>
                                          </p:spTgt>
                                        </p:tgtEl>
                                      </p:cBhvr>
                                    </p:animEffect>
                                  </p:childTnLst>
                                </p:cTn>
                              </p:par>
                            </p:childTnLst>
                          </p:cTn>
                        </p:par>
                        <p:par>
                          <p:cTn id="24" fill="hold">
                            <p:stCondLst>
                              <p:cond delay="2500"/>
                            </p:stCondLst>
                            <p:childTnLst>
                              <p:par>
                                <p:cTn id="25" presetID="49" presetClass="entr" presetSubtype="0" decel="10000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2000" fill="hold"/>
                                        <p:tgtEl>
                                          <p:spTgt spid="8"/>
                                        </p:tgtEl>
                                        <p:attrNameLst>
                                          <p:attrName>ppt_w</p:attrName>
                                        </p:attrNameLst>
                                      </p:cBhvr>
                                      <p:tavLst>
                                        <p:tav tm="0">
                                          <p:val>
                                            <p:fltVal val="0"/>
                                          </p:val>
                                        </p:tav>
                                        <p:tav tm="100000">
                                          <p:val>
                                            <p:strVal val="#ppt_w"/>
                                          </p:val>
                                        </p:tav>
                                      </p:tavLst>
                                    </p:anim>
                                    <p:anim calcmode="lin" valueType="num">
                                      <p:cBhvr>
                                        <p:cTn id="28" dur="2000" fill="hold"/>
                                        <p:tgtEl>
                                          <p:spTgt spid="8"/>
                                        </p:tgtEl>
                                        <p:attrNameLst>
                                          <p:attrName>ppt_h</p:attrName>
                                        </p:attrNameLst>
                                      </p:cBhvr>
                                      <p:tavLst>
                                        <p:tav tm="0">
                                          <p:val>
                                            <p:fltVal val="0"/>
                                          </p:val>
                                        </p:tav>
                                        <p:tav tm="100000">
                                          <p:val>
                                            <p:strVal val="#ppt_h"/>
                                          </p:val>
                                        </p:tav>
                                      </p:tavLst>
                                    </p:anim>
                                    <p:anim calcmode="lin" valueType="num">
                                      <p:cBhvr>
                                        <p:cTn id="29" dur="2000" fill="hold"/>
                                        <p:tgtEl>
                                          <p:spTgt spid="8"/>
                                        </p:tgtEl>
                                        <p:attrNameLst>
                                          <p:attrName>style.rotation</p:attrName>
                                        </p:attrNameLst>
                                      </p:cBhvr>
                                      <p:tavLst>
                                        <p:tav tm="0">
                                          <p:val>
                                            <p:fltVal val="360"/>
                                          </p:val>
                                        </p:tav>
                                        <p:tav tm="100000">
                                          <p:val>
                                            <p:fltVal val="0"/>
                                          </p:val>
                                        </p:tav>
                                      </p:tavLst>
                                    </p:anim>
                                    <p:animEffect transition="in" filter="fade">
                                      <p:cBhvr>
                                        <p:cTn id="3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94360"/>
          </a:xfrm>
        </p:spPr>
        <p:txBody>
          <a:bodyPr>
            <a:normAutofit/>
          </a:bodyPr>
          <a:lstStyle/>
          <a:p>
            <a:r>
              <a:rPr lang="en-US" dirty="0" smtClean="0"/>
              <a:t>Consider:</a:t>
            </a:r>
            <a:endParaRPr lang="en-US" dirty="0"/>
          </a:p>
        </p:txBody>
      </p:sp>
      <p:sp>
        <p:nvSpPr>
          <p:cNvPr id="3" name="Content Placeholder 2"/>
          <p:cNvSpPr>
            <a:spLocks noGrp="1"/>
          </p:cNvSpPr>
          <p:nvPr>
            <p:ph idx="1"/>
          </p:nvPr>
        </p:nvSpPr>
        <p:spPr>
          <a:xfrm>
            <a:off x="457200" y="1143000"/>
            <a:ext cx="7620000" cy="5312736"/>
          </a:xfrm>
        </p:spPr>
        <p:txBody>
          <a:bodyPr>
            <a:normAutofit fontScale="85000" lnSpcReduction="20000"/>
          </a:bodyPr>
          <a:lstStyle/>
          <a:p>
            <a:pPr lvl="0"/>
            <a:r>
              <a:rPr lang="en-US" dirty="0" smtClean="0">
                <a:solidFill>
                  <a:schemeClr val="tx2">
                    <a:lumMod val="75000"/>
                  </a:schemeClr>
                </a:solidFill>
              </a:rPr>
              <a:t>How did you react when the phone rang?  Did you feel inconvenienced?  Was it noticeable in your voice?</a:t>
            </a:r>
          </a:p>
          <a:p>
            <a:pPr lvl="0"/>
            <a:r>
              <a:rPr lang="en-US" dirty="0" smtClean="0"/>
              <a:t>How do you handle </a:t>
            </a:r>
            <a:r>
              <a:rPr lang="en-US" dirty="0" err="1" smtClean="0"/>
              <a:t>tele</a:t>
            </a:r>
            <a:r>
              <a:rPr lang="en-US" dirty="0" smtClean="0"/>
              <a:t>-marketers?  Did you hang up on them?  Do you refuse to listen to them? Do you get angry?  Do you politely turn them aside?</a:t>
            </a:r>
          </a:p>
          <a:p>
            <a:pPr lvl="0"/>
            <a:r>
              <a:rPr lang="en-US" dirty="0" smtClean="0">
                <a:solidFill>
                  <a:schemeClr val="accent6">
                    <a:lumMod val="75000"/>
                  </a:schemeClr>
                </a:solidFill>
              </a:rPr>
              <a:t>How do you respond to email or texts?  Do you read the messages carefully?  Are you prompt in responding?  Do you ever respond with rage?</a:t>
            </a:r>
          </a:p>
          <a:p>
            <a:pPr lvl="0"/>
            <a:r>
              <a:rPr lang="en-US" dirty="0" smtClean="0">
                <a:solidFill>
                  <a:schemeClr val="tx2">
                    <a:lumMod val="75000"/>
                  </a:schemeClr>
                </a:solidFill>
              </a:rPr>
              <a:t>How do you respond when a stranger asks for help?  Are you anxious to be of service or anxious to get away?</a:t>
            </a:r>
          </a:p>
          <a:p>
            <a:pPr lvl="0"/>
            <a:r>
              <a:rPr lang="en-US" dirty="0" smtClean="0"/>
              <a:t>Do you judge by appearances?  </a:t>
            </a:r>
          </a:p>
          <a:p>
            <a:pPr lvl="1"/>
            <a:r>
              <a:rPr lang="en-US" dirty="0" smtClean="0"/>
              <a:t>If the person asking for help has a different skin color than you do, a different accent than your friends use, or different clothes than you wear, do you find yourself getting tense?  </a:t>
            </a:r>
          </a:p>
          <a:p>
            <a:pPr lvl="1"/>
            <a:r>
              <a:rPr lang="en-US" dirty="0" smtClean="0"/>
              <a:t>Do you avoid persons of a certain age – young or old?  </a:t>
            </a:r>
          </a:p>
          <a:p>
            <a:pPr lvl="1"/>
            <a:r>
              <a:rPr lang="en-US" dirty="0" smtClean="0"/>
              <a:t>Are you more likely to help the handsome and the beautiful than the sick and disfigured?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par>
                          <p:cTn id="38" fill="hold">
                            <p:stCondLst>
                              <p:cond delay="1000"/>
                            </p:stCondLst>
                            <p:childTnLst>
                              <p:par>
                                <p:cTn id="39" presetID="55" presetClass="entr" presetSubtype="0" fill="hold" grpId="0" nodeType="after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p:cTn id="41"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2"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3" dur="1000"/>
                                        <p:tgtEl>
                                          <p:spTgt spid="3">
                                            <p:txEl>
                                              <p:pRg st="5" end="5"/>
                                            </p:txEl>
                                          </p:spTgt>
                                        </p:tgtEl>
                                      </p:cBhvr>
                                    </p:animEffect>
                                  </p:childTnLst>
                                </p:cTn>
                              </p:par>
                            </p:childTnLst>
                          </p:cTn>
                        </p:par>
                        <p:par>
                          <p:cTn id="44" fill="hold">
                            <p:stCondLst>
                              <p:cond delay="2000"/>
                            </p:stCondLst>
                            <p:childTnLst>
                              <p:par>
                                <p:cTn id="45" presetID="55" presetClass="entr" presetSubtype="0" fill="hold" grpId="0" nodeType="after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p:cTn id="47"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48"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49" dur="1000"/>
                                        <p:tgtEl>
                                          <p:spTgt spid="3">
                                            <p:txEl>
                                              <p:pRg st="6" end="6"/>
                                            </p:txEl>
                                          </p:spTgt>
                                        </p:tgtEl>
                                      </p:cBhvr>
                                    </p:animEffect>
                                  </p:childTnLst>
                                </p:cTn>
                              </p:par>
                            </p:childTnLst>
                          </p:cTn>
                        </p:par>
                        <p:par>
                          <p:cTn id="50" fill="hold">
                            <p:stCondLst>
                              <p:cond delay="3000"/>
                            </p:stCondLst>
                            <p:childTnLst>
                              <p:par>
                                <p:cTn id="51" presetID="55" presetClass="entr" presetSubtype="0" fill="hold" grpId="0" nodeType="after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 calcmode="lin" valueType="num">
                                      <p:cBhvr>
                                        <p:cTn id="53"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54"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55"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20040"/>
            <a:ext cx="7242048" cy="975360"/>
          </a:xfrm>
        </p:spPr>
        <p:txBody>
          <a:bodyPr/>
          <a:lstStyle/>
          <a:p>
            <a:r>
              <a:rPr lang="en-US" dirty="0" smtClean="0"/>
              <a:t>2. Discern needs</a:t>
            </a:r>
            <a:endParaRPr lang="en-US" dirty="0"/>
          </a:p>
        </p:txBody>
      </p:sp>
      <p:sp>
        <p:nvSpPr>
          <p:cNvPr id="5" name="Content Placeholder 4"/>
          <p:cNvSpPr>
            <a:spLocks noGrp="1"/>
          </p:cNvSpPr>
          <p:nvPr>
            <p:ph sz="half" idx="1"/>
          </p:nvPr>
        </p:nvSpPr>
        <p:spPr>
          <a:xfrm>
            <a:off x="457200" y="1600200"/>
            <a:ext cx="3657600" cy="4525963"/>
          </a:xfrm>
        </p:spPr>
        <p:txBody>
          <a:bodyPr>
            <a:normAutofit/>
          </a:bodyPr>
          <a:lstStyle/>
          <a:p>
            <a:pPr lvl="0"/>
            <a:r>
              <a:rPr lang="en-US" dirty="0" smtClean="0"/>
              <a:t>Be attentive to the needs of those who come to church.  </a:t>
            </a:r>
          </a:p>
          <a:p>
            <a:pPr lvl="0"/>
            <a:endParaRPr lang="en-US" dirty="0" smtClean="0"/>
          </a:p>
          <a:p>
            <a:pPr lvl="0"/>
            <a:endParaRPr lang="en-US" dirty="0" smtClean="0"/>
          </a:p>
          <a:p>
            <a:pPr lvl="0"/>
            <a:endParaRPr lang="en-US" dirty="0" smtClean="0"/>
          </a:p>
          <a:p>
            <a:pPr lvl="0"/>
            <a:endParaRPr lang="en-US" dirty="0" smtClean="0"/>
          </a:p>
          <a:p>
            <a:pPr lvl="0"/>
            <a:r>
              <a:rPr lang="en-US" dirty="0" smtClean="0"/>
              <a:t>Practice all week</a:t>
            </a:r>
          </a:p>
          <a:p>
            <a:pPr lvl="0">
              <a:buNone/>
            </a:pPr>
            <a:endParaRPr lang="en-US" dirty="0" smtClean="0"/>
          </a:p>
          <a:p>
            <a:endParaRPr lang="en-US" dirty="0" smtClean="0"/>
          </a:p>
          <a:p>
            <a:endParaRPr lang="en-US" dirty="0"/>
          </a:p>
        </p:txBody>
      </p:sp>
      <p:sp>
        <p:nvSpPr>
          <p:cNvPr id="6" name="Content Placeholder 5"/>
          <p:cNvSpPr>
            <a:spLocks noGrp="1"/>
          </p:cNvSpPr>
          <p:nvPr>
            <p:ph sz="half" idx="2"/>
          </p:nvPr>
        </p:nvSpPr>
        <p:spPr>
          <a:xfrm>
            <a:off x="4419600" y="1600200"/>
            <a:ext cx="3520440" cy="4525963"/>
          </a:xfrm>
        </p:spPr>
        <p:txBody>
          <a:bodyPr>
            <a:normAutofit/>
          </a:bodyPr>
          <a:lstStyle/>
          <a:p>
            <a:pPr lvl="0"/>
            <a:r>
              <a:rPr lang="en-US" b="1" dirty="0" smtClean="0">
                <a:solidFill>
                  <a:schemeClr val="tx2">
                    <a:lumMod val="75000"/>
                  </a:schemeClr>
                </a:solidFill>
              </a:rPr>
              <a:t>Discuss</a:t>
            </a:r>
            <a:r>
              <a:rPr lang="en-US" dirty="0" smtClean="0">
                <a:solidFill>
                  <a:schemeClr val="tx2">
                    <a:lumMod val="75000"/>
                  </a:schemeClr>
                </a:solidFill>
              </a:rPr>
              <a:t>:</a:t>
            </a:r>
            <a:r>
              <a:rPr lang="en-US" dirty="0" smtClean="0">
                <a:solidFill>
                  <a:schemeClr val="accent5"/>
                </a:solidFill>
              </a:rPr>
              <a:t> </a:t>
            </a:r>
          </a:p>
          <a:p>
            <a:pPr marL="850392" lvl="1" indent="-457200">
              <a:buFont typeface="Wingdings" pitchFamily="2" charset="2"/>
              <a:buChar char="v"/>
            </a:pPr>
            <a:r>
              <a:rPr lang="en-US" dirty="0" smtClean="0">
                <a:solidFill>
                  <a:schemeClr val="accent6">
                    <a:lumMod val="75000"/>
                  </a:schemeClr>
                </a:solidFill>
              </a:rPr>
              <a:t>What are some needs you might spot at church?</a:t>
            </a:r>
          </a:p>
          <a:p>
            <a:pPr marL="850392" lvl="1" indent="-457200">
              <a:buFont typeface="Wingdings" pitchFamily="2" charset="2"/>
              <a:buChar char="v"/>
            </a:pPr>
            <a:r>
              <a:rPr lang="en-US" dirty="0" smtClean="0">
                <a:solidFill>
                  <a:schemeClr val="tx2">
                    <a:lumMod val="75000"/>
                  </a:schemeClr>
                </a:solidFill>
              </a:rPr>
              <a:t>During the week?</a:t>
            </a:r>
          </a:p>
          <a:p>
            <a:endParaRPr lang="en-US" dirty="0"/>
          </a:p>
        </p:txBody>
      </p:sp>
      <p:pic>
        <p:nvPicPr>
          <p:cNvPr id="7" name="Picture 7" descr="C:\Users\brudolph\AppData\Local\Microsoft\Windows\Temporary Internet Files\Content.IE5\Y536Z0WQ\MC900348797[1].wmf"/>
          <p:cNvPicPr>
            <a:picLocks noChangeAspect="1" noChangeArrowheads="1"/>
          </p:cNvPicPr>
          <p:nvPr/>
        </p:nvPicPr>
        <p:blipFill>
          <a:blip r:embed="rId3" cstate="print"/>
          <a:srcRect/>
          <a:stretch>
            <a:fillRect/>
          </a:stretch>
        </p:blipFill>
        <p:spPr bwMode="auto">
          <a:xfrm>
            <a:off x="1219200" y="3276600"/>
            <a:ext cx="2286000" cy="1667619"/>
          </a:xfrm>
          <a:prstGeom prst="rect">
            <a:avLst/>
          </a:prstGeom>
          <a:noFill/>
        </p:spPr>
      </p:pic>
      <p:pic>
        <p:nvPicPr>
          <p:cNvPr id="8" name="Picture 6" descr="C:\Users\brudolph\AppData\Local\Microsoft\Windows\Temporary Internet Files\Content.IE5\BJNZQW21\MC900198216[1].wmf"/>
          <p:cNvPicPr>
            <a:picLocks noChangeAspect="1" noChangeArrowheads="1"/>
          </p:cNvPicPr>
          <p:nvPr/>
        </p:nvPicPr>
        <p:blipFill>
          <a:blip r:embed="rId4" cstate="print"/>
          <a:srcRect/>
          <a:stretch>
            <a:fillRect/>
          </a:stretch>
        </p:blipFill>
        <p:spPr bwMode="auto">
          <a:xfrm>
            <a:off x="5638800" y="3810956"/>
            <a:ext cx="1752600" cy="2639892"/>
          </a:xfrm>
          <a:prstGeom prst="rect">
            <a:avLst/>
          </a:prstGeom>
          <a:noFill/>
        </p:spPr>
      </p:pic>
      <p:pic>
        <p:nvPicPr>
          <p:cNvPr id="9" name="Picture 5" descr="C:\Users\brudolph\AppData\Local\Microsoft\Windows\Temporary Internet Files\Content.IE5\5JBF13GG\MC900070852[1].wmf"/>
          <p:cNvPicPr>
            <a:picLocks noChangeAspect="1" noChangeArrowheads="1"/>
          </p:cNvPicPr>
          <p:nvPr/>
        </p:nvPicPr>
        <p:blipFill>
          <a:blip r:embed="rId5" cstate="print"/>
          <a:srcRect/>
          <a:stretch>
            <a:fillRect/>
          </a:stretch>
        </p:blipFill>
        <p:spPr bwMode="auto">
          <a:xfrm>
            <a:off x="6172200" y="152400"/>
            <a:ext cx="1634150" cy="1975164"/>
          </a:xfrm>
          <a:prstGeom prst="rect">
            <a:avLst/>
          </a:prstGeom>
          <a:noFill/>
        </p:spPr>
      </p:pic>
      <p:cxnSp>
        <p:nvCxnSpPr>
          <p:cNvPr id="11" name="Straight Connector 10"/>
          <p:cNvCxnSpPr/>
          <p:nvPr/>
        </p:nvCxnSpPr>
        <p:spPr>
          <a:xfrm>
            <a:off x="4343400" y="1676400"/>
            <a:ext cx="0" cy="457200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3"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100"/>
                                        <p:tgtEl>
                                          <p:spTgt spid="6">
                                            <p:txEl>
                                              <p:pRg st="0" end="0"/>
                                            </p:txEl>
                                          </p:spTgt>
                                        </p:tgtEl>
                                      </p:cBhvr>
                                    </p:animEffect>
                                    <p:anim calcmode="lin" valueType="num">
                                      <p:cBhvr>
                                        <p:cTn id="14" dur="4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5" dur="400" fill="hold"/>
                                        <p:tgtEl>
                                          <p:spTgt spid="6">
                                            <p:txEl>
                                              <p:pRg st="0" end="0"/>
                                            </p:txEl>
                                          </p:spTgt>
                                        </p:tgtEl>
                                        <p:attrNameLst>
                                          <p:attrName>ppt_y</p:attrName>
                                        </p:attrNameLst>
                                      </p:cBhvr>
                                      <p:tavLst>
                                        <p:tav tm="0">
                                          <p:val>
                                            <p:strVal val="#ppt_y+0.31"/>
                                          </p:val>
                                        </p:tav>
                                        <p:tav tm="100000">
                                          <p:val>
                                            <p:strVal val="#ppt_y+0.31"/>
                                          </p:val>
                                        </p:tav>
                                      </p:tavLst>
                                    </p:anim>
                                    <p:anim calcmode="lin" valueType="num">
                                      <p:cBhvr>
                                        <p:cTn id="16" dur="600" decel="50000" fill="hold">
                                          <p:stCondLst>
                                            <p:cond delay="400"/>
                                          </p:stCondLst>
                                        </p:cTn>
                                        <p:tgtEl>
                                          <p:spTgt spid="6">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600" decel="50000" fill="hold">
                                          <p:stCondLst>
                                            <p:cond delay="400"/>
                                          </p:stCondLst>
                                        </p:cTn>
                                        <p:tgtEl>
                                          <p:spTgt spid="6">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8" fill="hold">
                            <p:stCondLst>
                              <p:cond delay="1000"/>
                            </p:stCondLst>
                            <p:childTnLst>
                              <p:par>
                                <p:cTn id="19" presetID="43" presetClass="entr" presetSubtype="0" fill="hold" grpId="0" nodeType="after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00"/>
                                        <p:tgtEl>
                                          <p:spTgt spid="6">
                                            <p:txEl>
                                              <p:pRg st="1" end="1"/>
                                            </p:txEl>
                                          </p:spTgt>
                                        </p:tgtEl>
                                      </p:cBhvr>
                                    </p:animEffect>
                                    <p:anim calcmode="lin" valueType="num">
                                      <p:cBhvr>
                                        <p:cTn id="22" dur="4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400" fill="hold"/>
                                        <p:tgtEl>
                                          <p:spTgt spid="6">
                                            <p:txEl>
                                              <p:pRg st="1" end="1"/>
                                            </p:txEl>
                                          </p:spTgt>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6">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6">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6" presetID="43"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
                                        <p:tgtEl>
                                          <p:spTgt spid="9"/>
                                        </p:tgtEl>
                                      </p:cBhvr>
                                    </p:animEffect>
                                    <p:anim calcmode="lin" valueType="num">
                                      <p:cBhvr>
                                        <p:cTn id="29" dur="400" fill="hold"/>
                                        <p:tgtEl>
                                          <p:spTgt spid="9"/>
                                        </p:tgtEl>
                                        <p:attrNameLst>
                                          <p:attrName>ppt_x</p:attrName>
                                        </p:attrNameLst>
                                      </p:cBhvr>
                                      <p:tavLst>
                                        <p:tav tm="0">
                                          <p:val>
                                            <p:strVal val="#ppt_x"/>
                                          </p:val>
                                        </p:tav>
                                        <p:tav tm="100000">
                                          <p:val>
                                            <p:strVal val="#ppt_x"/>
                                          </p:val>
                                        </p:tav>
                                      </p:tavLst>
                                    </p:anim>
                                    <p:anim calcmode="lin" valueType="num">
                                      <p:cBhvr>
                                        <p:cTn id="30" dur="400" fill="hold"/>
                                        <p:tgtEl>
                                          <p:spTgt spid="9"/>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3" fill="hold">
                            <p:stCondLst>
                              <p:cond delay="2000"/>
                            </p:stCondLst>
                            <p:childTnLst>
                              <p:par>
                                <p:cTn id="34" presetID="43" presetClass="entr" presetSubtype="0" fill="hold" grpId="0" nodeType="afterEffect">
                                  <p:stCondLst>
                                    <p:cond delay="0"/>
                                  </p:stCondLst>
                                  <p:childTnLst>
                                    <p:set>
                                      <p:cBhvr>
                                        <p:cTn id="35" dur="1" fill="hold">
                                          <p:stCondLst>
                                            <p:cond delay="0"/>
                                          </p:stCondLst>
                                        </p:cTn>
                                        <p:tgtEl>
                                          <p:spTgt spid="6">
                                            <p:txEl>
                                              <p:pRg st="2" end="2"/>
                                            </p:txEl>
                                          </p:spTgt>
                                        </p:tgtEl>
                                        <p:attrNameLst>
                                          <p:attrName>style.visibility</p:attrName>
                                        </p:attrNameLst>
                                      </p:cBhvr>
                                      <p:to>
                                        <p:strVal val="visible"/>
                                      </p:to>
                                    </p:set>
                                    <p:animEffect transition="in" filter="fade">
                                      <p:cBhvr>
                                        <p:cTn id="36" dur="100"/>
                                        <p:tgtEl>
                                          <p:spTgt spid="6">
                                            <p:txEl>
                                              <p:pRg st="2" end="2"/>
                                            </p:txEl>
                                          </p:spTgt>
                                        </p:tgtEl>
                                      </p:cBhvr>
                                    </p:animEffect>
                                    <p:anim calcmode="lin" valueType="num">
                                      <p:cBhvr>
                                        <p:cTn id="37" dur="4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8" dur="400" fill="hold"/>
                                        <p:tgtEl>
                                          <p:spTgt spid="6">
                                            <p:txEl>
                                              <p:pRg st="2" end="2"/>
                                            </p:txEl>
                                          </p:spTgt>
                                        </p:tgtEl>
                                        <p:attrNameLst>
                                          <p:attrName>ppt_y</p:attrName>
                                        </p:attrNameLst>
                                      </p:cBhvr>
                                      <p:tavLst>
                                        <p:tav tm="0">
                                          <p:val>
                                            <p:strVal val="#ppt_y+0.31"/>
                                          </p:val>
                                        </p:tav>
                                        <p:tav tm="100000">
                                          <p:val>
                                            <p:strVal val="#ppt_y+0.31"/>
                                          </p:val>
                                        </p:tav>
                                      </p:tavLst>
                                    </p:anim>
                                    <p:anim calcmode="lin" valueType="num">
                                      <p:cBhvr>
                                        <p:cTn id="39" dur="600" decel="50000" fill="hold">
                                          <p:stCondLst>
                                            <p:cond delay="400"/>
                                          </p:stCondLst>
                                        </p:cTn>
                                        <p:tgtEl>
                                          <p:spTgt spid="6">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0" dur="600" decel="50000" fill="hold">
                                          <p:stCondLst>
                                            <p:cond delay="400"/>
                                          </p:stCondLst>
                                        </p:cTn>
                                        <p:tgtEl>
                                          <p:spTgt spid="6">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41" presetID="43"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
                                        <p:tgtEl>
                                          <p:spTgt spid="8"/>
                                        </p:tgtEl>
                                      </p:cBhvr>
                                    </p:animEffect>
                                    <p:anim calcmode="lin" valueType="num">
                                      <p:cBhvr>
                                        <p:cTn id="44" dur="400" fill="hold"/>
                                        <p:tgtEl>
                                          <p:spTgt spid="8"/>
                                        </p:tgtEl>
                                        <p:attrNameLst>
                                          <p:attrName>ppt_x</p:attrName>
                                        </p:attrNameLst>
                                      </p:cBhvr>
                                      <p:tavLst>
                                        <p:tav tm="0">
                                          <p:val>
                                            <p:strVal val="#ppt_x"/>
                                          </p:val>
                                        </p:tav>
                                        <p:tav tm="100000">
                                          <p:val>
                                            <p:strVal val="#ppt_x"/>
                                          </p:val>
                                        </p:tav>
                                      </p:tavLst>
                                    </p:anim>
                                    <p:anim calcmode="lin" valueType="num">
                                      <p:cBhvr>
                                        <p:cTn id="45" dur="400" fill="hold"/>
                                        <p:tgtEl>
                                          <p:spTgt spid="8"/>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22960"/>
          </a:xfrm>
        </p:spPr>
        <p:txBody>
          <a:bodyPr>
            <a:normAutofit/>
          </a:bodyPr>
          <a:lstStyle/>
          <a:p>
            <a:r>
              <a:rPr lang="en-US" sz="3600" u="sng"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3. Be Prudent &amp; Trustworthy</a:t>
            </a:r>
            <a:endParaRPr lang="en-US" sz="36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Content Placeholder 4"/>
          <p:cNvSpPr>
            <a:spLocks noGrp="1"/>
          </p:cNvSpPr>
          <p:nvPr>
            <p:ph idx="1"/>
          </p:nvPr>
        </p:nvSpPr>
        <p:spPr>
          <a:xfrm>
            <a:off x="457200" y="1371600"/>
            <a:ext cx="7239000" cy="5084136"/>
          </a:xfrm>
        </p:spPr>
        <p:txBody>
          <a:bodyPr/>
          <a:lstStyle/>
          <a:p>
            <a:pPr lvl="0"/>
            <a:r>
              <a:rPr lang="en-US" dirty="0" smtClean="0">
                <a:solidFill>
                  <a:schemeClr val="accent6">
                    <a:lumMod val="75000"/>
                  </a:schemeClr>
                </a:solidFill>
              </a:rPr>
              <a:t>All we have is God’s, comes from God and needs to be returned to God </a:t>
            </a:r>
            <a:r>
              <a:rPr lang="en-US" dirty="0" smtClean="0">
                <a:solidFill>
                  <a:schemeClr val="accent6">
                    <a:lumMod val="75000"/>
                  </a:schemeClr>
                </a:solidFill>
                <a:sym typeface="Wingdings"/>
              </a:rPr>
              <a:t></a:t>
            </a:r>
            <a:r>
              <a:rPr lang="en-US" dirty="0" smtClean="0">
                <a:solidFill>
                  <a:schemeClr val="accent6">
                    <a:lumMod val="75000"/>
                  </a:schemeClr>
                </a:solidFill>
              </a:rPr>
              <a:t>We are stewards.</a:t>
            </a:r>
          </a:p>
          <a:p>
            <a:pPr lvl="0"/>
            <a:r>
              <a:rPr lang="en-US" dirty="0" smtClean="0">
                <a:solidFill>
                  <a:schemeClr val="tx2">
                    <a:lumMod val="75000"/>
                  </a:schemeClr>
                </a:solidFill>
              </a:rPr>
              <a:t>Be generous with time, talent &amp; treasure </a:t>
            </a:r>
          </a:p>
          <a:p>
            <a:pPr lvl="1"/>
            <a:r>
              <a:rPr lang="en-US" dirty="0" smtClean="0">
                <a:solidFill>
                  <a:schemeClr val="tx1">
                    <a:lumMod val="65000"/>
                    <a:lumOff val="35000"/>
                  </a:schemeClr>
                </a:solidFill>
                <a:sym typeface="Wingdings" pitchFamily="2" charset="2"/>
              </a:rPr>
              <a:t>A</a:t>
            </a:r>
            <a:r>
              <a:rPr lang="en-US" dirty="0" smtClean="0">
                <a:solidFill>
                  <a:schemeClr val="tx1">
                    <a:lumMod val="65000"/>
                    <a:lumOff val="35000"/>
                  </a:schemeClr>
                </a:solidFill>
              </a:rPr>
              <a:t>ppreciate sacrifices &amp; gifts of others</a:t>
            </a:r>
          </a:p>
          <a:p>
            <a:pPr lvl="1"/>
            <a:r>
              <a:rPr lang="en-US" dirty="0" smtClean="0">
                <a:solidFill>
                  <a:schemeClr val="tx1">
                    <a:lumMod val="65000"/>
                    <a:lumOff val="35000"/>
                  </a:schemeClr>
                </a:solidFill>
                <a:sym typeface="Wingdings" pitchFamily="2" charset="2"/>
              </a:rPr>
              <a:t>Y</a:t>
            </a:r>
            <a:r>
              <a:rPr lang="en-US" dirty="0" smtClean="0">
                <a:solidFill>
                  <a:schemeClr val="tx1">
                    <a:lumMod val="65000"/>
                    <a:lumOff val="35000"/>
                  </a:schemeClr>
                </a:solidFill>
              </a:rPr>
              <a:t>our personality will change: think less of self/things &amp; more of others</a:t>
            </a:r>
          </a:p>
          <a:p>
            <a:endParaRPr lang="en-US" dirty="0" smtClean="0"/>
          </a:p>
          <a:p>
            <a:endParaRPr lang="en-US" dirty="0"/>
          </a:p>
        </p:txBody>
      </p:sp>
      <p:pic>
        <p:nvPicPr>
          <p:cNvPr id="6" name="Picture 3" descr="C:\Users\brudolph\AppData\Local\Microsoft\Windows\Temporary Internet Files\Content.IE5\5JBF13GG\MC900390888[1].wmf"/>
          <p:cNvPicPr>
            <a:picLocks noChangeAspect="1" noChangeArrowheads="1"/>
          </p:cNvPicPr>
          <p:nvPr/>
        </p:nvPicPr>
        <p:blipFill>
          <a:blip r:embed="rId3" cstate="print"/>
          <a:srcRect/>
          <a:stretch>
            <a:fillRect/>
          </a:stretch>
        </p:blipFill>
        <p:spPr bwMode="auto">
          <a:xfrm>
            <a:off x="6172200" y="4038600"/>
            <a:ext cx="2294075" cy="1955757"/>
          </a:xfrm>
          <a:prstGeom prst="rect">
            <a:avLst/>
          </a:prstGeom>
          <a:noFill/>
        </p:spPr>
      </p:pic>
      <p:pic>
        <p:nvPicPr>
          <p:cNvPr id="7" name="Picture 4" descr="C:\Users\brudolph\AppData\Local\Microsoft\Windows\Temporary Internet Files\Content.IE5\5JBF13GG\MP900427739[1].jpg"/>
          <p:cNvPicPr>
            <a:picLocks noChangeAspect="1" noChangeArrowheads="1"/>
          </p:cNvPicPr>
          <p:nvPr/>
        </p:nvPicPr>
        <p:blipFill>
          <a:blip r:embed="rId4" cstate="print"/>
          <a:srcRect/>
          <a:stretch>
            <a:fillRect/>
          </a:stretch>
        </p:blipFill>
        <p:spPr bwMode="auto">
          <a:xfrm>
            <a:off x="1219200" y="4495800"/>
            <a:ext cx="2743200" cy="1828086"/>
          </a:xfrm>
          <a:prstGeom prst="rect">
            <a:avLst/>
          </a:prstGeom>
          <a:noFill/>
        </p:spPr>
      </p:pic>
      <p:pic>
        <p:nvPicPr>
          <p:cNvPr id="8" name="Picture 5" descr="C:\Users\brudolph\AppData\Local\Microsoft\Windows\Temporary Internet Files\Content.IE5\5JBF13GG\MC900441316[1].png"/>
          <p:cNvPicPr>
            <a:picLocks noChangeAspect="1" noChangeArrowheads="1"/>
          </p:cNvPicPr>
          <p:nvPr/>
        </p:nvPicPr>
        <p:blipFill>
          <a:blip r:embed="rId5" cstate="print"/>
          <a:srcRect/>
          <a:stretch>
            <a:fillRect/>
          </a:stretch>
        </p:blipFill>
        <p:spPr bwMode="auto">
          <a:xfrm>
            <a:off x="6934200" y="1295400"/>
            <a:ext cx="1828800" cy="1828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Scale>
                                      <p:cBhvr>
                                        <p:cTn id="7" dur="1000" decel="50000" fill="hold">
                                          <p:stCondLst>
                                            <p:cond delay="0"/>
                                          </p:stCondLst>
                                        </p:cTn>
                                        <p:tgtEl>
                                          <p:spTgt spid="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xEl>
                                              <p:pRg st="0" end="0"/>
                                            </p:txEl>
                                          </p:spTgt>
                                        </p:tgtEl>
                                        <p:attrNameLst>
                                          <p:attrName>ppt_x</p:attrName>
                                          <p:attrName>ppt_y</p:attrName>
                                        </p:attrNameLst>
                                      </p:cBhvr>
                                    </p:animMotion>
                                    <p:animEffect transition="in" filter="fade">
                                      <p:cBhvr>
                                        <p:cTn id="9" dur="1000"/>
                                        <p:tgtEl>
                                          <p:spTgt spid="5">
                                            <p:txEl>
                                              <p:pRg st="0" end="0"/>
                                            </p:txEl>
                                          </p:spTgt>
                                        </p:tgtEl>
                                      </p:cBhvr>
                                    </p:animEffect>
                                  </p:childTnLst>
                                </p:cTn>
                              </p:par>
                              <p:par>
                                <p:cTn id="10" presetID="39" presetClass="entr" presetSubtype="0" accel="10000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13" dur="10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14" dur="10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52" presetClass="entr" presetSubtype="0" fill="hold" grpId="0" nodeType="after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Scale>
                                      <p:cBhvr>
                                        <p:cTn id="19" dur="1000" decel="50000" fill="hold">
                                          <p:stCondLst>
                                            <p:cond delay="0"/>
                                          </p:stCondLst>
                                        </p:cTn>
                                        <p:tgtEl>
                                          <p:spTgt spid="5">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5">
                                            <p:txEl>
                                              <p:pRg st="1" end="1"/>
                                            </p:txEl>
                                          </p:spTgt>
                                        </p:tgtEl>
                                        <p:attrNameLst>
                                          <p:attrName>ppt_x</p:attrName>
                                          <p:attrName>ppt_y</p:attrName>
                                        </p:attrNameLst>
                                      </p:cBhvr>
                                    </p:animMotion>
                                    <p:animEffect transition="in" filter="fade">
                                      <p:cBhvr>
                                        <p:cTn id="21" dur="1000"/>
                                        <p:tgtEl>
                                          <p:spTgt spid="5">
                                            <p:txEl>
                                              <p:pRg st="1" end="1"/>
                                            </p:txEl>
                                          </p:spTgt>
                                        </p:tgtEl>
                                      </p:cBhvr>
                                    </p:animEffect>
                                  </p:childTnLst>
                                </p:cTn>
                              </p:par>
                              <p:par>
                                <p:cTn id="22" presetID="39" presetClass="entr" presetSubtype="0" accel="10000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25" dur="10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26" dur="10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2" presetClass="entr" presetSubtype="0" fill="hold" grpId="0" nodeType="after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Scale>
                                      <p:cBhvr>
                                        <p:cTn id="31" dur="1000" decel="50000" fill="hold">
                                          <p:stCondLst>
                                            <p:cond delay="0"/>
                                          </p:stCondLst>
                                        </p:cTn>
                                        <p:tgtEl>
                                          <p:spTgt spid="5">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5">
                                            <p:txEl>
                                              <p:pRg st="2" end="2"/>
                                            </p:txEl>
                                          </p:spTgt>
                                        </p:tgtEl>
                                        <p:attrNameLst>
                                          <p:attrName>ppt_x</p:attrName>
                                          <p:attrName>ppt_y</p:attrName>
                                        </p:attrNameLst>
                                      </p:cBhvr>
                                    </p:animMotion>
                                    <p:animEffect transition="in" filter="fade">
                                      <p:cBhvr>
                                        <p:cTn id="33" dur="1000"/>
                                        <p:tgtEl>
                                          <p:spTgt spid="5">
                                            <p:txEl>
                                              <p:pRg st="2" end="2"/>
                                            </p:txEl>
                                          </p:spTgt>
                                        </p:tgtEl>
                                      </p:cBhvr>
                                    </p:animEffect>
                                  </p:childTnLst>
                                </p:cTn>
                              </p:par>
                              <p:par>
                                <p:cTn id="34" presetID="39" presetClass="entr" presetSubtype="0" accel="10000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37"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38"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39" dur="500" fill="hold"/>
                                        <p:tgtEl>
                                          <p:spTgt spid="6"/>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2" presetClass="entr" presetSubtype="0" fill="hold" grpId="0" nodeType="after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animScale>
                                      <p:cBhvr>
                                        <p:cTn id="43" dur="1000" decel="50000" fill="hold">
                                          <p:stCondLst>
                                            <p:cond delay="0"/>
                                          </p:stCondLst>
                                        </p:cTn>
                                        <p:tgtEl>
                                          <p:spTgt spid="5">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5">
                                            <p:txEl>
                                              <p:pRg st="3" end="3"/>
                                            </p:txEl>
                                          </p:spTgt>
                                        </p:tgtEl>
                                        <p:attrNameLst>
                                          <p:attrName>ppt_x</p:attrName>
                                          <p:attrName>ppt_y</p:attrName>
                                        </p:attrNameLst>
                                      </p:cBhvr>
                                    </p:animMotion>
                                    <p:animEffect transition="in" filter="fade">
                                      <p:cBhvr>
                                        <p:cTn id="45"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7" descr="C:\Users\brudolph\AppData\Local\Microsoft\Windows\Temporary Internet Files\Content.IE5\BJNZQW21\MC900441464[1].png"/>
          <p:cNvPicPr>
            <a:picLocks noChangeAspect="1" noChangeArrowheads="1"/>
          </p:cNvPicPr>
          <p:nvPr/>
        </p:nvPicPr>
        <p:blipFill>
          <a:blip r:embed="rId3" cstate="print"/>
          <a:srcRect/>
          <a:stretch>
            <a:fillRect/>
          </a:stretch>
        </p:blipFill>
        <p:spPr bwMode="auto">
          <a:xfrm>
            <a:off x="7162800" y="762000"/>
            <a:ext cx="2209799" cy="2742857"/>
          </a:xfrm>
          <a:prstGeom prst="rect">
            <a:avLst/>
          </a:prstGeom>
          <a:noFill/>
        </p:spPr>
      </p:pic>
      <p:sp>
        <p:nvSpPr>
          <p:cNvPr id="10" name="Text Placeholder 9"/>
          <p:cNvSpPr>
            <a:spLocks noGrp="1"/>
          </p:cNvSpPr>
          <p:nvPr>
            <p:ph type="body" sz="half" idx="3"/>
          </p:nvPr>
        </p:nvSpPr>
        <p:spPr>
          <a:xfrm>
            <a:off x="3962400" y="304800"/>
            <a:ext cx="3898392" cy="457200"/>
          </a:xfrm>
        </p:spPr>
        <p:txBody>
          <a:bodyPr>
            <a:noAutofit/>
          </a:bodyPr>
          <a:lstStyle/>
          <a:p>
            <a:r>
              <a:rPr lang="en-US" sz="3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5. Be prayerful</a:t>
            </a:r>
          </a:p>
        </p:txBody>
      </p:sp>
      <p:sp>
        <p:nvSpPr>
          <p:cNvPr id="9" name="Content Placeholder 8"/>
          <p:cNvSpPr>
            <a:spLocks noGrp="1"/>
          </p:cNvSpPr>
          <p:nvPr>
            <p:ph sz="quarter" idx="2"/>
          </p:nvPr>
        </p:nvSpPr>
        <p:spPr>
          <a:xfrm>
            <a:off x="152400" y="1752600"/>
            <a:ext cx="3429000" cy="2098160"/>
          </a:xfrm>
        </p:spPr>
        <p:txBody>
          <a:bodyPr>
            <a:normAutofit fontScale="92500" lnSpcReduction="20000"/>
          </a:bodyPr>
          <a:lstStyle/>
          <a:p>
            <a:pPr lvl="0">
              <a:buNone/>
            </a:pPr>
            <a:r>
              <a:rPr lang="en-US" sz="2600" b="1" dirty="0" smtClean="0">
                <a:solidFill>
                  <a:schemeClr val="tx2">
                    <a:lumMod val="75000"/>
                  </a:schemeClr>
                </a:solidFill>
              </a:rPr>
              <a:t>Discuss</a:t>
            </a:r>
            <a:r>
              <a:rPr lang="en-US" sz="2600" dirty="0" smtClean="0">
                <a:solidFill>
                  <a:schemeClr val="tx2">
                    <a:lumMod val="75000"/>
                  </a:schemeClr>
                </a:solidFill>
              </a:rPr>
              <a:t>:</a:t>
            </a:r>
            <a:r>
              <a:rPr lang="en-US" sz="2600" dirty="0" smtClean="0"/>
              <a:t> </a:t>
            </a:r>
          </a:p>
          <a:p>
            <a:r>
              <a:rPr lang="en-US" sz="2600" dirty="0" smtClean="0"/>
              <a:t>At home, who is responsible for the hospitality?  </a:t>
            </a:r>
          </a:p>
          <a:p>
            <a:r>
              <a:rPr lang="en-US" sz="2600" dirty="0" smtClean="0"/>
              <a:t>Do you let everyone have a role?</a:t>
            </a:r>
          </a:p>
          <a:p>
            <a:endParaRPr lang="en-US" dirty="0" smtClean="0"/>
          </a:p>
          <a:p>
            <a:endParaRPr lang="en-US" dirty="0"/>
          </a:p>
        </p:txBody>
      </p:sp>
      <p:sp>
        <p:nvSpPr>
          <p:cNvPr id="11" name="Content Placeholder 10"/>
          <p:cNvSpPr>
            <a:spLocks noGrp="1"/>
          </p:cNvSpPr>
          <p:nvPr>
            <p:ph sz="quarter" idx="4"/>
          </p:nvPr>
        </p:nvSpPr>
        <p:spPr>
          <a:xfrm>
            <a:off x="3886200" y="1143000"/>
            <a:ext cx="3886200" cy="4648200"/>
          </a:xfrm>
        </p:spPr>
        <p:txBody>
          <a:bodyPr>
            <a:normAutofit/>
          </a:bodyPr>
          <a:lstStyle/>
          <a:p>
            <a:pPr lvl="0"/>
            <a:r>
              <a:rPr lang="en-US" dirty="0" smtClean="0"/>
              <a:t>All week: Your time w/ Jesus = important </a:t>
            </a:r>
          </a:p>
          <a:p>
            <a:pPr lvl="1">
              <a:buFont typeface="Arial" pitchFamily="34" charset="0"/>
              <a:buChar char="•"/>
            </a:pPr>
            <a:r>
              <a:rPr lang="en-US" sz="2400" dirty="0" smtClean="0"/>
              <a:t>Jesus: a model pray-</a:t>
            </a:r>
            <a:r>
              <a:rPr lang="en-US" sz="2400" dirty="0" err="1" smtClean="0"/>
              <a:t>er</a:t>
            </a:r>
            <a:r>
              <a:rPr lang="en-US" sz="2400" dirty="0" smtClean="0"/>
              <a:t>  </a:t>
            </a:r>
          </a:p>
          <a:p>
            <a:pPr lvl="1">
              <a:buFont typeface="Arial" pitchFamily="34" charset="0"/>
              <a:buChar char="•"/>
            </a:pPr>
            <a:r>
              <a:rPr lang="en-US" sz="2400" dirty="0" smtClean="0"/>
              <a:t>We focus on God</a:t>
            </a:r>
          </a:p>
          <a:p>
            <a:pPr lvl="0"/>
            <a:r>
              <a:rPr lang="en-US" dirty="0" smtClean="0"/>
              <a:t>At Mass: Martha or Mary? (Lk10:38-42)   </a:t>
            </a:r>
          </a:p>
          <a:p>
            <a:pPr lvl="1">
              <a:buFont typeface="Arial" pitchFamily="34" charset="0"/>
              <a:buChar char="•"/>
            </a:pPr>
            <a:r>
              <a:rPr lang="en-US" sz="2400" dirty="0" smtClean="0"/>
              <a:t>Role at mass = worship</a:t>
            </a:r>
          </a:p>
          <a:p>
            <a:pPr lvl="1">
              <a:buFont typeface="Arial" pitchFamily="34" charset="0"/>
              <a:buChar char="•"/>
            </a:pPr>
            <a:r>
              <a:rPr lang="en-US" sz="2400" dirty="0" smtClean="0"/>
              <a:t>Prepare readings ahead of time</a:t>
            </a:r>
          </a:p>
          <a:p>
            <a:endParaRPr lang="en-US" dirty="0"/>
          </a:p>
        </p:txBody>
      </p:sp>
      <p:sp>
        <p:nvSpPr>
          <p:cNvPr id="12" name="Title 6"/>
          <p:cNvSpPr>
            <a:spLocks noGrp="1"/>
          </p:cNvSpPr>
          <p:nvPr>
            <p:ph type="body" idx="1"/>
          </p:nvPr>
        </p:nvSpPr>
        <p:spPr>
          <a:xfrm>
            <a:off x="228600" y="304800"/>
            <a:ext cx="3352800" cy="1066800"/>
          </a:xfrm>
        </p:spPr>
        <p:txBody>
          <a:bodyPr>
            <a:noAutofit/>
          </a:bodyPr>
          <a:lstStyle/>
          <a:p>
            <a:pPr>
              <a:spcBef>
                <a:spcPts val="0"/>
              </a:spcBef>
            </a:pPr>
            <a:r>
              <a:rPr lang="en-US" sz="3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4. Be part </a:t>
            </a:r>
          </a:p>
          <a:p>
            <a:r>
              <a:rPr lang="en-US" sz="3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of the team</a:t>
            </a:r>
          </a:p>
        </p:txBody>
      </p:sp>
      <p:pic>
        <p:nvPicPr>
          <p:cNvPr id="13" name="Picture 6" descr="C:\Users\brudolph\AppData\Local\Microsoft\Windows\Temporary Internet Files\Content.IE5\5JBF13GG\MC900433506[1].wmf"/>
          <p:cNvPicPr>
            <a:picLocks noChangeAspect="1" noChangeArrowheads="1"/>
          </p:cNvPicPr>
          <p:nvPr/>
        </p:nvPicPr>
        <p:blipFill>
          <a:blip r:embed="rId4" cstate="print"/>
          <a:srcRect/>
          <a:stretch>
            <a:fillRect/>
          </a:stretch>
        </p:blipFill>
        <p:spPr bwMode="auto">
          <a:xfrm>
            <a:off x="838200" y="3886200"/>
            <a:ext cx="2149909" cy="2057400"/>
          </a:xfrm>
          <a:prstGeom prst="rect">
            <a:avLst/>
          </a:prstGeom>
          <a:noFill/>
        </p:spPr>
      </p:pic>
      <p:pic>
        <p:nvPicPr>
          <p:cNvPr id="14" name="Picture 2" descr="C:\Users\brudolph\AppData\Local\Microsoft\Windows\Temporary Internet Files\Content.IE5\5JBF13GG\MP900178785[1].jpg"/>
          <p:cNvPicPr>
            <a:picLocks noChangeAspect="1" noChangeArrowheads="1"/>
          </p:cNvPicPr>
          <p:nvPr/>
        </p:nvPicPr>
        <p:blipFill>
          <a:blip r:embed="rId5" cstate="print"/>
          <a:srcRect/>
          <a:stretch>
            <a:fillRect/>
          </a:stretch>
        </p:blipFill>
        <p:spPr bwMode="auto">
          <a:xfrm>
            <a:off x="7086600" y="4038600"/>
            <a:ext cx="1701292" cy="2590800"/>
          </a:xfrm>
          <a:prstGeom prst="rect">
            <a:avLst/>
          </a:prstGeom>
          <a:noFill/>
        </p:spPr>
      </p:pic>
      <p:cxnSp>
        <p:nvCxnSpPr>
          <p:cNvPr id="17" name="Straight Connector 16"/>
          <p:cNvCxnSpPr/>
          <p:nvPr/>
        </p:nvCxnSpPr>
        <p:spPr>
          <a:xfrm>
            <a:off x="3733800" y="1752600"/>
            <a:ext cx="0" cy="464820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9">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9">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39" presetClass="entr" presetSubtype="0" accel="100000" fill="hold" grpId="0" nodeType="after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 calcmode="lin" valueType="num">
                                      <p:cBhvr>
                                        <p:cTn id="14" dur="500" fill="hold"/>
                                        <p:tgtEl>
                                          <p:spTgt spid="9">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9">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9">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9">
                                            <p:txEl>
                                              <p:pRg st="1" end="1"/>
                                            </p:txEl>
                                          </p:spTgt>
                                        </p:tgtEl>
                                        <p:attrNameLst>
                                          <p:attrName>ppt_y</p:attrName>
                                        </p:attrNameLst>
                                      </p:cBhvr>
                                      <p:tavLst>
                                        <p:tav tm="0">
                                          <p:val>
                                            <p:strVal val="#ppt_y"/>
                                          </p:val>
                                        </p:tav>
                                        <p:tav tm="100000">
                                          <p:val>
                                            <p:strVal val="#ppt_y"/>
                                          </p:val>
                                        </p:tav>
                                      </p:tavLst>
                                    </p:anim>
                                  </p:childTnLst>
                                </p:cTn>
                              </p:par>
                              <p:par>
                                <p:cTn id="18" presetID="26"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80">
                                          <p:stCondLst>
                                            <p:cond delay="0"/>
                                          </p:stCondLst>
                                        </p:cTn>
                                        <p:tgtEl>
                                          <p:spTgt spid="13"/>
                                        </p:tgtEl>
                                      </p:cBhvr>
                                    </p:animEffect>
                                    <p:anim calcmode="lin" valueType="num">
                                      <p:cBhvr>
                                        <p:cTn id="21"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6" dur="26">
                                          <p:stCondLst>
                                            <p:cond delay="650"/>
                                          </p:stCondLst>
                                        </p:cTn>
                                        <p:tgtEl>
                                          <p:spTgt spid="13"/>
                                        </p:tgtEl>
                                      </p:cBhvr>
                                      <p:to x="100000" y="60000"/>
                                    </p:animScale>
                                    <p:animScale>
                                      <p:cBhvr>
                                        <p:cTn id="27" dur="166" decel="50000">
                                          <p:stCondLst>
                                            <p:cond delay="676"/>
                                          </p:stCondLst>
                                        </p:cTn>
                                        <p:tgtEl>
                                          <p:spTgt spid="13"/>
                                        </p:tgtEl>
                                      </p:cBhvr>
                                      <p:to x="100000" y="100000"/>
                                    </p:animScale>
                                    <p:animScale>
                                      <p:cBhvr>
                                        <p:cTn id="28" dur="26">
                                          <p:stCondLst>
                                            <p:cond delay="1312"/>
                                          </p:stCondLst>
                                        </p:cTn>
                                        <p:tgtEl>
                                          <p:spTgt spid="13"/>
                                        </p:tgtEl>
                                      </p:cBhvr>
                                      <p:to x="100000" y="80000"/>
                                    </p:animScale>
                                    <p:animScale>
                                      <p:cBhvr>
                                        <p:cTn id="29" dur="166" decel="50000">
                                          <p:stCondLst>
                                            <p:cond delay="1338"/>
                                          </p:stCondLst>
                                        </p:cTn>
                                        <p:tgtEl>
                                          <p:spTgt spid="13"/>
                                        </p:tgtEl>
                                      </p:cBhvr>
                                      <p:to x="100000" y="100000"/>
                                    </p:animScale>
                                    <p:animScale>
                                      <p:cBhvr>
                                        <p:cTn id="30" dur="26">
                                          <p:stCondLst>
                                            <p:cond delay="1642"/>
                                          </p:stCondLst>
                                        </p:cTn>
                                        <p:tgtEl>
                                          <p:spTgt spid="13"/>
                                        </p:tgtEl>
                                      </p:cBhvr>
                                      <p:to x="100000" y="90000"/>
                                    </p:animScale>
                                    <p:animScale>
                                      <p:cBhvr>
                                        <p:cTn id="31" dur="166" decel="50000">
                                          <p:stCondLst>
                                            <p:cond delay="1668"/>
                                          </p:stCondLst>
                                        </p:cTn>
                                        <p:tgtEl>
                                          <p:spTgt spid="13"/>
                                        </p:tgtEl>
                                      </p:cBhvr>
                                      <p:to x="100000" y="100000"/>
                                    </p:animScale>
                                    <p:animScale>
                                      <p:cBhvr>
                                        <p:cTn id="32" dur="26">
                                          <p:stCondLst>
                                            <p:cond delay="1808"/>
                                          </p:stCondLst>
                                        </p:cTn>
                                        <p:tgtEl>
                                          <p:spTgt spid="13"/>
                                        </p:tgtEl>
                                      </p:cBhvr>
                                      <p:to x="100000" y="95000"/>
                                    </p:animScale>
                                    <p:animScale>
                                      <p:cBhvr>
                                        <p:cTn id="33" dur="166" decel="50000">
                                          <p:stCondLst>
                                            <p:cond delay="1834"/>
                                          </p:stCondLst>
                                        </p:cTn>
                                        <p:tgtEl>
                                          <p:spTgt spid="13"/>
                                        </p:tgtEl>
                                      </p:cBhvr>
                                      <p:to x="100000" y="100000"/>
                                    </p:animScale>
                                  </p:childTnLst>
                                </p:cTn>
                              </p:par>
                            </p:childTnLst>
                          </p:cTn>
                        </p:par>
                        <p:par>
                          <p:cTn id="34" fill="hold">
                            <p:stCondLst>
                              <p:cond delay="2500"/>
                            </p:stCondLst>
                            <p:childTnLst>
                              <p:par>
                                <p:cTn id="35" presetID="39" presetClass="entr" presetSubtype="0" accel="100000" fill="hold" grpId="0" nodeType="afterEffect">
                                  <p:stCondLst>
                                    <p:cond delay="0"/>
                                  </p:stCondLst>
                                  <p:childTnLst>
                                    <p:set>
                                      <p:cBhvr>
                                        <p:cTn id="36" dur="1" fill="hold">
                                          <p:stCondLst>
                                            <p:cond delay="0"/>
                                          </p:stCondLst>
                                        </p:cTn>
                                        <p:tgtEl>
                                          <p:spTgt spid="9">
                                            <p:txEl>
                                              <p:pRg st="2" end="2"/>
                                            </p:txEl>
                                          </p:spTgt>
                                        </p:tgtEl>
                                        <p:attrNameLst>
                                          <p:attrName>style.visibility</p:attrName>
                                        </p:attrNameLst>
                                      </p:cBhvr>
                                      <p:to>
                                        <p:strVal val="visible"/>
                                      </p:to>
                                    </p:set>
                                    <p:anim calcmode="lin" valueType="num">
                                      <p:cBhvr>
                                        <p:cTn id="37" dur="500" fill="hold"/>
                                        <p:tgtEl>
                                          <p:spTgt spid="9">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9">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9">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9" presetClass="entr" presetSubtype="0" accel="100000" fill="hold" grpId="0" nodeType="clickEffect">
                                  <p:stCondLst>
                                    <p:cond delay="0"/>
                                  </p:stCondLst>
                                  <p:childTnLst>
                                    <p:set>
                                      <p:cBhvr>
                                        <p:cTn id="44" dur="1" fill="hold">
                                          <p:stCondLst>
                                            <p:cond delay="0"/>
                                          </p:stCondLst>
                                        </p:cTn>
                                        <p:tgtEl>
                                          <p:spTgt spid="10">
                                            <p:bg/>
                                          </p:spTgt>
                                        </p:tgtEl>
                                        <p:attrNameLst>
                                          <p:attrName>style.visibility</p:attrName>
                                        </p:attrNameLst>
                                      </p:cBhvr>
                                      <p:to>
                                        <p:strVal val="visible"/>
                                      </p:to>
                                    </p:set>
                                    <p:anim calcmode="lin" valueType="num">
                                      <p:cBhvr>
                                        <p:cTn id="45" dur="500" fill="hold"/>
                                        <p:tgtEl>
                                          <p:spTgt spid="10">
                                            <p:bg/>
                                          </p:spTgt>
                                        </p:tgtEl>
                                        <p:attrNameLst>
                                          <p:attrName>ppt_h</p:attrName>
                                        </p:attrNameLst>
                                      </p:cBhvr>
                                      <p:tavLst>
                                        <p:tav tm="0">
                                          <p:val>
                                            <p:strVal val="#ppt_h/20"/>
                                          </p:val>
                                        </p:tav>
                                        <p:tav tm="50000">
                                          <p:val>
                                            <p:strVal val="#ppt_h/20"/>
                                          </p:val>
                                        </p:tav>
                                        <p:tav tm="100000">
                                          <p:val>
                                            <p:strVal val="#ppt_h"/>
                                          </p:val>
                                        </p:tav>
                                      </p:tavLst>
                                    </p:anim>
                                    <p:anim calcmode="lin" valueType="num">
                                      <p:cBhvr>
                                        <p:cTn id="46" dur="500" fill="hold"/>
                                        <p:tgtEl>
                                          <p:spTgt spid="10">
                                            <p:bg/>
                                          </p:spTgt>
                                        </p:tgtEl>
                                        <p:attrNameLst>
                                          <p:attrName>ppt_w</p:attrName>
                                        </p:attrNameLst>
                                      </p:cBhvr>
                                      <p:tavLst>
                                        <p:tav tm="0">
                                          <p:val>
                                            <p:strVal val="#ppt_w+.3"/>
                                          </p:val>
                                        </p:tav>
                                        <p:tav tm="50000">
                                          <p:val>
                                            <p:strVal val="#ppt_w+.3"/>
                                          </p:val>
                                        </p:tav>
                                        <p:tav tm="100000">
                                          <p:val>
                                            <p:strVal val="#ppt_w"/>
                                          </p:val>
                                        </p:tav>
                                      </p:tavLst>
                                    </p:anim>
                                    <p:anim calcmode="lin" valueType="num">
                                      <p:cBhvr>
                                        <p:cTn id="47" dur="500" fill="hold"/>
                                        <p:tgtEl>
                                          <p:spTgt spid="10">
                                            <p:bg/>
                                          </p:spTgt>
                                        </p:tgtEl>
                                        <p:attrNameLst>
                                          <p:attrName>ppt_x</p:attrName>
                                        </p:attrNameLst>
                                      </p:cBhvr>
                                      <p:tavLst>
                                        <p:tav tm="0">
                                          <p:val>
                                            <p:strVal val="#ppt_x-.3"/>
                                          </p:val>
                                        </p:tav>
                                        <p:tav tm="50000">
                                          <p:val>
                                            <p:strVal val="#ppt_x"/>
                                          </p:val>
                                        </p:tav>
                                        <p:tav tm="100000">
                                          <p:val>
                                            <p:strVal val="#ppt_x"/>
                                          </p:val>
                                        </p:tav>
                                      </p:tavLst>
                                    </p:anim>
                                    <p:anim calcmode="lin" valueType="num">
                                      <p:cBhvr>
                                        <p:cTn id="48" dur="500" fill="hold"/>
                                        <p:tgtEl>
                                          <p:spTgt spid="10">
                                            <p:bg/>
                                          </p:spTgt>
                                        </p:tgtEl>
                                        <p:attrNameLst>
                                          <p:attrName>ppt_y</p:attrName>
                                        </p:attrNameLst>
                                      </p:cBhvr>
                                      <p:tavLst>
                                        <p:tav tm="0">
                                          <p:val>
                                            <p:strVal val="#ppt_y"/>
                                          </p:val>
                                        </p:tav>
                                        <p:tav tm="100000">
                                          <p:val>
                                            <p:strVal val="#ppt_y"/>
                                          </p:val>
                                        </p:tav>
                                      </p:tavLst>
                                    </p:anim>
                                  </p:childTnLst>
                                </p:cTn>
                              </p:par>
                              <p:par>
                                <p:cTn id="49" presetID="39" presetClass="entr" presetSubtype="0" accel="100000" fill="hold" grpId="0" nodeType="withEffect">
                                  <p:stCondLst>
                                    <p:cond delay="0"/>
                                  </p:stCondLst>
                                  <p:childTnLst>
                                    <p:set>
                                      <p:cBhvr>
                                        <p:cTn id="50" dur="1" fill="hold">
                                          <p:stCondLst>
                                            <p:cond delay="0"/>
                                          </p:stCondLst>
                                        </p:cTn>
                                        <p:tgtEl>
                                          <p:spTgt spid="10">
                                            <p:txEl>
                                              <p:pRg st="0" end="0"/>
                                            </p:txEl>
                                          </p:spTgt>
                                        </p:tgtEl>
                                        <p:attrNameLst>
                                          <p:attrName>style.visibility</p:attrName>
                                        </p:attrNameLst>
                                      </p:cBhvr>
                                      <p:to>
                                        <p:strVal val="visible"/>
                                      </p:to>
                                    </p:set>
                                    <p:anim calcmode="lin" valueType="num">
                                      <p:cBhvr>
                                        <p:cTn id="51" dur="500" fill="hold"/>
                                        <p:tgtEl>
                                          <p:spTgt spid="10">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2" dur="500" fill="hold"/>
                                        <p:tgtEl>
                                          <p:spTgt spid="10">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3" dur="500" fill="hold"/>
                                        <p:tgtEl>
                                          <p:spTgt spid="10">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54" dur="500" fill="hold"/>
                                        <p:tgtEl>
                                          <p:spTgt spid="10">
                                            <p:txEl>
                                              <p:pRg st="0" end="0"/>
                                            </p:txEl>
                                          </p:spTgt>
                                        </p:tgtEl>
                                        <p:attrNameLst>
                                          <p:attrName>ppt_y</p:attrName>
                                        </p:attrNameLst>
                                      </p:cBhvr>
                                      <p:tavLst>
                                        <p:tav tm="0">
                                          <p:val>
                                            <p:strVal val="#ppt_y"/>
                                          </p:val>
                                        </p:tav>
                                        <p:tav tm="100000">
                                          <p:val>
                                            <p:strVal val="#ppt_y"/>
                                          </p:val>
                                        </p:tav>
                                      </p:tavLst>
                                    </p:anim>
                                  </p:childTnLst>
                                </p:cTn>
                              </p:par>
                              <p:par>
                                <p:cTn id="55" presetID="8" presetClass="entr" presetSubtype="16" fill="hold"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diamond(in)">
                                      <p:cBhvr>
                                        <p:cTn id="57" dur="1000"/>
                                        <p:tgtEl>
                                          <p:spTgt spid="14"/>
                                        </p:tgtEl>
                                      </p:cBhvr>
                                    </p:animEffect>
                                  </p:childTnLst>
                                </p:cTn>
                              </p:par>
                            </p:childTnLst>
                          </p:cTn>
                        </p:par>
                        <p:par>
                          <p:cTn id="58" fill="hold">
                            <p:stCondLst>
                              <p:cond delay="1000"/>
                            </p:stCondLst>
                            <p:childTnLst>
                              <p:par>
                                <p:cTn id="59" presetID="39" presetClass="entr" presetSubtype="0" accel="100000" fill="hold" grpId="0" nodeType="afterEffect">
                                  <p:stCondLst>
                                    <p:cond delay="0"/>
                                  </p:stCondLst>
                                  <p:childTnLst>
                                    <p:set>
                                      <p:cBhvr>
                                        <p:cTn id="60" dur="1" fill="hold">
                                          <p:stCondLst>
                                            <p:cond delay="0"/>
                                          </p:stCondLst>
                                        </p:cTn>
                                        <p:tgtEl>
                                          <p:spTgt spid="11">
                                            <p:txEl>
                                              <p:pRg st="0" end="0"/>
                                            </p:txEl>
                                          </p:spTgt>
                                        </p:tgtEl>
                                        <p:attrNameLst>
                                          <p:attrName>style.visibility</p:attrName>
                                        </p:attrNameLst>
                                      </p:cBhvr>
                                      <p:to>
                                        <p:strVal val="visible"/>
                                      </p:to>
                                    </p:set>
                                    <p:anim calcmode="lin" valueType="num">
                                      <p:cBhvr>
                                        <p:cTn id="61" dur="500" fill="hold"/>
                                        <p:tgtEl>
                                          <p:spTgt spid="11">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2" dur="500" fill="hold"/>
                                        <p:tgtEl>
                                          <p:spTgt spid="11">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3" dur="500" fill="hold"/>
                                        <p:tgtEl>
                                          <p:spTgt spid="11">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64" dur="500" fill="hold"/>
                                        <p:tgtEl>
                                          <p:spTgt spid="11">
                                            <p:txEl>
                                              <p:pRg st="0" end="0"/>
                                            </p:txEl>
                                          </p:spTgt>
                                        </p:tgtEl>
                                        <p:attrNameLst>
                                          <p:attrName>ppt_y</p:attrName>
                                        </p:attrNameLst>
                                      </p:cBhvr>
                                      <p:tavLst>
                                        <p:tav tm="0">
                                          <p:val>
                                            <p:strVal val="#ppt_y"/>
                                          </p:val>
                                        </p:tav>
                                        <p:tav tm="100000">
                                          <p:val>
                                            <p:strVal val="#ppt_y"/>
                                          </p:val>
                                        </p:tav>
                                      </p:tavLst>
                                    </p:anim>
                                  </p:childTnLst>
                                </p:cTn>
                              </p:par>
                              <p:par>
                                <p:cTn id="65" presetID="8" presetClass="entr" presetSubtype="16" fill="hold"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diamond(in)">
                                      <p:cBhvr>
                                        <p:cTn id="67" dur="1000"/>
                                        <p:tgtEl>
                                          <p:spTgt spid="15"/>
                                        </p:tgtEl>
                                      </p:cBhvr>
                                    </p:animEffect>
                                  </p:childTnLst>
                                </p:cTn>
                              </p:par>
                            </p:childTnLst>
                          </p:cTn>
                        </p:par>
                        <p:par>
                          <p:cTn id="68" fill="hold">
                            <p:stCondLst>
                              <p:cond delay="2000"/>
                            </p:stCondLst>
                            <p:childTnLst>
                              <p:par>
                                <p:cTn id="69" presetID="39" presetClass="entr" presetSubtype="0" accel="100000" fill="hold" grpId="0" nodeType="afterEffect">
                                  <p:stCondLst>
                                    <p:cond delay="0"/>
                                  </p:stCondLst>
                                  <p:childTnLst>
                                    <p:set>
                                      <p:cBhvr>
                                        <p:cTn id="70" dur="1" fill="hold">
                                          <p:stCondLst>
                                            <p:cond delay="0"/>
                                          </p:stCondLst>
                                        </p:cTn>
                                        <p:tgtEl>
                                          <p:spTgt spid="11">
                                            <p:txEl>
                                              <p:pRg st="1" end="1"/>
                                            </p:txEl>
                                          </p:spTgt>
                                        </p:tgtEl>
                                        <p:attrNameLst>
                                          <p:attrName>style.visibility</p:attrName>
                                        </p:attrNameLst>
                                      </p:cBhvr>
                                      <p:to>
                                        <p:strVal val="visible"/>
                                      </p:to>
                                    </p:set>
                                    <p:anim calcmode="lin" valueType="num">
                                      <p:cBhvr>
                                        <p:cTn id="71" dur="500" fill="hold"/>
                                        <p:tgtEl>
                                          <p:spTgt spid="11">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2" dur="500" fill="hold"/>
                                        <p:tgtEl>
                                          <p:spTgt spid="11">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3" dur="500" fill="hold"/>
                                        <p:tgtEl>
                                          <p:spTgt spid="11">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74"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par>
                          <p:cTn id="75" fill="hold">
                            <p:stCondLst>
                              <p:cond delay="2500"/>
                            </p:stCondLst>
                            <p:childTnLst>
                              <p:par>
                                <p:cTn id="76" presetID="39" presetClass="entr" presetSubtype="0" accel="100000" fill="hold" grpId="0" nodeType="afterEffect">
                                  <p:stCondLst>
                                    <p:cond delay="0"/>
                                  </p:stCondLst>
                                  <p:childTnLst>
                                    <p:set>
                                      <p:cBhvr>
                                        <p:cTn id="77" dur="1" fill="hold">
                                          <p:stCondLst>
                                            <p:cond delay="0"/>
                                          </p:stCondLst>
                                        </p:cTn>
                                        <p:tgtEl>
                                          <p:spTgt spid="11">
                                            <p:txEl>
                                              <p:pRg st="2" end="2"/>
                                            </p:txEl>
                                          </p:spTgt>
                                        </p:tgtEl>
                                        <p:attrNameLst>
                                          <p:attrName>style.visibility</p:attrName>
                                        </p:attrNameLst>
                                      </p:cBhvr>
                                      <p:to>
                                        <p:strVal val="visible"/>
                                      </p:to>
                                    </p:set>
                                    <p:anim calcmode="lin" valueType="num">
                                      <p:cBhvr>
                                        <p:cTn id="78" dur="500" fill="hold"/>
                                        <p:tgtEl>
                                          <p:spTgt spid="11">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9" dur="500" fill="hold"/>
                                        <p:tgtEl>
                                          <p:spTgt spid="11">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80" dur="500" fill="hold"/>
                                        <p:tgtEl>
                                          <p:spTgt spid="11">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81"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par>
                          <p:cTn id="82" fill="hold">
                            <p:stCondLst>
                              <p:cond delay="3000"/>
                            </p:stCondLst>
                            <p:childTnLst>
                              <p:par>
                                <p:cTn id="83" presetID="39" presetClass="entr" presetSubtype="0" accel="100000" fill="hold" grpId="0" nodeType="afterEffect">
                                  <p:stCondLst>
                                    <p:cond delay="0"/>
                                  </p:stCondLst>
                                  <p:childTnLst>
                                    <p:set>
                                      <p:cBhvr>
                                        <p:cTn id="84" dur="1" fill="hold">
                                          <p:stCondLst>
                                            <p:cond delay="0"/>
                                          </p:stCondLst>
                                        </p:cTn>
                                        <p:tgtEl>
                                          <p:spTgt spid="11">
                                            <p:txEl>
                                              <p:pRg st="3" end="3"/>
                                            </p:txEl>
                                          </p:spTgt>
                                        </p:tgtEl>
                                        <p:attrNameLst>
                                          <p:attrName>style.visibility</p:attrName>
                                        </p:attrNameLst>
                                      </p:cBhvr>
                                      <p:to>
                                        <p:strVal val="visible"/>
                                      </p:to>
                                    </p:set>
                                    <p:anim calcmode="lin" valueType="num">
                                      <p:cBhvr>
                                        <p:cTn id="85" dur="500" fill="hold"/>
                                        <p:tgtEl>
                                          <p:spTgt spid="11">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6" dur="500" fill="hold"/>
                                        <p:tgtEl>
                                          <p:spTgt spid="11">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87" dur="500" fill="hold"/>
                                        <p:tgtEl>
                                          <p:spTgt spid="11">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88" dur="50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par>
                          <p:cTn id="89" fill="hold">
                            <p:stCondLst>
                              <p:cond delay="3500"/>
                            </p:stCondLst>
                            <p:childTnLst>
                              <p:par>
                                <p:cTn id="90" presetID="39" presetClass="entr" presetSubtype="0" accel="100000" fill="hold" grpId="0" nodeType="afterEffect">
                                  <p:stCondLst>
                                    <p:cond delay="0"/>
                                  </p:stCondLst>
                                  <p:childTnLst>
                                    <p:set>
                                      <p:cBhvr>
                                        <p:cTn id="91" dur="1" fill="hold">
                                          <p:stCondLst>
                                            <p:cond delay="0"/>
                                          </p:stCondLst>
                                        </p:cTn>
                                        <p:tgtEl>
                                          <p:spTgt spid="11">
                                            <p:txEl>
                                              <p:pRg st="4" end="4"/>
                                            </p:txEl>
                                          </p:spTgt>
                                        </p:tgtEl>
                                        <p:attrNameLst>
                                          <p:attrName>style.visibility</p:attrName>
                                        </p:attrNameLst>
                                      </p:cBhvr>
                                      <p:to>
                                        <p:strVal val="visible"/>
                                      </p:to>
                                    </p:set>
                                    <p:anim calcmode="lin" valueType="num">
                                      <p:cBhvr>
                                        <p:cTn id="92" dur="500" fill="hold"/>
                                        <p:tgtEl>
                                          <p:spTgt spid="11">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93" dur="500" fill="hold"/>
                                        <p:tgtEl>
                                          <p:spTgt spid="11">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4" dur="500" fill="hold"/>
                                        <p:tgtEl>
                                          <p:spTgt spid="11">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95" dur="50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par>
                          <p:cTn id="96" fill="hold">
                            <p:stCondLst>
                              <p:cond delay="4000"/>
                            </p:stCondLst>
                            <p:childTnLst>
                              <p:par>
                                <p:cTn id="97" presetID="39" presetClass="entr" presetSubtype="0" accel="100000" fill="hold" grpId="0" nodeType="afterEffect">
                                  <p:stCondLst>
                                    <p:cond delay="0"/>
                                  </p:stCondLst>
                                  <p:childTnLst>
                                    <p:set>
                                      <p:cBhvr>
                                        <p:cTn id="98" dur="1" fill="hold">
                                          <p:stCondLst>
                                            <p:cond delay="0"/>
                                          </p:stCondLst>
                                        </p:cTn>
                                        <p:tgtEl>
                                          <p:spTgt spid="11">
                                            <p:txEl>
                                              <p:pRg st="5" end="5"/>
                                            </p:txEl>
                                          </p:spTgt>
                                        </p:tgtEl>
                                        <p:attrNameLst>
                                          <p:attrName>style.visibility</p:attrName>
                                        </p:attrNameLst>
                                      </p:cBhvr>
                                      <p:to>
                                        <p:strVal val="visible"/>
                                      </p:to>
                                    </p:set>
                                    <p:anim calcmode="lin" valueType="num">
                                      <p:cBhvr>
                                        <p:cTn id="99" dur="500" fill="hold"/>
                                        <p:tgtEl>
                                          <p:spTgt spid="11">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00" dur="500" fill="hold"/>
                                        <p:tgtEl>
                                          <p:spTgt spid="11">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01" dur="500" fill="hold"/>
                                        <p:tgtEl>
                                          <p:spTgt spid="11">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2" dur="500" fill="hold"/>
                                        <p:tgtEl>
                                          <p:spTgt spid="1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nimBg="1"/>
      <p:bldP spid="9" grpId="0" uiExpand="1" build="p"/>
      <p:bldP spid="11"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20040"/>
            <a:ext cx="7242048" cy="822960"/>
          </a:xfrm>
        </p:spPr>
        <p:txBody>
          <a:bodyPr/>
          <a:lstStyle/>
          <a:p>
            <a:r>
              <a:rPr lang="en-US" u="sng" dirty="0" smtClean="0"/>
              <a:t>Is Our Parish Welcoming?</a:t>
            </a:r>
            <a:r>
              <a:rPr lang="en-US" dirty="0" smtClean="0"/>
              <a:t> </a:t>
            </a:r>
            <a:endParaRPr lang="en-US" dirty="0"/>
          </a:p>
        </p:txBody>
      </p:sp>
      <p:sp>
        <p:nvSpPr>
          <p:cNvPr id="8" name="Text Placeholder 7"/>
          <p:cNvSpPr>
            <a:spLocks noGrp="1"/>
          </p:cNvSpPr>
          <p:nvPr>
            <p:ph type="body" idx="1"/>
          </p:nvPr>
        </p:nvSpPr>
        <p:spPr>
          <a:xfrm>
            <a:off x="457200" y="5638800"/>
            <a:ext cx="3657600" cy="914400"/>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US" sz="2000" dirty="0" smtClean="0">
                <a:solidFill>
                  <a:schemeClr val="bg2">
                    <a:lumMod val="10000"/>
                  </a:schemeClr>
                </a:solidFill>
                <a:hlinkClick r:id="rId3"/>
              </a:rPr>
              <a:t>Hospitality: The Doorway to Evangelization</a:t>
            </a:r>
            <a:endParaRPr lang="en-US" sz="2000" dirty="0">
              <a:solidFill>
                <a:schemeClr val="bg2">
                  <a:lumMod val="10000"/>
                </a:schemeClr>
              </a:solidFill>
            </a:endParaRPr>
          </a:p>
        </p:txBody>
      </p:sp>
      <p:sp>
        <p:nvSpPr>
          <p:cNvPr id="5" name="Content Placeholder 4"/>
          <p:cNvSpPr>
            <a:spLocks noGrp="1"/>
          </p:cNvSpPr>
          <p:nvPr>
            <p:ph sz="quarter" idx="2"/>
          </p:nvPr>
        </p:nvSpPr>
        <p:spPr>
          <a:xfrm>
            <a:off x="304800" y="1371600"/>
            <a:ext cx="3520440" cy="4531240"/>
          </a:xfrm>
        </p:spPr>
        <p:txBody>
          <a:bodyPr>
            <a:normAutofit fontScale="85000" lnSpcReduction="20000"/>
          </a:bodyPr>
          <a:lstStyle/>
          <a:p>
            <a:pPr>
              <a:buFont typeface="Wingdings" pitchFamily="2" charset="2"/>
              <a:buChar char="q"/>
            </a:pPr>
            <a:r>
              <a:rPr lang="en-US" dirty="0" smtClean="0">
                <a:solidFill>
                  <a:schemeClr val="tx2">
                    <a:lumMod val="75000"/>
                  </a:schemeClr>
                </a:solidFill>
              </a:rPr>
              <a:t>My parish is easily identified w/ name &amp; times of masses visible from road.</a:t>
            </a:r>
          </a:p>
          <a:p>
            <a:pPr>
              <a:buFont typeface="Wingdings" pitchFamily="2" charset="2"/>
              <a:buChar char="q"/>
            </a:pPr>
            <a:r>
              <a:rPr lang="en-US" dirty="0" smtClean="0"/>
              <a:t>Church rectory &amp; parking lot well marked &amp; easily identified</a:t>
            </a:r>
          </a:p>
          <a:p>
            <a:pPr>
              <a:buFont typeface="Wingdings" pitchFamily="2" charset="2"/>
              <a:buChar char="q"/>
            </a:pPr>
            <a:r>
              <a:rPr lang="en-US" dirty="0" smtClean="0">
                <a:solidFill>
                  <a:schemeClr val="tx2">
                    <a:lumMod val="75000"/>
                  </a:schemeClr>
                </a:solidFill>
              </a:rPr>
              <a:t>Rooms &amp; buildings clearly marked</a:t>
            </a:r>
          </a:p>
          <a:p>
            <a:pPr>
              <a:buFont typeface="Wingdings" pitchFamily="2" charset="2"/>
              <a:buChar char="q"/>
            </a:pPr>
            <a:r>
              <a:rPr lang="en-US" dirty="0" smtClean="0"/>
              <a:t>Parish buildings wheel-chair accessible</a:t>
            </a:r>
          </a:p>
          <a:p>
            <a:pPr>
              <a:buFont typeface="Wingdings" pitchFamily="2" charset="2"/>
              <a:buChar char="q"/>
            </a:pPr>
            <a:r>
              <a:rPr lang="en-US" dirty="0" smtClean="0">
                <a:solidFill>
                  <a:schemeClr val="tx2">
                    <a:lumMod val="75000"/>
                  </a:schemeClr>
                </a:solidFill>
              </a:rPr>
              <a:t>Parking spaces for persons w/ disabilities</a:t>
            </a:r>
          </a:p>
          <a:p>
            <a:pPr>
              <a:buFont typeface="Wingdings" pitchFamily="2" charset="2"/>
              <a:buChar char="q"/>
            </a:pPr>
            <a:r>
              <a:rPr lang="en-US" dirty="0" smtClean="0"/>
              <a:t>Large print </a:t>
            </a:r>
            <a:r>
              <a:rPr lang="en-US" dirty="0" err="1" smtClean="0"/>
              <a:t>missalettes</a:t>
            </a:r>
            <a:r>
              <a:rPr lang="en-US" dirty="0" smtClean="0"/>
              <a:t> &amp; listening devices available</a:t>
            </a:r>
          </a:p>
        </p:txBody>
      </p:sp>
      <p:sp>
        <p:nvSpPr>
          <p:cNvPr id="6" name="Content Placeholder 5"/>
          <p:cNvSpPr>
            <a:spLocks noGrp="1"/>
          </p:cNvSpPr>
          <p:nvPr>
            <p:ph sz="quarter" idx="4"/>
          </p:nvPr>
        </p:nvSpPr>
        <p:spPr>
          <a:xfrm>
            <a:off x="4343400" y="1600200"/>
            <a:ext cx="3520440" cy="4114800"/>
          </a:xfrm>
        </p:spPr>
        <p:txBody>
          <a:bodyPr>
            <a:normAutofit fontScale="77500" lnSpcReduction="20000"/>
          </a:bodyPr>
          <a:lstStyle/>
          <a:p>
            <a:pPr>
              <a:buFont typeface="Wingdings" pitchFamily="2" charset="2"/>
              <a:buChar char="q"/>
            </a:pPr>
            <a:r>
              <a:rPr lang="en-US" dirty="0" smtClean="0"/>
              <a:t>Hospitality ministers greet &amp; assist people at all masses.</a:t>
            </a:r>
          </a:p>
          <a:p>
            <a:pPr>
              <a:buFont typeface="Wingdings" pitchFamily="2" charset="2"/>
              <a:buChar char="q"/>
            </a:pPr>
            <a:r>
              <a:rPr lang="en-US" dirty="0" smtClean="0">
                <a:solidFill>
                  <a:schemeClr val="tx2">
                    <a:lumMod val="75000"/>
                  </a:schemeClr>
                </a:solidFill>
              </a:rPr>
              <a:t>New parishioners are introduced to the community.</a:t>
            </a:r>
          </a:p>
          <a:p>
            <a:pPr>
              <a:buFont typeface="Wingdings" pitchFamily="2" charset="2"/>
              <a:buChar char="q"/>
            </a:pPr>
            <a:r>
              <a:rPr lang="en-US" dirty="0" smtClean="0"/>
              <a:t>Our parish works toward inclusion for those who speak other languages.</a:t>
            </a:r>
          </a:p>
          <a:p>
            <a:pPr>
              <a:buFont typeface="Wingdings" pitchFamily="2" charset="2"/>
              <a:buChar char="q"/>
            </a:pPr>
            <a:r>
              <a:rPr lang="en-US" dirty="0" smtClean="0">
                <a:solidFill>
                  <a:schemeClr val="tx2">
                    <a:lumMod val="75000"/>
                  </a:schemeClr>
                </a:solidFill>
              </a:rPr>
              <a:t>Our parish welcomes young children, those w/ special needs &amp; persons of all ethnic backgrounds.</a:t>
            </a:r>
          </a:p>
          <a:p>
            <a:pPr>
              <a:buFont typeface="Wingdings" pitchFamily="2" charset="2"/>
              <a:buChar char="q"/>
            </a:pPr>
            <a:r>
              <a:rPr lang="en-US" dirty="0" smtClean="0"/>
              <a:t>The parish community reaches out in times of grief.</a:t>
            </a:r>
          </a:p>
        </p:txBody>
      </p:sp>
      <p:pic>
        <p:nvPicPr>
          <p:cNvPr id="7" name="Picture 2" descr="C:\Users\brudolph\AppData\Local\Microsoft\Windows\Temporary Internet Files\Content.IE5\5JBF13GG\MC900441902[1].wmf"/>
          <p:cNvPicPr>
            <a:picLocks noChangeAspect="1" noChangeArrowheads="1"/>
          </p:cNvPicPr>
          <p:nvPr/>
        </p:nvPicPr>
        <p:blipFill>
          <a:blip r:embed="rId4" cstate="print">
            <a:duotone>
              <a:schemeClr val="accent6">
                <a:shade val="45000"/>
                <a:satMod val="135000"/>
              </a:schemeClr>
              <a:prstClr val="white"/>
            </a:duotone>
          </a:blip>
          <a:srcRect/>
          <a:stretch>
            <a:fillRect/>
          </a:stretch>
        </p:blipFill>
        <p:spPr bwMode="auto">
          <a:xfrm>
            <a:off x="7391400" y="304800"/>
            <a:ext cx="1520825" cy="17970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385" decel="100000"/>
                                        <p:tgtEl>
                                          <p:spTgt spid="5">
                                            <p:txEl>
                                              <p:pRg st="0" end="0"/>
                                            </p:txEl>
                                          </p:spTgt>
                                        </p:tgtEl>
                                      </p:cBhvr>
                                    </p:animEffect>
                                    <p:animScale>
                                      <p:cBhvr>
                                        <p:cTn id="8" dur="385" decel="100000"/>
                                        <p:tgtEl>
                                          <p:spTgt spid="5">
                                            <p:txEl>
                                              <p:pRg st="0" end="0"/>
                                            </p:txEl>
                                          </p:spTgt>
                                        </p:tgtEl>
                                      </p:cBhvr>
                                      <p:from x="10000" y="10000"/>
                                      <p:to x="200000" y="450000"/>
                                    </p:animScale>
                                    <p:animScale>
                                      <p:cBhvr>
                                        <p:cTn id="9" dur="615" accel="100000" fill="hold">
                                          <p:stCondLst>
                                            <p:cond delay="385"/>
                                          </p:stCondLst>
                                        </p:cTn>
                                        <p:tgtEl>
                                          <p:spTgt spid="5">
                                            <p:txEl>
                                              <p:pRg st="0" end="0"/>
                                            </p:txEl>
                                          </p:spTgt>
                                        </p:tgtEl>
                                      </p:cBhvr>
                                      <p:from x="200000" y="450000"/>
                                      <p:to x="100000" y="100000"/>
                                    </p:animScale>
                                    <p:set>
                                      <p:cBhvr>
                                        <p:cTn id="10" dur="385" fill="hold"/>
                                        <p:tgtEl>
                                          <p:spTgt spid="5">
                                            <p:txEl>
                                              <p:pRg st="0" end="0"/>
                                            </p:txEl>
                                          </p:spTgt>
                                        </p:tgtEl>
                                        <p:attrNameLst>
                                          <p:attrName>ppt_x</p:attrName>
                                        </p:attrNameLst>
                                      </p:cBhvr>
                                      <p:to>
                                        <p:strVal val="(0.5)"/>
                                      </p:to>
                                    </p:set>
                                    <p:anim from="(0.5)" to="(#ppt_x)" calcmode="lin" valueType="num">
                                      <p:cBhvr>
                                        <p:cTn id="11" dur="615" accel="100000" fill="hold">
                                          <p:stCondLst>
                                            <p:cond delay="385"/>
                                          </p:stCondLst>
                                        </p:cTn>
                                        <p:tgtEl>
                                          <p:spTgt spid="5">
                                            <p:txEl>
                                              <p:pRg st="0" end="0"/>
                                            </p:txEl>
                                          </p:spTgt>
                                        </p:tgtEl>
                                        <p:attrNameLst>
                                          <p:attrName>ppt_x</p:attrName>
                                        </p:attrNameLst>
                                      </p:cBhvr>
                                    </p:anim>
                                    <p:set>
                                      <p:cBhvr>
                                        <p:cTn id="12" dur="385" fill="hold"/>
                                        <p:tgtEl>
                                          <p:spTgt spid="5">
                                            <p:txEl>
                                              <p:pRg st="0" end="0"/>
                                            </p:txEl>
                                          </p:spTgt>
                                        </p:tgtEl>
                                        <p:attrNameLst>
                                          <p:attrName>ppt_y</p:attrName>
                                        </p:attrNameLst>
                                      </p:cBhvr>
                                      <p:to>
                                        <p:strVal val="(#ppt_y+0.4)"/>
                                      </p:to>
                                    </p:set>
                                    <p:anim from="(#ppt_y+0.4)" to="(#ppt_y)" calcmode="lin" valueType="num">
                                      <p:cBhvr>
                                        <p:cTn id="13" dur="615" accel="100000" fill="hold">
                                          <p:stCondLst>
                                            <p:cond delay="385"/>
                                          </p:stCondLst>
                                        </p:cTn>
                                        <p:tgtEl>
                                          <p:spTgt spid="5">
                                            <p:txEl>
                                              <p:pRg st="0" end="0"/>
                                            </p:txEl>
                                          </p:spTgt>
                                        </p:tgtEl>
                                        <p:attrNameLst>
                                          <p:attrName>ppt_y</p:attrName>
                                        </p:attrNameLst>
                                      </p:cBhvr>
                                    </p:anim>
                                  </p:childTnLst>
                                </p:cTn>
                              </p:par>
                            </p:childTnLst>
                          </p:cTn>
                        </p:par>
                        <p:par>
                          <p:cTn id="14" fill="hold">
                            <p:stCondLst>
                              <p:cond delay="1000"/>
                            </p:stCondLst>
                            <p:childTnLst>
                              <p:par>
                                <p:cTn id="15" presetID="51" presetClass="entr" presetSubtype="0" fill="hold" grpId="0"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385" decel="100000"/>
                                        <p:tgtEl>
                                          <p:spTgt spid="5">
                                            <p:txEl>
                                              <p:pRg st="1" end="1"/>
                                            </p:txEl>
                                          </p:spTgt>
                                        </p:tgtEl>
                                      </p:cBhvr>
                                    </p:animEffect>
                                    <p:animScale>
                                      <p:cBhvr>
                                        <p:cTn id="18" dur="385" decel="100000"/>
                                        <p:tgtEl>
                                          <p:spTgt spid="5">
                                            <p:txEl>
                                              <p:pRg st="1" end="1"/>
                                            </p:txEl>
                                          </p:spTgt>
                                        </p:tgtEl>
                                      </p:cBhvr>
                                      <p:from x="10000" y="10000"/>
                                      <p:to x="200000" y="450000"/>
                                    </p:animScale>
                                    <p:animScale>
                                      <p:cBhvr>
                                        <p:cTn id="19" dur="615" accel="100000" fill="hold">
                                          <p:stCondLst>
                                            <p:cond delay="385"/>
                                          </p:stCondLst>
                                        </p:cTn>
                                        <p:tgtEl>
                                          <p:spTgt spid="5">
                                            <p:txEl>
                                              <p:pRg st="1" end="1"/>
                                            </p:txEl>
                                          </p:spTgt>
                                        </p:tgtEl>
                                      </p:cBhvr>
                                      <p:from x="200000" y="450000"/>
                                      <p:to x="100000" y="100000"/>
                                    </p:animScale>
                                    <p:set>
                                      <p:cBhvr>
                                        <p:cTn id="20" dur="385" fill="hold"/>
                                        <p:tgtEl>
                                          <p:spTgt spid="5">
                                            <p:txEl>
                                              <p:pRg st="1" end="1"/>
                                            </p:txEl>
                                          </p:spTgt>
                                        </p:tgtEl>
                                        <p:attrNameLst>
                                          <p:attrName>ppt_x</p:attrName>
                                        </p:attrNameLst>
                                      </p:cBhvr>
                                      <p:to>
                                        <p:strVal val="(0.5)"/>
                                      </p:to>
                                    </p:set>
                                    <p:anim from="(0.5)" to="(#ppt_x)" calcmode="lin" valueType="num">
                                      <p:cBhvr>
                                        <p:cTn id="21" dur="615" accel="100000" fill="hold">
                                          <p:stCondLst>
                                            <p:cond delay="385"/>
                                          </p:stCondLst>
                                        </p:cTn>
                                        <p:tgtEl>
                                          <p:spTgt spid="5">
                                            <p:txEl>
                                              <p:pRg st="1" end="1"/>
                                            </p:txEl>
                                          </p:spTgt>
                                        </p:tgtEl>
                                        <p:attrNameLst>
                                          <p:attrName>ppt_x</p:attrName>
                                        </p:attrNameLst>
                                      </p:cBhvr>
                                    </p:anim>
                                    <p:set>
                                      <p:cBhvr>
                                        <p:cTn id="22" dur="385" fill="hold"/>
                                        <p:tgtEl>
                                          <p:spTgt spid="5">
                                            <p:txEl>
                                              <p:pRg st="1" end="1"/>
                                            </p:txEl>
                                          </p:spTgt>
                                        </p:tgtEl>
                                        <p:attrNameLst>
                                          <p:attrName>ppt_y</p:attrName>
                                        </p:attrNameLst>
                                      </p:cBhvr>
                                      <p:to>
                                        <p:strVal val="(#ppt_y+0.4)"/>
                                      </p:to>
                                    </p:set>
                                    <p:anim from="(#ppt_y+0.4)" to="(#ppt_y)" calcmode="lin" valueType="num">
                                      <p:cBhvr>
                                        <p:cTn id="23" dur="615" accel="100000" fill="hold">
                                          <p:stCondLst>
                                            <p:cond delay="385"/>
                                          </p:stCondLst>
                                        </p:cTn>
                                        <p:tgtEl>
                                          <p:spTgt spid="5">
                                            <p:txEl>
                                              <p:pRg st="1" end="1"/>
                                            </p:txEl>
                                          </p:spTgt>
                                        </p:tgtEl>
                                        <p:attrNameLst>
                                          <p:attrName>ppt_y</p:attrName>
                                        </p:attrNameLst>
                                      </p:cBhvr>
                                    </p:anim>
                                  </p:childTnLst>
                                </p:cTn>
                              </p:par>
                            </p:childTnLst>
                          </p:cTn>
                        </p:par>
                        <p:par>
                          <p:cTn id="24" fill="hold">
                            <p:stCondLst>
                              <p:cond delay="2000"/>
                            </p:stCondLst>
                            <p:childTnLst>
                              <p:par>
                                <p:cTn id="25" presetID="51" presetClass="entr" presetSubtype="0" fill="hold" grpId="0" nodeType="after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385" decel="100000"/>
                                        <p:tgtEl>
                                          <p:spTgt spid="5">
                                            <p:txEl>
                                              <p:pRg st="2" end="2"/>
                                            </p:txEl>
                                          </p:spTgt>
                                        </p:tgtEl>
                                      </p:cBhvr>
                                    </p:animEffect>
                                    <p:animScale>
                                      <p:cBhvr>
                                        <p:cTn id="28" dur="385" decel="100000"/>
                                        <p:tgtEl>
                                          <p:spTgt spid="5">
                                            <p:txEl>
                                              <p:pRg st="2" end="2"/>
                                            </p:txEl>
                                          </p:spTgt>
                                        </p:tgtEl>
                                      </p:cBhvr>
                                      <p:from x="10000" y="10000"/>
                                      <p:to x="200000" y="450000"/>
                                    </p:animScale>
                                    <p:animScale>
                                      <p:cBhvr>
                                        <p:cTn id="29" dur="615" accel="100000" fill="hold">
                                          <p:stCondLst>
                                            <p:cond delay="385"/>
                                          </p:stCondLst>
                                        </p:cTn>
                                        <p:tgtEl>
                                          <p:spTgt spid="5">
                                            <p:txEl>
                                              <p:pRg st="2" end="2"/>
                                            </p:txEl>
                                          </p:spTgt>
                                        </p:tgtEl>
                                      </p:cBhvr>
                                      <p:from x="200000" y="450000"/>
                                      <p:to x="100000" y="100000"/>
                                    </p:animScale>
                                    <p:set>
                                      <p:cBhvr>
                                        <p:cTn id="30" dur="385" fill="hold"/>
                                        <p:tgtEl>
                                          <p:spTgt spid="5">
                                            <p:txEl>
                                              <p:pRg st="2" end="2"/>
                                            </p:txEl>
                                          </p:spTgt>
                                        </p:tgtEl>
                                        <p:attrNameLst>
                                          <p:attrName>ppt_x</p:attrName>
                                        </p:attrNameLst>
                                      </p:cBhvr>
                                      <p:to>
                                        <p:strVal val="(0.5)"/>
                                      </p:to>
                                    </p:set>
                                    <p:anim from="(0.5)" to="(#ppt_x)" calcmode="lin" valueType="num">
                                      <p:cBhvr>
                                        <p:cTn id="31" dur="615" accel="100000" fill="hold">
                                          <p:stCondLst>
                                            <p:cond delay="385"/>
                                          </p:stCondLst>
                                        </p:cTn>
                                        <p:tgtEl>
                                          <p:spTgt spid="5">
                                            <p:txEl>
                                              <p:pRg st="2" end="2"/>
                                            </p:txEl>
                                          </p:spTgt>
                                        </p:tgtEl>
                                        <p:attrNameLst>
                                          <p:attrName>ppt_x</p:attrName>
                                        </p:attrNameLst>
                                      </p:cBhvr>
                                    </p:anim>
                                    <p:set>
                                      <p:cBhvr>
                                        <p:cTn id="32" dur="385" fill="hold"/>
                                        <p:tgtEl>
                                          <p:spTgt spid="5">
                                            <p:txEl>
                                              <p:pRg st="2" end="2"/>
                                            </p:txEl>
                                          </p:spTgt>
                                        </p:tgtEl>
                                        <p:attrNameLst>
                                          <p:attrName>ppt_y</p:attrName>
                                        </p:attrNameLst>
                                      </p:cBhvr>
                                      <p:to>
                                        <p:strVal val="(#ppt_y+0.4)"/>
                                      </p:to>
                                    </p:set>
                                    <p:anim from="(#ppt_y+0.4)" to="(#ppt_y)" calcmode="lin" valueType="num">
                                      <p:cBhvr>
                                        <p:cTn id="33" dur="615" accel="100000" fill="hold">
                                          <p:stCondLst>
                                            <p:cond delay="385"/>
                                          </p:stCondLst>
                                        </p:cTn>
                                        <p:tgtEl>
                                          <p:spTgt spid="5">
                                            <p:txEl>
                                              <p:pRg st="2" end="2"/>
                                            </p:txEl>
                                          </p:spTgt>
                                        </p:tgtEl>
                                        <p:attrNameLst>
                                          <p:attrName>ppt_y</p:attrName>
                                        </p:attrNameLst>
                                      </p:cBhvr>
                                    </p:anim>
                                  </p:childTnLst>
                                </p:cTn>
                              </p:par>
                            </p:childTnLst>
                          </p:cTn>
                        </p:par>
                        <p:par>
                          <p:cTn id="34" fill="hold">
                            <p:stCondLst>
                              <p:cond delay="3000"/>
                            </p:stCondLst>
                            <p:childTnLst>
                              <p:par>
                                <p:cTn id="35" presetID="51" presetClass="entr" presetSubtype="0" fill="hold" grpId="0" nodeType="after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fade">
                                      <p:cBhvr>
                                        <p:cTn id="37" dur="385" decel="100000"/>
                                        <p:tgtEl>
                                          <p:spTgt spid="5">
                                            <p:txEl>
                                              <p:pRg st="3" end="3"/>
                                            </p:txEl>
                                          </p:spTgt>
                                        </p:tgtEl>
                                      </p:cBhvr>
                                    </p:animEffect>
                                    <p:animScale>
                                      <p:cBhvr>
                                        <p:cTn id="38" dur="385" decel="100000"/>
                                        <p:tgtEl>
                                          <p:spTgt spid="5">
                                            <p:txEl>
                                              <p:pRg st="3" end="3"/>
                                            </p:txEl>
                                          </p:spTgt>
                                        </p:tgtEl>
                                      </p:cBhvr>
                                      <p:from x="10000" y="10000"/>
                                      <p:to x="200000" y="450000"/>
                                    </p:animScale>
                                    <p:animScale>
                                      <p:cBhvr>
                                        <p:cTn id="39" dur="615" accel="100000" fill="hold">
                                          <p:stCondLst>
                                            <p:cond delay="385"/>
                                          </p:stCondLst>
                                        </p:cTn>
                                        <p:tgtEl>
                                          <p:spTgt spid="5">
                                            <p:txEl>
                                              <p:pRg st="3" end="3"/>
                                            </p:txEl>
                                          </p:spTgt>
                                        </p:tgtEl>
                                      </p:cBhvr>
                                      <p:from x="200000" y="450000"/>
                                      <p:to x="100000" y="100000"/>
                                    </p:animScale>
                                    <p:set>
                                      <p:cBhvr>
                                        <p:cTn id="40" dur="385" fill="hold"/>
                                        <p:tgtEl>
                                          <p:spTgt spid="5">
                                            <p:txEl>
                                              <p:pRg st="3" end="3"/>
                                            </p:txEl>
                                          </p:spTgt>
                                        </p:tgtEl>
                                        <p:attrNameLst>
                                          <p:attrName>ppt_x</p:attrName>
                                        </p:attrNameLst>
                                      </p:cBhvr>
                                      <p:to>
                                        <p:strVal val="(0.5)"/>
                                      </p:to>
                                    </p:set>
                                    <p:anim from="(0.5)" to="(#ppt_x)" calcmode="lin" valueType="num">
                                      <p:cBhvr>
                                        <p:cTn id="41" dur="615" accel="100000" fill="hold">
                                          <p:stCondLst>
                                            <p:cond delay="385"/>
                                          </p:stCondLst>
                                        </p:cTn>
                                        <p:tgtEl>
                                          <p:spTgt spid="5">
                                            <p:txEl>
                                              <p:pRg st="3" end="3"/>
                                            </p:txEl>
                                          </p:spTgt>
                                        </p:tgtEl>
                                        <p:attrNameLst>
                                          <p:attrName>ppt_x</p:attrName>
                                        </p:attrNameLst>
                                      </p:cBhvr>
                                    </p:anim>
                                    <p:set>
                                      <p:cBhvr>
                                        <p:cTn id="42" dur="385" fill="hold"/>
                                        <p:tgtEl>
                                          <p:spTgt spid="5">
                                            <p:txEl>
                                              <p:pRg st="3" end="3"/>
                                            </p:txEl>
                                          </p:spTgt>
                                        </p:tgtEl>
                                        <p:attrNameLst>
                                          <p:attrName>ppt_y</p:attrName>
                                        </p:attrNameLst>
                                      </p:cBhvr>
                                      <p:to>
                                        <p:strVal val="(#ppt_y+0.4)"/>
                                      </p:to>
                                    </p:set>
                                    <p:anim from="(#ppt_y+0.4)" to="(#ppt_y)" calcmode="lin" valueType="num">
                                      <p:cBhvr>
                                        <p:cTn id="43" dur="615" accel="100000" fill="hold">
                                          <p:stCondLst>
                                            <p:cond delay="385"/>
                                          </p:stCondLst>
                                        </p:cTn>
                                        <p:tgtEl>
                                          <p:spTgt spid="5">
                                            <p:txEl>
                                              <p:pRg st="3" end="3"/>
                                            </p:txEl>
                                          </p:spTgt>
                                        </p:tgtEl>
                                        <p:attrNameLst>
                                          <p:attrName>ppt_y</p:attrName>
                                        </p:attrNameLst>
                                      </p:cBhvr>
                                    </p:anim>
                                  </p:childTnLst>
                                </p:cTn>
                              </p:par>
                            </p:childTnLst>
                          </p:cTn>
                        </p:par>
                        <p:par>
                          <p:cTn id="44" fill="hold">
                            <p:stCondLst>
                              <p:cond delay="4000"/>
                            </p:stCondLst>
                            <p:childTnLst>
                              <p:par>
                                <p:cTn id="45" presetID="51" presetClass="entr" presetSubtype="0" fill="hold" grpId="0" nodeType="after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animEffect transition="in" filter="fade">
                                      <p:cBhvr>
                                        <p:cTn id="47" dur="385" decel="100000"/>
                                        <p:tgtEl>
                                          <p:spTgt spid="5">
                                            <p:txEl>
                                              <p:pRg st="4" end="4"/>
                                            </p:txEl>
                                          </p:spTgt>
                                        </p:tgtEl>
                                      </p:cBhvr>
                                    </p:animEffect>
                                    <p:animScale>
                                      <p:cBhvr>
                                        <p:cTn id="48" dur="385" decel="100000"/>
                                        <p:tgtEl>
                                          <p:spTgt spid="5">
                                            <p:txEl>
                                              <p:pRg st="4" end="4"/>
                                            </p:txEl>
                                          </p:spTgt>
                                        </p:tgtEl>
                                      </p:cBhvr>
                                      <p:from x="10000" y="10000"/>
                                      <p:to x="200000" y="450000"/>
                                    </p:animScale>
                                    <p:animScale>
                                      <p:cBhvr>
                                        <p:cTn id="49" dur="615" accel="100000" fill="hold">
                                          <p:stCondLst>
                                            <p:cond delay="385"/>
                                          </p:stCondLst>
                                        </p:cTn>
                                        <p:tgtEl>
                                          <p:spTgt spid="5">
                                            <p:txEl>
                                              <p:pRg st="4" end="4"/>
                                            </p:txEl>
                                          </p:spTgt>
                                        </p:tgtEl>
                                      </p:cBhvr>
                                      <p:from x="200000" y="450000"/>
                                      <p:to x="100000" y="100000"/>
                                    </p:animScale>
                                    <p:set>
                                      <p:cBhvr>
                                        <p:cTn id="50" dur="385" fill="hold"/>
                                        <p:tgtEl>
                                          <p:spTgt spid="5">
                                            <p:txEl>
                                              <p:pRg st="4" end="4"/>
                                            </p:txEl>
                                          </p:spTgt>
                                        </p:tgtEl>
                                        <p:attrNameLst>
                                          <p:attrName>ppt_x</p:attrName>
                                        </p:attrNameLst>
                                      </p:cBhvr>
                                      <p:to>
                                        <p:strVal val="(0.5)"/>
                                      </p:to>
                                    </p:set>
                                    <p:anim from="(0.5)" to="(#ppt_x)" calcmode="lin" valueType="num">
                                      <p:cBhvr>
                                        <p:cTn id="51" dur="615" accel="100000" fill="hold">
                                          <p:stCondLst>
                                            <p:cond delay="385"/>
                                          </p:stCondLst>
                                        </p:cTn>
                                        <p:tgtEl>
                                          <p:spTgt spid="5">
                                            <p:txEl>
                                              <p:pRg st="4" end="4"/>
                                            </p:txEl>
                                          </p:spTgt>
                                        </p:tgtEl>
                                        <p:attrNameLst>
                                          <p:attrName>ppt_x</p:attrName>
                                        </p:attrNameLst>
                                      </p:cBhvr>
                                    </p:anim>
                                    <p:set>
                                      <p:cBhvr>
                                        <p:cTn id="52" dur="385" fill="hold"/>
                                        <p:tgtEl>
                                          <p:spTgt spid="5">
                                            <p:txEl>
                                              <p:pRg st="4" end="4"/>
                                            </p:txEl>
                                          </p:spTgt>
                                        </p:tgtEl>
                                        <p:attrNameLst>
                                          <p:attrName>ppt_y</p:attrName>
                                        </p:attrNameLst>
                                      </p:cBhvr>
                                      <p:to>
                                        <p:strVal val="(#ppt_y+0.4)"/>
                                      </p:to>
                                    </p:set>
                                    <p:anim from="(#ppt_y+0.4)" to="(#ppt_y)" calcmode="lin" valueType="num">
                                      <p:cBhvr>
                                        <p:cTn id="53" dur="615" accel="100000" fill="hold">
                                          <p:stCondLst>
                                            <p:cond delay="385"/>
                                          </p:stCondLst>
                                        </p:cTn>
                                        <p:tgtEl>
                                          <p:spTgt spid="5">
                                            <p:txEl>
                                              <p:pRg st="4" end="4"/>
                                            </p:txEl>
                                          </p:spTgt>
                                        </p:tgtEl>
                                        <p:attrNameLst>
                                          <p:attrName>ppt_y</p:attrName>
                                        </p:attrNameLst>
                                      </p:cBhvr>
                                    </p:anim>
                                  </p:childTnLst>
                                </p:cTn>
                              </p:par>
                            </p:childTnLst>
                          </p:cTn>
                        </p:par>
                        <p:par>
                          <p:cTn id="54" fill="hold">
                            <p:stCondLst>
                              <p:cond delay="5000"/>
                            </p:stCondLst>
                            <p:childTnLst>
                              <p:par>
                                <p:cTn id="55" presetID="51" presetClass="entr" presetSubtype="0" fill="hold" grpId="0" nodeType="afterEffect">
                                  <p:stCondLst>
                                    <p:cond delay="0"/>
                                  </p:stCondLst>
                                  <p:childTnLst>
                                    <p:set>
                                      <p:cBhvr>
                                        <p:cTn id="56" dur="1" fill="hold">
                                          <p:stCondLst>
                                            <p:cond delay="0"/>
                                          </p:stCondLst>
                                        </p:cTn>
                                        <p:tgtEl>
                                          <p:spTgt spid="5">
                                            <p:txEl>
                                              <p:pRg st="5" end="5"/>
                                            </p:txEl>
                                          </p:spTgt>
                                        </p:tgtEl>
                                        <p:attrNameLst>
                                          <p:attrName>style.visibility</p:attrName>
                                        </p:attrNameLst>
                                      </p:cBhvr>
                                      <p:to>
                                        <p:strVal val="visible"/>
                                      </p:to>
                                    </p:set>
                                    <p:animEffect transition="in" filter="fade">
                                      <p:cBhvr>
                                        <p:cTn id="57" dur="385" decel="100000"/>
                                        <p:tgtEl>
                                          <p:spTgt spid="5">
                                            <p:txEl>
                                              <p:pRg st="5" end="5"/>
                                            </p:txEl>
                                          </p:spTgt>
                                        </p:tgtEl>
                                      </p:cBhvr>
                                    </p:animEffect>
                                    <p:animScale>
                                      <p:cBhvr>
                                        <p:cTn id="58" dur="385" decel="100000"/>
                                        <p:tgtEl>
                                          <p:spTgt spid="5">
                                            <p:txEl>
                                              <p:pRg st="5" end="5"/>
                                            </p:txEl>
                                          </p:spTgt>
                                        </p:tgtEl>
                                      </p:cBhvr>
                                      <p:from x="10000" y="10000"/>
                                      <p:to x="200000" y="450000"/>
                                    </p:animScale>
                                    <p:animScale>
                                      <p:cBhvr>
                                        <p:cTn id="59" dur="615" accel="100000" fill="hold">
                                          <p:stCondLst>
                                            <p:cond delay="385"/>
                                          </p:stCondLst>
                                        </p:cTn>
                                        <p:tgtEl>
                                          <p:spTgt spid="5">
                                            <p:txEl>
                                              <p:pRg st="5" end="5"/>
                                            </p:txEl>
                                          </p:spTgt>
                                        </p:tgtEl>
                                      </p:cBhvr>
                                      <p:from x="200000" y="450000"/>
                                      <p:to x="100000" y="100000"/>
                                    </p:animScale>
                                    <p:set>
                                      <p:cBhvr>
                                        <p:cTn id="60" dur="385" fill="hold"/>
                                        <p:tgtEl>
                                          <p:spTgt spid="5">
                                            <p:txEl>
                                              <p:pRg st="5" end="5"/>
                                            </p:txEl>
                                          </p:spTgt>
                                        </p:tgtEl>
                                        <p:attrNameLst>
                                          <p:attrName>ppt_x</p:attrName>
                                        </p:attrNameLst>
                                      </p:cBhvr>
                                      <p:to>
                                        <p:strVal val="(0.5)"/>
                                      </p:to>
                                    </p:set>
                                    <p:anim from="(0.5)" to="(#ppt_x)" calcmode="lin" valueType="num">
                                      <p:cBhvr>
                                        <p:cTn id="61" dur="615" accel="100000" fill="hold">
                                          <p:stCondLst>
                                            <p:cond delay="385"/>
                                          </p:stCondLst>
                                        </p:cTn>
                                        <p:tgtEl>
                                          <p:spTgt spid="5">
                                            <p:txEl>
                                              <p:pRg st="5" end="5"/>
                                            </p:txEl>
                                          </p:spTgt>
                                        </p:tgtEl>
                                        <p:attrNameLst>
                                          <p:attrName>ppt_x</p:attrName>
                                        </p:attrNameLst>
                                      </p:cBhvr>
                                    </p:anim>
                                    <p:set>
                                      <p:cBhvr>
                                        <p:cTn id="62" dur="385" fill="hold"/>
                                        <p:tgtEl>
                                          <p:spTgt spid="5">
                                            <p:txEl>
                                              <p:pRg st="5" end="5"/>
                                            </p:txEl>
                                          </p:spTgt>
                                        </p:tgtEl>
                                        <p:attrNameLst>
                                          <p:attrName>ppt_y</p:attrName>
                                        </p:attrNameLst>
                                      </p:cBhvr>
                                      <p:to>
                                        <p:strVal val="(#ppt_y+0.4)"/>
                                      </p:to>
                                    </p:set>
                                    <p:anim from="(#ppt_y+0.4)" to="(#ppt_y)" calcmode="lin" valueType="num">
                                      <p:cBhvr>
                                        <p:cTn id="63" dur="615" accel="100000" fill="hold">
                                          <p:stCondLst>
                                            <p:cond delay="385"/>
                                          </p:stCondLst>
                                        </p:cTn>
                                        <p:tgtEl>
                                          <p:spTgt spid="5">
                                            <p:txEl>
                                              <p:pRg st="5" end="5"/>
                                            </p:txEl>
                                          </p:spTgt>
                                        </p:tgtEl>
                                        <p:attrNameLst>
                                          <p:attrName>ppt_y</p:attrName>
                                        </p:attrNameLst>
                                      </p:cBhvr>
                                    </p:anim>
                                  </p:childTnLst>
                                </p:cTn>
                              </p:par>
                            </p:childTnLst>
                          </p:cTn>
                        </p:par>
                        <p:par>
                          <p:cTn id="64" fill="hold">
                            <p:stCondLst>
                              <p:cond delay="6000"/>
                            </p:stCondLst>
                            <p:childTnLst>
                              <p:par>
                                <p:cTn id="65" presetID="51" presetClass="entr" presetSubtype="0" fill="hold" grpId="0" nodeType="afterEffect">
                                  <p:stCondLst>
                                    <p:cond delay="0"/>
                                  </p:stCondLst>
                                  <p:childTnLst>
                                    <p:set>
                                      <p:cBhvr>
                                        <p:cTn id="66" dur="1" fill="hold">
                                          <p:stCondLst>
                                            <p:cond delay="0"/>
                                          </p:stCondLst>
                                        </p:cTn>
                                        <p:tgtEl>
                                          <p:spTgt spid="6">
                                            <p:txEl>
                                              <p:pRg st="0" end="0"/>
                                            </p:txEl>
                                          </p:spTgt>
                                        </p:tgtEl>
                                        <p:attrNameLst>
                                          <p:attrName>style.visibility</p:attrName>
                                        </p:attrNameLst>
                                      </p:cBhvr>
                                      <p:to>
                                        <p:strVal val="visible"/>
                                      </p:to>
                                    </p:set>
                                    <p:animEffect transition="in" filter="fade">
                                      <p:cBhvr>
                                        <p:cTn id="67" dur="385" decel="100000"/>
                                        <p:tgtEl>
                                          <p:spTgt spid="6">
                                            <p:txEl>
                                              <p:pRg st="0" end="0"/>
                                            </p:txEl>
                                          </p:spTgt>
                                        </p:tgtEl>
                                      </p:cBhvr>
                                    </p:animEffect>
                                    <p:animScale>
                                      <p:cBhvr>
                                        <p:cTn id="68" dur="385" decel="100000"/>
                                        <p:tgtEl>
                                          <p:spTgt spid="6">
                                            <p:txEl>
                                              <p:pRg st="0" end="0"/>
                                            </p:txEl>
                                          </p:spTgt>
                                        </p:tgtEl>
                                      </p:cBhvr>
                                      <p:from x="10000" y="10000"/>
                                      <p:to x="200000" y="450000"/>
                                    </p:animScale>
                                    <p:animScale>
                                      <p:cBhvr>
                                        <p:cTn id="69" dur="615" accel="100000" fill="hold">
                                          <p:stCondLst>
                                            <p:cond delay="385"/>
                                          </p:stCondLst>
                                        </p:cTn>
                                        <p:tgtEl>
                                          <p:spTgt spid="6">
                                            <p:txEl>
                                              <p:pRg st="0" end="0"/>
                                            </p:txEl>
                                          </p:spTgt>
                                        </p:tgtEl>
                                      </p:cBhvr>
                                      <p:from x="200000" y="450000"/>
                                      <p:to x="100000" y="100000"/>
                                    </p:animScale>
                                    <p:set>
                                      <p:cBhvr>
                                        <p:cTn id="70" dur="385" fill="hold"/>
                                        <p:tgtEl>
                                          <p:spTgt spid="6">
                                            <p:txEl>
                                              <p:pRg st="0" end="0"/>
                                            </p:txEl>
                                          </p:spTgt>
                                        </p:tgtEl>
                                        <p:attrNameLst>
                                          <p:attrName>ppt_x</p:attrName>
                                        </p:attrNameLst>
                                      </p:cBhvr>
                                      <p:to>
                                        <p:strVal val="(0.5)"/>
                                      </p:to>
                                    </p:set>
                                    <p:anim from="(0.5)" to="(#ppt_x)" calcmode="lin" valueType="num">
                                      <p:cBhvr>
                                        <p:cTn id="71" dur="615" accel="100000" fill="hold">
                                          <p:stCondLst>
                                            <p:cond delay="385"/>
                                          </p:stCondLst>
                                        </p:cTn>
                                        <p:tgtEl>
                                          <p:spTgt spid="6">
                                            <p:txEl>
                                              <p:pRg st="0" end="0"/>
                                            </p:txEl>
                                          </p:spTgt>
                                        </p:tgtEl>
                                        <p:attrNameLst>
                                          <p:attrName>ppt_x</p:attrName>
                                        </p:attrNameLst>
                                      </p:cBhvr>
                                    </p:anim>
                                    <p:set>
                                      <p:cBhvr>
                                        <p:cTn id="72" dur="385" fill="hold"/>
                                        <p:tgtEl>
                                          <p:spTgt spid="6">
                                            <p:txEl>
                                              <p:pRg st="0" end="0"/>
                                            </p:txEl>
                                          </p:spTgt>
                                        </p:tgtEl>
                                        <p:attrNameLst>
                                          <p:attrName>ppt_y</p:attrName>
                                        </p:attrNameLst>
                                      </p:cBhvr>
                                      <p:to>
                                        <p:strVal val="(#ppt_y+0.4)"/>
                                      </p:to>
                                    </p:set>
                                    <p:anim from="(#ppt_y+0.4)" to="(#ppt_y)" calcmode="lin" valueType="num">
                                      <p:cBhvr>
                                        <p:cTn id="73" dur="615" accel="100000" fill="hold">
                                          <p:stCondLst>
                                            <p:cond delay="385"/>
                                          </p:stCondLst>
                                        </p:cTn>
                                        <p:tgtEl>
                                          <p:spTgt spid="6">
                                            <p:txEl>
                                              <p:pRg st="0" end="0"/>
                                            </p:txEl>
                                          </p:spTgt>
                                        </p:tgtEl>
                                        <p:attrNameLst>
                                          <p:attrName>ppt_y</p:attrName>
                                        </p:attrNameLst>
                                      </p:cBhvr>
                                    </p:anim>
                                  </p:childTnLst>
                                </p:cTn>
                              </p:par>
                            </p:childTnLst>
                          </p:cTn>
                        </p:par>
                        <p:par>
                          <p:cTn id="74" fill="hold">
                            <p:stCondLst>
                              <p:cond delay="7000"/>
                            </p:stCondLst>
                            <p:childTnLst>
                              <p:par>
                                <p:cTn id="75" presetID="51" presetClass="entr" presetSubtype="0" fill="hold" grpId="0" nodeType="afterEffect">
                                  <p:stCondLst>
                                    <p:cond delay="0"/>
                                  </p:stCondLst>
                                  <p:childTnLst>
                                    <p:set>
                                      <p:cBhvr>
                                        <p:cTn id="76" dur="1" fill="hold">
                                          <p:stCondLst>
                                            <p:cond delay="0"/>
                                          </p:stCondLst>
                                        </p:cTn>
                                        <p:tgtEl>
                                          <p:spTgt spid="6">
                                            <p:txEl>
                                              <p:pRg st="1" end="1"/>
                                            </p:txEl>
                                          </p:spTgt>
                                        </p:tgtEl>
                                        <p:attrNameLst>
                                          <p:attrName>style.visibility</p:attrName>
                                        </p:attrNameLst>
                                      </p:cBhvr>
                                      <p:to>
                                        <p:strVal val="visible"/>
                                      </p:to>
                                    </p:set>
                                    <p:animEffect transition="in" filter="fade">
                                      <p:cBhvr>
                                        <p:cTn id="77" dur="385" decel="100000"/>
                                        <p:tgtEl>
                                          <p:spTgt spid="6">
                                            <p:txEl>
                                              <p:pRg st="1" end="1"/>
                                            </p:txEl>
                                          </p:spTgt>
                                        </p:tgtEl>
                                      </p:cBhvr>
                                    </p:animEffect>
                                    <p:animScale>
                                      <p:cBhvr>
                                        <p:cTn id="78" dur="385" decel="100000"/>
                                        <p:tgtEl>
                                          <p:spTgt spid="6">
                                            <p:txEl>
                                              <p:pRg st="1" end="1"/>
                                            </p:txEl>
                                          </p:spTgt>
                                        </p:tgtEl>
                                      </p:cBhvr>
                                      <p:from x="10000" y="10000"/>
                                      <p:to x="200000" y="450000"/>
                                    </p:animScale>
                                    <p:animScale>
                                      <p:cBhvr>
                                        <p:cTn id="79" dur="615" accel="100000" fill="hold">
                                          <p:stCondLst>
                                            <p:cond delay="385"/>
                                          </p:stCondLst>
                                        </p:cTn>
                                        <p:tgtEl>
                                          <p:spTgt spid="6">
                                            <p:txEl>
                                              <p:pRg st="1" end="1"/>
                                            </p:txEl>
                                          </p:spTgt>
                                        </p:tgtEl>
                                      </p:cBhvr>
                                      <p:from x="200000" y="450000"/>
                                      <p:to x="100000" y="100000"/>
                                    </p:animScale>
                                    <p:set>
                                      <p:cBhvr>
                                        <p:cTn id="80" dur="385" fill="hold"/>
                                        <p:tgtEl>
                                          <p:spTgt spid="6">
                                            <p:txEl>
                                              <p:pRg st="1" end="1"/>
                                            </p:txEl>
                                          </p:spTgt>
                                        </p:tgtEl>
                                        <p:attrNameLst>
                                          <p:attrName>ppt_x</p:attrName>
                                        </p:attrNameLst>
                                      </p:cBhvr>
                                      <p:to>
                                        <p:strVal val="(0.5)"/>
                                      </p:to>
                                    </p:set>
                                    <p:anim from="(0.5)" to="(#ppt_x)" calcmode="lin" valueType="num">
                                      <p:cBhvr>
                                        <p:cTn id="81" dur="615" accel="100000" fill="hold">
                                          <p:stCondLst>
                                            <p:cond delay="385"/>
                                          </p:stCondLst>
                                        </p:cTn>
                                        <p:tgtEl>
                                          <p:spTgt spid="6">
                                            <p:txEl>
                                              <p:pRg st="1" end="1"/>
                                            </p:txEl>
                                          </p:spTgt>
                                        </p:tgtEl>
                                        <p:attrNameLst>
                                          <p:attrName>ppt_x</p:attrName>
                                        </p:attrNameLst>
                                      </p:cBhvr>
                                    </p:anim>
                                    <p:set>
                                      <p:cBhvr>
                                        <p:cTn id="82" dur="385" fill="hold"/>
                                        <p:tgtEl>
                                          <p:spTgt spid="6">
                                            <p:txEl>
                                              <p:pRg st="1" end="1"/>
                                            </p:txEl>
                                          </p:spTgt>
                                        </p:tgtEl>
                                        <p:attrNameLst>
                                          <p:attrName>ppt_y</p:attrName>
                                        </p:attrNameLst>
                                      </p:cBhvr>
                                      <p:to>
                                        <p:strVal val="(#ppt_y+0.4)"/>
                                      </p:to>
                                    </p:set>
                                    <p:anim from="(#ppt_y+0.4)" to="(#ppt_y)" calcmode="lin" valueType="num">
                                      <p:cBhvr>
                                        <p:cTn id="83" dur="615" accel="100000" fill="hold">
                                          <p:stCondLst>
                                            <p:cond delay="385"/>
                                          </p:stCondLst>
                                        </p:cTn>
                                        <p:tgtEl>
                                          <p:spTgt spid="6">
                                            <p:txEl>
                                              <p:pRg st="1" end="1"/>
                                            </p:txEl>
                                          </p:spTgt>
                                        </p:tgtEl>
                                        <p:attrNameLst>
                                          <p:attrName>ppt_y</p:attrName>
                                        </p:attrNameLst>
                                      </p:cBhvr>
                                    </p:anim>
                                  </p:childTnLst>
                                </p:cTn>
                              </p:par>
                            </p:childTnLst>
                          </p:cTn>
                        </p:par>
                        <p:par>
                          <p:cTn id="84" fill="hold">
                            <p:stCondLst>
                              <p:cond delay="8000"/>
                            </p:stCondLst>
                            <p:childTnLst>
                              <p:par>
                                <p:cTn id="85" presetID="51" presetClass="entr" presetSubtype="0" fill="hold" grpId="0" nodeType="afterEffect">
                                  <p:stCondLst>
                                    <p:cond delay="0"/>
                                  </p:stCondLst>
                                  <p:childTnLst>
                                    <p:set>
                                      <p:cBhvr>
                                        <p:cTn id="86" dur="1" fill="hold">
                                          <p:stCondLst>
                                            <p:cond delay="0"/>
                                          </p:stCondLst>
                                        </p:cTn>
                                        <p:tgtEl>
                                          <p:spTgt spid="6">
                                            <p:txEl>
                                              <p:pRg st="2" end="2"/>
                                            </p:txEl>
                                          </p:spTgt>
                                        </p:tgtEl>
                                        <p:attrNameLst>
                                          <p:attrName>style.visibility</p:attrName>
                                        </p:attrNameLst>
                                      </p:cBhvr>
                                      <p:to>
                                        <p:strVal val="visible"/>
                                      </p:to>
                                    </p:set>
                                    <p:animEffect transition="in" filter="fade">
                                      <p:cBhvr>
                                        <p:cTn id="87" dur="385" decel="100000"/>
                                        <p:tgtEl>
                                          <p:spTgt spid="6">
                                            <p:txEl>
                                              <p:pRg st="2" end="2"/>
                                            </p:txEl>
                                          </p:spTgt>
                                        </p:tgtEl>
                                      </p:cBhvr>
                                    </p:animEffect>
                                    <p:animScale>
                                      <p:cBhvr>
                                        <p:cTn id="88" dur="385" decel="100000"/>
                                        <p:tgtEl>
                                          <p:spTgt spid="6">
                                            <p:txEl>
                                              <p:pRg st="2" end="2"/>
                                            </p:txEl>
                                          </p:spTgt>
                                        </p:tgtEl>
                                      </p:cBhvr>
                                      <p:from x="10000" y="10000"/>
                                      <p:to x="200000" y="450000"/>
                                    </p:animScale>
                                    <p:animScale>
                                      <p:cBhvr>
                                        <p:cTn id="89" dur="615" accel="100000" fill="hold">
                                          <p:stCondLst>
                                            <p:cond delay="385"/>
                                          </p:stCondLst>
                                        </p:cTn>
                                        <p:tgtEl>
                                          <p:spTgt spid="6">
                                            <p:txEl>
                                              <p:pRg st="2" end="2"/>
                                            </p:txEl>
                                          </p:spTgt>
                                        </p:tgtEl>
                                      </p:cBhvr>
                                      <p:from x="200000" y="450000"/>
                                      <p:to x="100000" y="100000"/>
                                    </p:animScale>
                                    <p:set>
                                      <p:cBhvr>
                                        <p:cTn id="90" dur="385" fill="hold"/>
                                        <p:tgtEl>
                                          <p:spTgt spid="6">
                                            <p:txEl>
                                              <p:pRg st="2" end="2"/>
                                            </p:txEl>
                                          </p:spTgt>
                                        </p:tgtEl>
                                        <p:attrNameLst>
                                          <p:attrName>ppt_x</p:attrName>
                                        </p:attrNameLst>
                                      </p:cBhvr>
                                      <p:to>
                                        <p:strVal val="(0.5)"/>
                                      </p:to>
                                    </p:set>
                                    <p:anim from="(0.5)" to="(#ppt_x)" calcmode="lin" valueType="num">
                                      <p:cBhvr>
                                        <p:cTn id="91" dur="615" accel="100000" fill="hold">
                                          <p:stCondLst>
                                            <p:cond delay="385"/>
                                          </p:stCondLst>
                                        </p:cTn>
                                        <p:tgtEl>
                                          <p:spTgt spid="6">
                                            <p:txEl>
                                              <p:pRg st="2" end="2"/>
                                            </p:txEl>
                                          </p:spTgt>
                                        </p:tgtEl>
                                        <p:attrNameLst>
                                          <p:attrName>ppt_x</p:attrName>
                                        </p:attrNameLst>
                                      </p:cBhvr>
                                    </p:anim>
                                    <p:set>
                                      <p:cBhvr>
                                        <p:cTn id="92" dur="385" fill="hold"/>
                                        <p:tgtEl>
                                          <p:spTgt spid="6">
                                            <p:txEl>
                                              <p:pRg st="2" end="2"/>
                                            </p:txEl>
                                          </p:spTgt>
                                        </p:tgtEl>
                                        <p:attrNameLst>
                                          <p:attrName>ppt_y</p:attrName>
                                        </p:attrNameLst>
                                      </p:cBhvr>
                                      <p:to>
                                        <p:strVal val="(#ppt_y+0.4)"/>
                                      </p:to>
                                    </p:set>
                                    <p:anim from="(#ppt_y+0.4)" to="(#ppt_y)" calcmode="lin" valueType="num">
                                      <p:cBhvr>
                                        <p:cTn id="93" dur="615" accel="100000" fill="hold">
                                          <p:stCondLst>
                                            <p:cond delay="385"/>
                                          </p:stCondLst>
                                        </p:cTn>
                                        <p:tgtEl>
                                          <p:spTgt spid="6">
                                            <p:txEl>
                                              <p:pRg st="2" end="2"/>
                                            </p:txEl>
                                          </p:spTgt>
                                        </p:tgtEl>
                                        <p:attrNameLst>
                                          <p:attrName>ppt_y</p:attrName>
                                        </p:attrNameLst>
                                      </p:cBhvr>
                                    </p:anim>
                                  </p:childTnLst>
                                </p:cTn>
                              </p:par>
                            </p:childTnLst>
                          </p:cTn>
                        </p:par>
                        <p:par>
                          <p:cTn id="94" fill="hold">
                            <p:stCondLst>
                              <p:cond delay="9000"/>
                            </p:stCondLst>
                            <p:childTnLst>
                              <p:par>
                                <p:cTn id="95" presetID="51" presetClass="entr" presetSubtype="0" fill="hold" grpId="0" nodeType="afterEffect">
                                  <p:stCondLst>
                                    <p:cond delay="0"/>
                                  </p:stCondLst>
                                  <p:childTnLst>
                                    <p:set>
                                      <p:cBhvr>
                                        <p:cTn id="96" dur="1" fill="hold">
                                          <p:stCondLst>
                                            <p:cond delay="0"/>
                                          </p:stCondLst>
                                        </p:cTn>
                                        <p:tgtEl>
                                          <p:spTgt spid="6">
                                            <p:txEl>
                                              <p:pRg st="3" end="3"/>
                                            </p:txEl>
                                          </p:spTgt>
                                        </p:tgtEl>
                                        <p:attrNameLst>
                                          <p:attrName>style.visibility</p:attrName>
                                        </p:attrNameLst>
                                      </p:cBhvr>
                                      <p:to>
                                        <p:strVal val="visible"/>
                                      </p:to>
                                    </p:set>
                                    <p:animEffect transition="in" filter="fade">
                                      <p:cBhvr>
                                        <p:cTn id="97" dur="385" decel="100000"/>
                                        <p:tgtEl>
                                          <p:spTgt spid="6">
                                            <p:txEl>
                                              <p:pRg st="3" end="3"/>
                                            </p:txEl>
                                          </p:spTgt>
                                        </p:tgtEl>
                                      </p:cBhvr>
                                    </p:animEffect>
                                    <p:animScale>
                                      <p:cBhvr>
                                        <p:cTn id="98" dur="385" decel="100000"/>
                                        <p:tgtEl>
                                          <p:spTgt spid="6">
                                            <p:txEl>
                                              <p:pRg st="3" end="3"/>
                                            </p:txEl>
                                          </p:spTgt>
                                        </p:tgtEl>
                                      </p:cBhvr>
                                      <p:from x="10000" y="10000"/>
                                      <p:to x="200000" y="450000"/>
                                    </p:animScale>
                                    <p:animScale>
                                      <p:cBhvr>
                                        <p:cTn id="99" dur="615" accel="100000" fill="hold">
                                          <p:stCondLst>
                                            <p:cond delay="385"/>
                                          </p:stCondLst>
                                        </p:cTn>
                                        <p:tgtEl>
                                          <p:spTgt spid="6">
                                            <p:txEl>
                                              <p:pRg st="3" end="3"/>
                                            </p:txEl>
                                          </p:spTgt>
                                        </p:tgtEl>
                                      </p:cBhvr>
                                      <p:from x="200000" y="450000"/>
                                      <p:to x="100000" y="100000"/>
                                    </p:animScale>
                                    <p:set>
                                      <p:cBhvr>
                                        <p:cTn id="100" dur="385" fill="hold"/>
                                        <p:tgtEl>
                                          <p:spTgt spid="6">
                                            <p:txEl>
                                              <p:pRg st="3" end="3"/>
                                            </p:txEl>
                                          </p:spTgt>
                                        </p:tgtEl>
                                        <p:attrNameLst>
                                          <p:attrName>ppt_x</p:attrName>
                                        </p:attrNameLst>
                                      </p:cBhvr>
                                      <p:to>
                                        <p:strVal val="(0.5)"/>
                                      </p:to>
                                    </p:set>
                                    <p:anim from="(0.5)" to="(#ppt_x)" calcmode="lin" valueType="num">
                                      <p:cBhvr>
                                        <p:cTn id="101" dur="615" accel="100000" fill="hold">
                                          <p:stCondLst>
                                            <p:cond delay="385"/>
                                          </p:stCondLst>
                                        </p:cTn>
                                        <p:tgtEl>
                                          <p:spTgt spid="6">
                                            <p:txEl>
                                              <p:pRg st="3" end="3"/>
                                            </p:txEl>
                                          </p:spTgt>
                                        </p:tgtEl>
                                        <p:attrNameLst>
                                          <p:attrName>ppt_x</p:attrName>
                                        </p:attrNameLst>
                                      </p:cBhvr>
                                    </p:anim>
                                    <p:set>
                                      <p:cBhvr>
                                        <p:cTn id="102" dur="385" fill="hold"/>
                                        <p:tgtEl>
                                          <p:spTgt spid="6">
                                            <p:txEl>
                                              <p:pRg st="3" end="3"/>
                                            </p:txEl>
                                          </p:spTgt>
                                        </p:tgtEl>
                                        <p:attrNameLst>
                                          <p:attrName>ppt_y</p:attrName>
                                        </p:attrNameLst>
                                      </p:cBhvr>
                                      <p:to>
                                        <p:strVal val="(#ppt_y+0.4)"/>
                                      </p:to>
                                    </p:set>
                                    <p:anim from="(#ppt_y+0.4)" to="(#ppt_y)" calcmode="lin" valueType="num">
                                      <p:cBhvr>
                                        <p:cTn id="103" dur="615" accel="100000" fill="hold">
                                          <p:stCondLst>
                                            <p:cond delay="385"/>
                                          </p:stCondLst>
                                        </p:cTn>
                                        <p:tgtEl>
                                          <p:spTgt spid="6">
                                            <p:txEl>
                                              <p:pRg st="3" end="3"/>
                                            </p:txEl>
                                          </p:spTgt>
                                        </p:tgtEl>
                                        <p:attrNameLst>
                                          <p:attrName>ppt_y</p:attrName>
                                        </p:attrNameLst>
                                      </p:cBhvr>
                                    </p:anim>
                                  </p:childTnLst>
                                </p:cTn>
                              </p:par>
                            </p:childTnLst>
                          </p:cTn>
                        </p:par>
                        <p:par>
                          <p:cTn id="104" fill="hold">
                            <p:stCondLst>
                              <p:cond delay="10000"/>
                            </p:stCondLst>
                            <p:childTnLst>
                              <p:par>
                                <p:cTn id="105" presetID="51" presetClass="entr" presetSubtype="0" fill="hold" grpId="0" nodeType="afterEffect">
                                  <p:stCondLst>
                                    <p:cond delay="0"/>
                                  </p:stCondLst>
                                  <p:childTnLst>
                                    <p:set>
                                      <p:cBhvr>
                                        <p:cTn id="106" dur="1" fill="hold">
                                          <p:stCondLst>
                                            <p:cond delay="0"/>
                                          </p:stCondLst>
                                        </p:cTn>
                                        <p:tgtEl>
                                          <p:spTgt spid="6">
                                            <p:txEl>
                                              <p:pRg st="4" end="4"/>
                                            </p:txEl>
                                          </p:spTgt>
                                        </p:tgtEl>
                                        <p:attrNameLst>
                                          <p:attrName>style.visibility</p:attrName>
                                        </p:attrNameLst>
                                      </p:cBhvr>
                                      <p:to>
                                        <p:strVal val="visible"/>
                                      </p:to>
                                    </p:set>
                                    <p:animEffect transition="in" filter="fade">
                                      <p:cBhvr>
                                        <p:cTn id="107" dur="385" decel="100000"/>
                                        <p:tgtEl>
                                          <p:spTgt spid="6">
                                            <p:txEl>
                                              <p:pRg st="4" end="4"/>
                                            </p:txEl>
                                          </p:spTgt>
                                        </p:tgtEl>
                                      </p:cBhvr>
                                    </p:animEffect>
                                    <p:animScale>
                                      <p:cBhvr>
                                        <p:cTn id="108" dur="385" decel="100000"/>
                                        <p:tgtEl>
                                          <p:spTgt spid="6">
                                            <p:txEl>
                                              <p:pRg st="4" end="4"/>
                                            </p:txEl>
                                          </p:spTgt>
                                        </p:tgtEl>
                                      </p:cBhvr>
                                      <p:from x="10000" y="10000"/>
                                      <p:to x="200000" y="450000"/>
                                    </p:animScale>
                                    <p:animScale>
                                      <p:cBhvr>
                                        <p:cTn id="109" dur="615" accel="100000" fill="hold">
                                          <p:stCondLst>
                                            <p:cond delay="385"/>
                                          </p:stCondLst>
                                        </p:cTn>
                                        <p:tgtEl>
                                          <p:spTgt spid="6">
                                            <p:txEl>
                                              <p:pRg st="4" end="4"/>
                                            </p:txEl>
                                          </p:spTgt>
                                        </p:tgtEl>
                                      </p:cBhvr>
                                      <p:from x="200000" y="450000"/>
                                      <p:to x="100000" y="100000"/>
                                    </p:animScale>
                                    <p:set>
                                      <p:cBhvr>
                                        <p:cTn id="110" dur="385" fill="hold"/>
                                        <p:tgtEl>
                                          <p:spTgt spid="6">
                                            <p:txEl>
                                              <p:pRg st="4" end="4"/>
                                            </p:txEl>
                                          </p:spTgt>
                                        </p:tgtEl>
                                        <p:attrNameLst>
                                          <p:attrName>ppt_x</p:attrName>
                                        </p:attrNameLst>
                                      </p:cBhvr>
                                      <p:to>
                                        <p:strVal val="(0.5)"/>
                                      </p:to>
                                    </p:set>
                                    <p:anim from="(0.5)" to="(#ppt_x)" calcmode="lin" valueType="num">
                                      <p:cBhvr>
                                        <p:cTn id="111" dur="615" accel="100000" fill="hold">
                                          <p:stCondLst>
                                            <p:cond delay="385"/>
                                          </p:stCondLst>
                                        </p:cTn>
                                        <p:tgtEl>
                                          <p:spTgt spid="6">
                                            <p:txEl>
                                              <p:pRg st="4" end="4"/>
                                            </p:txEl>
                                          </p:spTgt>
                                        </p:tgtEl>
                                        <p:attrNameLst>
                                          <p:attrName>ppt_x</p:attrName>
                                        </p:attrNameLst>
                                      </p:cBhvr>
                                    </p:anim>
                                    <p:set>
                                      <p:cBhvr>
                                        <p:cTn id="112" dur="385" fill="hold"/>
                                        <p:tgtEl>
                                          <p:spTgt spid="6">
                                            <p:txEl>
                                              <p:pRg st="4" end="4"/>
                                            </p:txEl>
                                          </p:spTgt>
                                        </p:tgtEl>
                                        <p:attrNameLst>
                                          <p:attrName>ppt_y</p:attrName>
                                        </p:attrNameLst>
                                      </p:cBhvr>
                                      <p:to>
                                        <p:strVal val="(#ppt_y+0.4)"/>
                                      </p:to>
                                    </p:set>
                                    <p:anim from="(#ppt_y+0.4)" to="(#ppt_y)" calcmode="lin" valueType="num">
                                      <p:cBhvr>
                                        <p:cTn id="113" dur="615" accel="100000" fill="hold">
                                          <p:stCondLst>
                                            <p:cond delay="385"/>
                                          </p:stCondLst>
                                        </p:cTn>
                                        <p:tgtEl>
                                          <p:spTgt spid="6">
                                            <p:txEl>
                                              <p:pRg st="4" end="4"/>
                                            </p:txEl>
                                          </p:spTgt>
                                        </p:tgtEl>
                                        <p:attrNameLst>
                                          <p:attrName>ppt_y</p:attrName>
                                        </p:attrNameLst>
                                      </p:cBhvr>
                                    </p:anim>
                                  </p:childTnLst>
                                </p:cTn>
                              </p:par>
                            </p:childTnLst>
                          </p:cTn>
                        </p:par>
                        <p:par>
                          <p:cTn id="114" fill="hold">
                            <p:stCondLst>
                              <p:cond delay="11000"/>
                            </p:stCondLst>
                            <p:childTnLst>
                              <p:par>
                                <p:cTn id="115" presetID="34" presetClass="entr" presetSubtype="0" fill="hold" grpId="0" nodeType="afterEffect">
                                  <p:stCondLst>
                                    <p:cond delay="0"/>
                                  </p:stCondLst>
                                  <p:childTnLst>
                                    <p:set>
                                      <p:cBhvr>
                                        <p:cTn id="116" dur="1" fill="hold">
                                          <p:stCondLst>
                                            <p:cond delay="0"/>
                                          </p:stCondLst>
                                        </p:cTn>
                                        <p:tgtEl>
                                          <p:spTgt spid="8">
                                            <p:bg/>
                                          </p:spTgt>
                                        </p:tgtEl>
                                        <p:attrNameLst>
                                          <p:attrName>style.visibility</p:attrName>
                                        </p:attrNameLst>
                                      </p:cBhvr>
                                      <p:to>
                                        <p:strVal val="visible"/>
                                      </p:to>
                                    </p:set>
                                    <p:anim from="(-#ppt_w/2)" to="(#ppt_x)" calcmode="lin" valueType="num">
                                      <p:cBhvr>
                                        <p:cTn id="117" dur="600" fill="hold">
                                          <p:stCondLst>
                                            <p:cond delay="0"/>
                                          </p:stCondLst>
                                        </p:cTn>
                                        <p:tgtEl>
                                          <p:spTgt spid="8">
                                            <p:bg/>
                                          </p:spTgt>
                                        </p:tgtEl>
                                        <p:attrNameLst>
                                          <p:attrName>ppt_x</p:attrName>
                                        </p:attrNameLst>
                                      </p:cBhvr>
                                    </p:anim>
                                    <p:anim from="0" to="-1.0" calcmode="lin" valueType="num">
                                      <p:cBhvr>
                                        <p:cTn id="118" dur="200" decel="50000" autoRev="1" fill="hold">
                                          <p:stCondLst>
                                            <p:cond delay="600"/>
                                          </p:stCondLst>
                                        </p:cTn>
                                        <p:tgtEl>
                                          <p:spTgt spid="8">
                                            <p:bg/>
                                          </p:spTgt>
                                        </p:tgtEl>
                                        <p:attrNameLst>
                                          <p:attrName>xshear</p:attrName>
                                        </p:attrNameLst>
                                      </p:cBhvr>
                                    </p:anim>
                                    <p:animScale>
                                      <p:cBhvr>
                                        <p:cTn id="119" dur="200" decel="100000" autoRev="1" fill="hold">
                                          <p:stCondLst>
                                            <p:cond delay="600"/>
                                          </p:stCondLst>
                                        </p:cTn>
                                        <p:tgtEl>
                                          <p:spTgt spid="8">
                                            <p:bg/>
                                          </p:spTgt>
                                        </p:tgtEl>
                                      </p:cBhvr>
                                      <p:from x="100000" y="100000"/>
                                      <p:to x="80000" y="100000"/>
                                    </p:animScale>
                                    <p:anim by="(#ppt_h/3+#ppt_w*0.1)" calcmode="lin" valueType="num">
                                      <p:cBhvr additive="sum">
                                        <p:cTn id="120" dur="200" decel="100000" autoRev="1" fill="hold">
                                          <p:stCondLst>
                                            <p:cond delay="600"/>
                                          </p:stCondLst>
                                        </p:cTn>
                                        <p:tgtEl>
                                          <p:spTgt spid="8">
                                            <p:bg/>
                                          </p:spTgt>
                                        </p:tgtEl>
                                        <p:attrNameLst>
                                          <p:attrName>ppt_x</p:attrName>
                                        </p:attrNameLst>
                                      </p:cBhvr>
                                    </p:anim>
                                  </p:childTnLst>
                                </p:cTn>
                              </p:par>
                              <p:par>
                                <p:cTn id="121" presetID="34" presetClass="entr" presetSubtype="0" fill="hold" grpId="0" nodeType="withEffect">
                                  <p:stCondLst>
                                    <p:cond delay="0"/>
                                  </p:stCondLst>
                                  <p:childTnLst>
                                    <p:set>
                                      <p:cBhvr>
                                        <p:cTn id="122" dur="1" fill="hold">
                                          <p:stCondLst>
                                            <p:cond delay="0"/>
                                          </p:stCondLst>
                                        </p:cTn>
                                        <p:tgtEl>
                                          <p:spTgt spid="8">
                                            <p:txEl>
                                              <p:pRg st="0" end="0"/>
                                            </p:txEl>
                                          </p:spTgt>
                                        </p:tgtEl>
                                        <p:attrNameLst>
                                          <p:attrName>style.visibility</p:attrName>
                                        </p:attrNameLst>
                                      </p:cBhvr>
                                      <p:to>
                                        <p:strVal val="visible"/>
                                      </p:to>
                                    </p:set>
                                    <p:anim from="(-#ppt_w/2)" to="(#ppt_x)" calcmode="lin" valueType="num">
                                      <p:cBhvr>
                                        <p:cTn id="123" dur="600" fill="hold">
                                          <p:stCondLst>
                                            <p:cond delay="0"/>
                                          </p:stCondLst>
                                        </p:cTn>
                                        <p:tgtEl>
                                          <p:spTgt spid="8">
                                            <p:txEl>
                                              <p:pRg st="0" end="0"/>
                                            </p:txEl>
                                          </p:spTgt>
                                        </p:tgtEl>
                                        <p:attrNameLst>
                                          <p:attrName>ppt_x</p:attrName>
                                        </p:attrNameLst>
                                      </p:cBhvr>
                                    </p:anim>
                                    <p:anim from="0" to="-1.0" calcmode="lin" valueType="num">
                                      <p:cBhvr>
                                        <p:cTn id="124" dur="200" decel="50000" autoRev="1" fill="hold">
                                          <p:stCondLst>
                                            <p:cond delay="600"/>
                                          </p:stCondLst>
                                        </p:cTn>
                                        <p:tgtEl>
                                          <p:spTgt spid="8">
                                            <p:txEl>
                                              <p:pRg st="0" end="0"/>
                                            </p:txEl>
                                          </p:spTgt>
                                        </p:tgtEl>
                                        <p:attrNameLst>
                                          <p:attrName>xshear</p:attrName>
                                        </p:attrNameLst>
                                      </p:cBhvr>
                                    </p:anim>
                                    <p:animScale>
                                      <p:cBhvr>
                                        <p:cTn id="125" dur="200" decel="100000" autoRev="1" fill="hold">
                                          <p:stCondLst>
                                            <p:cond delay="600"/>
                                          </p:stCondLst>
                                        </p:cTn>
                                        <p:tgtEl>
                                          <p:spTgt spid="8">
                                            <p:txEl>
                                              <p:pRg st="0" end="0"/>
                                            </p:txEl>
                                          </p:spTgt>
                                        </p:tgtEl>
                                      </p:cBhvr>
                                      <p:from x="100000" y="100000"/>
                                      <p:to x="80000" y="100000"/>
                                    </p:animScale>
                                    <p:anim by="(#ppt_h/3+#ppt_w*0.1)" calcmode="lin" valueType="num">
                                      <p:cBhvr additive="sum">
                                        <p:cTn id="126" dur="200" decel="100000" autoRev="1" fill="hold">
                                          <p:stCondLst>
                                            <p:cond delay="600"/>
                                          </p:stCondLst>
                                        </p:cTn>
                                        <p:tgtEl>
                                          <p:spTgt spid="8">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P spid="5" grpId="0" build="p"/>
      <p:bldP spid="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838200"/>
          </a:xfrm>
        </p:spPr>
        <p:txBody>
          <a:bodyPr>
            <a:normAutofit/>
          </a:bodyPr>
          <a:lstStyle/>
          <a:p>
            <a:pPr algn="ctr"/>
            <a:r>
              <a:rPr lang="en-US" sz="3200" dirty="0" smtClean="0"/>
              <a:t>To Start or End the Session</a:t>
            </a:r>
            <a:endParaRPr lang="en-US" sz="3200" dirty="0"/>
          </a:p>
        </p:txBody>
      </p:sp>
      <p:sp>
        <p:nvSpPr>
          <p:cNvPr id="4" name="Text Placeholder 3"/>
          <p:cNvSpPr>
            <a:spLocks noGrp="1"/>
          </p:cNvSpPr>
          <p:nvPr>
            <p:ph type="body" idx="2"/>
          </p:nvPr>
        </p:nvSpPr>
        <p:spPr>
          <a:xfrm>
            <a:off x="1143000" y="1143000"/>
            <a:ext cx="5897880" cy="533400"/>
          </a:xfrm>
        </p:spPr>
        <p:txBody>
          <a:bodyPr>
            <a:normAutofit/>
          </a:bodyPr>
          <a:lstStyle/>
          <a:p>
            <a:pPr algn="ctr"/>
            <a:r>
              <a:rPr lang="en-US" sz="2400" dirty="0" smtClean="0"/>
              <a:t>“The Breastplate of St. Patrick”</a:t>
            </a:r>
          </a:p>
        </p:txBody>
      </p:sp>
      <p:sp>
        <p:nvSpPr>
          <p:cNvPr id="3" name="Content Placeholder 2"/>
          <p:cNvSpPr>
            <a:spLocks noGrp="1"/>
          </p:cNvSpPr>
          <p:nvPr>
            <p:ph sz="half" idx="1"/>
          </p:nvPr>
        </p:nvSpPr>
        <p:spPr>
          <a:xfrm>
            <a:off x="457200" y="1676400"/>
            <a:ext cx="7239000" cy="4828952"/>
          </a:xfrm>
        </p:spPr>
        <p:txBody>
          <a:bodyPr>
            <a:normAutofit fontScale="55000" lnSpcReduction="20000"/>
          </a:bodyPr>
          <a:lstStyle/>
          <a:p>
            <a:pPr algn="ctr">
              <a:buNone/>
            </a:pPr>
            <a:r>
              <a:rPr lang="en-US" dirty="0" smtClean="0"/>
              <a:t>Christ, be with me, </a:t>
            </a:r>
          </a:p>
          <a:p>
            <a:pPr algn="ctr">
              <a:buNone/>
            </a:pPr>
            <a:r>
              <a:rPr lang="en-US" dirty="0" smtClean="0"/>
              <a:t>Christ before me, Christ behind me, </a:t>
            </a:r>
          </a:p>
          <a:p>
            <a:pPr algn="ctr">
              <a:buNone/>
            </a:pPr>
            <a:r>
              <a:rPr lang="en-US" dirty="0" smtClean="0"/>
              <a:t>Christ in me, </a:t>
            </a:r>
          </a:p>
          <a:p>
            <a:pPr algn="ctr">
              <a:buNone/>
            </a:pPr>
            <a:r>
              <a:rPr lang="en-US" dirty="0" smtClean="0"/>
              <a:t>Christ beneath me, Christ above me, </a:t>
            </a:r>
          </a:p>
          <a:p>
            <a:pPr algn="ctr">
              <a:buNone/>
            </a:pPr>
            <a:r>
              <a:rPr lang="en-US" dirty="0" smtClean="0"/>
              <a:t>Christ on my right, Christ on my left, </a:t>
            </a:r>
          </a:p>
          <a:p>
            <a:pPr algn="ctr">
              <a:buNone/>
            </a:pPr>
            <a:r>
              <a:rPr lang="en-US" dirty="0" smtClean="0"/>
              <a:t>Christ where I lie,</a:t>
            </a:r>
          </a:p>
          <a:p>
            <a:pPr algn="ctr">
              <a:buNone/>
            </a:pPr>
            <a:r>
              <a:rPr lang="en-US" dirty="0" smtClean="0"/>
              <a:t>Christ where I sit, </a:t>
            </a:r>
          </a:p>
          <a:p>
            <a:pPr algn="ctr">
              <a:buNone/>
            </a:pPr>
            <a:r>
              <a:rPr lang="en-US" dirty="0" smtClean="0"/>
              <a:t>Christ where I arise, </a:t>
            </a:r>
          </a:p>
          <a:p>
            <a:pPr algn="ctr">
              <a:buNone/>
            </a:pPr>
            <a:r>
              <a:rPr lang="en-US" dirty="0" smtClean="0"/>
              <a:t>Christ in the heart of everyone who thinks of me, </a:t>
            </a:r>
          </a:p>
          <a:p>
            <a:pPr algn="ctr">
              <a:buNone/>
            </a:pPr>
            <a:r>
              <a:rPr lang="en-US" dirty="0" smtClean="0"/>
              <a:t>Christ in the mouth of everyone who speaks of me, </a:t>
            </a:r>
          </a:p>
          <a:p>
            <a:pPr algn="ctr">
              <a:buNone/>
            </a:pPr>
            <a:r>
              <a:rPr lang="en-US" dirty="0" smtClean="0"/>
              <a:t>Christ in every eye that sees me, </a:t>
            </a:r>
          </a:p>
          <a:p>
            <a:pPr algn="ctr">
              <a:buNone/>
            </a:pPr>
            <a:r>
              <a:rPr lang="en-US" dirty="0" smtClean="0"/>
              <a:t>Christ in every ear that hears me.  </a:t>
            </a:r>
          </a:p>
          <a:p>
            <a:pPr algn="ctr">
              <a:buNone/>
            </a:pPr>
            <a:r>
              <a:rPr lang="en-US" dirty="0" smtClean="0"/>
              <a:t>Salvation is of the Lord. </a:t>
            </a:r>
          </a:p>
          <a:p>
            <a:pPr algn="ctr">
              <a:buNone/>
            </a:pPr>
            <a:r>
              <a:rPr lang="en-US" dirty="0" smtClean="0"/>
              <a:t>Salvation is of the Lord.  </a:t>
            </a:r>
          </a:p>
          <a:p>
            <a:pPr algn="ctr">
              <a:buNone/>
            </a:pPr>
            <a:r>
              <a:rPr lang="en-US" dirty="0" smtClean="0"/>
              <a:t>Salvation is of the Christ.  </a:t>
            </a:r>
          </a:p>
          <a:p>
            <a:pPr algn="ctr">
              <a:buNone/>
            </a:pPr>
            <a:r>
              <a:rPr lang="en-US" dirty="0" smtClean="0"/>
              <a:t>May your salvation, Lord, be ever with us.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7"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anim calcmode="lin" valueType="num">
                                      <p:cBhvr>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7"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anim calcmode="lin" valueType="num">
                                      <p:cBhvr>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anim calcmode="lin" valueType="num">
                                      <p:cBhvr>
                                        <p:cTn id="4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500"/>
                                        <p:tgtEl>
                                          <p:spTgt spid="3">
                                            <p:txEl>
                                              <p:pRg st="7" end="7"/>
                                            </p:txEl>
                                          </p:spTgt>
                                        </p:tgtEl>
                                      </p:cBhvr>
                                    </p:animEffect>
                                    <p:anim calcmode="lin" valueType="num">
                                      <p:cBhvr>
                                        <p:cTn id="5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500"/>
                                        <p:tgtEl>
                                          <p:spTgt spid="3">
                                            <p:txEl>
                                              <p:pRg st="8" end="8"/>
                                            </p:txEl>
                                          </p:spTgt>
                                        </p:tgtEl>
                                      </p:cBhvr>
                                    </p:animEffect>
                                    <p:anim calcmode="lin" valueType="num">
                                      <p:cBhvr>
                                        <p:cTn id="5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5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7" presetClass="entr" presetSubtype="0" fill="hold" grpId="0" nodeType="after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Effect transition="in" filter="fade">
                                      <p:cBhvr>
                                        <p:cTn id="61" dur="500"/>
                                        <p:tgtEl>
                                          <p:spTgt spid="3">
                                            <p:txEl>
                                              <p:pRg st="9" end="9"/>
                                            </p:txEl>
                                          </p:spTgt>
                                        </p:tgtEl>
                                      </p:cBhvr>
                                    </p:animEffect>
                                    <p:anim calcmode="lin" valueType="num">
                                      <p:cBhvr>
                                        <p:cTn id="62"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3" dur="5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47" presetClass="entr" presetSubtype="0" fill="hold" grpId="0" nodeType="after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Effect transition="in" filter="fade">
                                      <p:cBhvr>
                                        <p:cTn id="67" dur="500"/>
                                        <p:tgtEl>
                                          <p:spTgt spid="3">
                                            <p:txEl>
                                              <p:pRg st="10" end="10"/>
                                            </p:txEl>
                                          </p:spTgt>
                                        </p:tgtEl>
                                      </p:cBhvr>
                                    </p:animEffect>
                                    <p:anim calcmode="lin" valueType="num">
                                      <p:cBhvr>
                                        <p:cTn id="68"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9" dur="5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47" presetClass="entr" presetSubtype="0" fill="hold" grpId="0" nodeType="after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Effect transition="in" filter="fade">
                                      <p:cBhvr>
                                        <p:cTn id="73" dur="500"/>
                                        <p:tgtEl>
                                          <p:spTgt spid="3">
                                            <p:txEl>
                                              <p:pRg st="11" end="11"/>
                                            </p:txEl>
                                          </p:spTgt>
                                        </p:tgtEl>
                                      </p:cBhvr>
                                    </p:animEffect>
                                    <p:anim calcmode="lin" valueType="num">
                                      <p:cBhvr>
                                        <p:cTn id="74"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5" dur="5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par>
                          <p:cTn id="76" fill="hold">
                            <p:stCondLst>
                              <p:cond delay="6000"/>
                            </p:stCondLst>
                            <p:childTnLst>
                              <p:par>
                                <p:cTn id="77" presetID="47" presetClass="entr" presetSubtype="0" fill="hold" grpId="0" nodeType="after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Effect transition="in" filter="fade">
                                      <p:cBhvr>
                                        <p:cTn id="79" dur="500"/>
                                        <p:tgtEl>
                                          <p:spTgt spid="3">
                                            <p:txEl>
                                              <p:pRg st="12" end="12"/>
                                            </p:txEl>
                                          </p:spTgt>
                                        </p:tgtEl>
                                      </p:cBhvr>
                                    </p:animEffect>
                                    <p:anim calcmode="lin" valueType="num">
                                      <p:cBhvr>
                                        <p:cTn id="80"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81" dur="5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
                                            <p:txEl>
                                              <p:pRg st="13" end="13"/>
                                            </p:txEl>
                                          </p:spTgt>
                                        </p:tgtEl>
                                        <p:attrNameLst>
                                          <p:attrName>style.visibility</p:attrName>
                                        </p:attrNameLst>
                                      </p:cBhvr>
                                      <p:to>
                                        <p:strVal val="visible"/>
                                      </p:to>
                                    </p:set>
                                    <p:animEffect transition="in" filter="fade">
                                      <p:cBhvr>
                                        <p:cTn id="85" dur="500"/>
                                        <p:tgtEl>
                                          <p:spTgt spid="3">
                                            <p:txEl>
                                              <p:pRg st="13" end="13"/>
                                            </p:txEl>
                                          </p:spTgt>
                                        </p:tgtEl>
                                      </p:cBhvr>
                                    </p:animEffect>
                                    <p:anim calcmode="lin" valueType="num">
                                      <p:cBhvr>
                                        <p:cTn id="86"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87" dur="5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7" presetClass="entr" presetSubtype="0" fill="hold" grpId="0" nodeType="afterEffect">
                                  <p:stCondLst>
                                    <p:cond delay="0"/>
                                  </p:stCondLst>
                                  <p:childTnLst>
                                    <p:set>
                                      <p:cBhvr>
                                        <p:cTn id="90" dur="1" fill="hold">
                                          <p:stCondLst>
                                            <p:cond delay="0"/>
                                          </p:stCondLst>
                                        </p:cTn>
                                        <p:tgtEl>
                                          <p:spTgt spid="3">
                                            <p:txEl>
                                              <p:pRg st="14" end="14"/>
                                            </p:txEl>
                                          </p:spTgt>
                                        </p:tgtEl>
                                        <p:attrNameLst>
                                          <p:attrName>style.visibility</p:attrName>
                                        </p:attrNameLst>
                                      </p:cBhvr>
                                      <p:to>
                                        <p:strVal val="visible"/>
                                      </p:to>
                                    </p:set>
                                    <p:animEffect transition="in" filter="fade">
                                      <p:cBhvr>
                                        <p:cTn id="91" dur="500"/>
                                        <p:tgtEl>
                                          <p:spTgt spid="3">
                                            <p:txEl>
                                              <p:pRg st="14" end="14"/>
                                            </p:txEl>
                                          </p:spTgt>
                                        </p:tgtEl>
                                      </p:cBhvr>
                                    </p:animEffect>
                                    <p:anim calcmode="lin" valueType="num">
                                      <p:cBhvr>
                                        <p:cTn id="92"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93" dur="5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47" presetClass="entr" presetSubtype="0" fill="hold" grpId="0" nodeType="afterEffect">
                                  <p:stCondLst>
                                    <p:cond delay="0"/>
                                  </p:stCondLst>
                                  <p:childTnLst>
                                    <p:set>
                                      <p:cBhvr>
                                        <p:cTn id="96" dur="1" fill="hold">
                                          <p:stCondLst>
                                            <p:cond delay="0"/>
                                          </p:stCondLst>
                                        </p:cTn>
                                        <p:tgtEl>
                                          <p:spTgt spid="3">
                                            <p:txEl>
                                              <p:pRg st="15" end="15"/>
                                            </p:txEl>
                                          </p:spTgt>
                                        </p:tgtEl>
                                        <p:attrNameLst>
                                          <p:attrName>style.visibility</p:attrName>
                                        </p:attrNameLst>
                                      </p:cBhvr>
                                      <p:to>
                                        <p:strVal val="visible"/>
                                      </p:to>
                                    </p:set>
                                    <p:animEffect transition="in" filter="fade">
                                      <p:cBhvr>
                                        <p:cTn id="97" dur="500"/>
                                        <p:tgtEl>
                                          <p:spTgt spid="3">
                                            <p:txEl>
                                              <p:pRg st="15" end="15"/>
                                            </p:txEl>
                                          </p:spTgt>
                                        </p:tgtEl>
                                      </p:cBhvr>
                                    </p:animEffect>
                                    <p:anim calcmode="lin" valueType="num">
                                      <p:cBhvr>
                                        <p:cTn id="98"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99" dur="5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20040"/>
            <a:ext cx="7242048" cy="746760"/>
          </a:xfrm>
        </p:spPr>
        <p:txBody>
          <a:bodyPr/>
          <a:lstStyle/>
          <a:p>
            <a:r>
              <a:rPr lang="en-US" dirty="0" smtClean="0"/>
              <a:t>Start or End, cont.</a:t>
            </a:r>
            <a:endParaRPr lang="en-US" dirty="0"/>
          </a:p>
        </p:txBody>
      </p:sp>
      <p:sp>
        <p:nvSpPr>
          <p:cNvPr id="6" name="Content Placeholder 5"/>
          <p:cNvSpPr>
            <a:spLocks noGrp="1"/>
          </p:cNvSpPr>
          <p:nvPr>
            <p:ph sz="half" idx="1"/>
          </p:nvPr>
        </p:nvSpPr>
        <p:spPr>
          <a:xfrm>
            <a:off x="228600" y="1143000"/>
            <a:ext cx="3581400" cy="5410200"/>
          </a:xfrm>
        </p:spPr>
        <p:txBody>
          <a:bodyPr>
            <a:normAutofit fontScale="47500" lnSpcReduction="20000"/>
          </a:bodyPr>
          <a:lstStyle/>
          <a:p>
            <a:pPr>
              <a:buNone/>
            </a:pPr>
            <a:r>
              <a:rPr lang="en-US" sz="5100" dirty="0" smtClean="0">
                <a:solidFill>
                  <a:schemeClr val="tx2">
                    <a:lumMod val="75000"/>
                  </a:schemeClr>
                </a:solidFill>
              </a:rPr>
              <a:t>Hospitality Prayer #1</a:t>
            </a:r>
          </a:p>
          <a:p>
            <a:pPr>
              <a:buNone/>
            </a:pPr>
            <a:r>
              <a:rPr lang="en-US" sz="4600" dirty="0" smtClean="0"/>
              <a:t>Lord, give us the eyes of Jesus to see our neighbors and the strangers we meet. Teach us what it means to love the stranger as we love ourselves. Forgive us for our selfishness, for our silence, for not caring enough for the strangers who come to our communities. Teach us to love and care for the stranger the way you do. Amen.</a:t>
            </a:r>
          </a:p>
          <a:p>
            <a:pPr algn="r">
              <a:buNone/>
            </a:pPr>
            <a:r>
              <a:rPr lang="en-US" sz="2900" dirty="0" smtClean="0"/>
              <a:t>-Rebecca </a:t>
            </a:r>
            <a:r>
              <a:rPr lang="en-US" sz="2900" dirty="0" err="1" smtClean="0"/>
              <a:t>Jiménez</a:t>
            </a:r>
            <a:r>
              <a:rPr lang="en-US" sz="2900" dirty="0" smtClean="0"/>
              <a:t> Yoder</a:t>
            </a:r>
          </a:p>
          <a:p>
            <a:endParaRPr lang="en-US" dirty="0"/>
          </a:p>
        </p:txBody>
      </p:sp>
      <p:sp>
        <p:nvSpPr>
          <p:cNvPr id="7" name="Content Placeholder 6"/>
          <p:cNvSpPr>
            <a:spLocks noGrp="1"/>
          </p:cNvSpPr>
          <p:nvPr>
            <p:ph sz="half" idx="2"/>
          </p:nvPr>
        </p:nvSpPr>
        <p:spPr>
          <a:xfrm>
            <a:off x="4038600" y="1143000"/>
            <a:ext cx="3660648" cy="5410200"/>
          </a:xfrm>
        </p:spPr>
        <p:txBody>
          <a:bodyPr>
            <a:normAutofit fontScale="47500" lnSpcReduction="20000"/>
          </a:bodyPr>
          <a:lstStyle/>
          <a:p>
            <a:pPr>
              <a:buNone/>
            </a:pPr>
            <a:r>
              <a:rPr lang="en-US" sz="5100" dirty="0" smtClean="0">
                <a:solidFill>
                  <a:schemeClr val="tx2">
                    <a:lumMod val="75000"/>
                  </a:schemeClr>
                </a:solidFill>
              </a:rPr>
              <a:t>Hospitality Prayer #2</a:t>
            </a:r>
          </a:p>
          <a:p>
            <a:pPr>
              <a:buNone/>
            </a:pPr>
            <a:r>
              <a:rPr lang="en-US" sz="4400" dirty="0" smtClean="0"/>
              <a:t>Welcoming and gracious God, whose love and compassion are boundless, place in us a desire to greet each person we meet with the same love, compassion, and respect we would show to you. Help us to see your face in every person, and to serve your people with dignity and care. Bless us as we seek to love as you loved, and serve as you served. We ask this through Jesus Christ, our Lord.</a:t>
            </a:r>
          </a:p>
          <a:p>
            <a:pPr algn="r">
              <a:buNone/>
            </a:pPr>
            <a:r>
              <a:rPr lang="en-US" sz="2900" dirty="0" smtClean="0"/>
              <a:t>-Archdiocese of Cincinnati</a:t>
            </a:r>
            <a:r>
              <a:rPr lang="en-US" dirty="0" smtClean="0"/>
              <a:t> </a:t>
            </a:r>
          </a:p>
          <a:p>
            <a:endParaRPr lang="en-US" dirty="0"/>
          </a:p>
        </p:txBody>
      </p:sp>
      <p:cxnSp>
        <p:nvCxnSpPr>
          <p:cNvPr id="9" name="Straight Connector 8"/>
          <p:cNvCxnSpPr/>
          <p:nvPr/>
        </p:nvCxnSpPr>
        <p:spPr>
          <a:xfrm>
            <a:off x="3962400" y="1219200"/>
            <a:ext cx="0" cy="533400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1000"/>
                                        <p:tgtEl>
                                          <p:spTgt spid="6">
                                            <p:txEl>
                                              <p:pRg st="0" end="0"/>
                                            </p:txEl>
                                          </p:spTgt>
                                        </p:tgtEl>
                                      </p:cBhvr>
                                    </p:animEffect>
                                  </p:childTnLst>
                                </p:cTn>
                              </p:par>
                            </p:childTnLst>
                          </p:cTn>
                        </p:par>
                        <p:par>
                          <p:cTn id="8" fill="hold">
                            <p:stCondLst>
                              <p:cond delay="1000"/>
                            </p:stCondLst>
                            <p:childTnLst>
                              <p:par>
                                <p:cTn id="9" presetID="6" presetClass="entr" presetSubtype="16"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circle(in)">
                                      <p:cBhvr>
                                        <p:cTn id="11" dur="1000"/>
                                        <p:tgtEl>
                                          <p:spTgt spid="6">
                                            <p:txEl>
                                              <p:pRg st="1" end="1"/>
                                            </p:txEl>
                                          </p:spTgt>
                                        </p:tgtEl>
                                      </p:cBhvr>
                                    </p:animEffect>
                                  </p:childTnLst>
                                </p:cTn>
                              </p:par>
                            </p:childTnLst>
                          </p:cTn>
                        </p:par>
                        <p:par>
                          <p:cTn id="12" fill="hold">
                            <p:stCondLst>
                              <p:cond delay="2000"/>
                            </p:stCondLst>
                            <p:childTnLst>
                              <p:par>
                                <p:cTn id="13" presetID="6" presetClass="entr" presetSubtype="16"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circle(in)">
                                      <p:cBhvr>
                                        <p:cTn id="15" dur="1000"/>
                                        <p:tgtEl>
                                          <p:spTgt spid="6">
                                            <p:txEl>
                                              <p:pRg st="2" end="2"/>
                                            </p:txEl>
                                          </p:spTgt>
                                        </p:tgtEl>
                                      </p:cBhvr>
                                    </p:animEffect>
                                  </p:childTnLst>
                                </p:cTn>
                              </p:par>
                            </p:childTnLst>
                          </p:cTn>
                        </p:par>
                        <p:par>
                          <p:cTn id="16" fill="hold">
                            <p:stCondLst>
                              <p:cond delay="3000"/>
                            </p:stCondLst>
                            <p:childTnLst>
                              <p:par>
                                <p:cTn id="17" presetID="6" presetClass="entr" presetSubtype="16" fill="hold" grpId="0"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circle(in)">
                                      <p:cBhvr>
                                        <p:cTn id="19" dur="1000"/>
                                        <p:tgtEl>
                                          <p:spTgt spid="7">
                                            <p:txEl>
                                              <p:pRg st="0" end="0"/>
                                            </p:txEl>
                                          </p:spTgt>
                                        </p:tgtEl>
                                      </p:cBhvr>
                                    </p:animEffect>
                                  </p:childTnLst>
                                </p:cTn>
                              </p:par>
                            </p:childTnLst>
                          </p:cTn>
                        </p:par>
                        <p:par>
                          <p:cTn id="20" fill="hold">
                            <p:stCondLst>
                              <p:cond delay="4000"/>
                            </p:stCondLst>
                            <p:childTnLst>
                              <p:par>
                                <p:cTn id="21" presetID="6" presetClass="entr" presetSubtype="16" fill="hold" grpId="0" nodeType="after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circle(in)">
                                      <p:cBhvr>
                                        <p:cTn id="23" dur="1000"/>
                                        <p:tgtEl>
                                          <p:spTgt spid="7">
                                            <p:txEl>
                                              <p:pRg st="1" end="1"/>
                                            </p:txEl>
                                          </p:spTgt>
                                        </p:tgtEl>
                                      </p:cBhvr>
                                    </p:animEffect>
                                  </p:childTnLst>
                                </p:cTn>
                              </p:par>
                            </p:childTnLst>
                          </p:cTn>
                        </p:par>
                        <p:par>
                          <p:cTn id="24" fill="hold">
                            <p:stCondLst>
                              <p:cond delay="5000"/>
                            </p:stCondLst>
                            <p:childTnLst>
                              <p:par>
                                <p:cTn id="25" presetID="6" presetClass="entr" presetSubtype="16" fill="hold" grpId="0" nodeType="after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circle(in)">
                                      <p:cBhvr>
                                        <p:cTn id="27"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746760"/>
          </a:xfrm>
        </p:spPr>
        <p:txBody>
          <a:bodyPr>
            <a:normAutofit/>
          </a:bodyPr>
          <a:lstStyle/>
          <a:p>
            <a:pPr lvl="0"/>
            <a:r>
              <a:rPr lang="en-US" dirty="0" smtClean="0"/>
              <a:t>“How Welcoming Am I?”</a:t>
            </a:r>
            <a:endParaRPr lang="en-US" dirty="0"/>
          </a:p>
        </p:txBody>
      </p:sp>
      <p:sp>
        <p:nvSpPr>
          <p:cNvPr id="3" name="Content Placeholder 2"/>
          <p:cNvSpPr>
            <a:spLocks noGrp="1"/>
          </p:cNvSpPr>
          <p:nvPr>
            <p:ph sz="half" idx="1"/>
          </p:nvPr>
        </p:nvSpPr>
        <p:spPr>
          <a:xfrm>
            <a:off x="228600" y="1219200"/>
            <a:ext cx="7543800" cy="4038600"/>
          </a:xfrm>
        </p:spPr>
        <p:txBody>
          <a:bodyPr>
            <a:normAutofit fontScale="85000" lnSpcReduction="20000"/>
          </a:bodyPr>
          <a:lstStyle/>
          <a:p>
            <a:pPr lvl="0"/>
            <a:r>
              <a:rPr lang="en-US" dirty="0" smtClean="0"/>
              <a:t>The hospitable person</a:t>
            </a:r>
          </a:p>
          <a:p>
            <a:pPr lvl="1"/>
            <a:r>
              <a:rPr lang="en-US" dirty="0" smtClean="0"/>
              <a:t>I am a welcoming presence in my parish.</a:t>
            </a:r>
          </a:p>
          <a:p>
            <a:pPr lvl="1"/>
            <a:r>
              <a:rPr lang="en-US" dirty="0" smtClean="0"/>
              <a:t>I am welcoming in my facial expressions and mannerisms.</a:t>
            </a:r>
          </a:p>
          <a:p>
            <a:pPr lvl="1"/>
            <a:r>
              <a:rPr lang="en-US" dirty="0" smtClean="0"/>
              <a:t>I see Christ in others.  Do others see Christ in me?</a:t>
            </a:r>
          </a:p>
          <a:p>
            <a:pPr lvl="1"/>
            <a:r>
              <a:rPr lang="en-US" dirty="0" smtClean="0"/>
              <a:t>I greet people as I approach the church.</a:t>
            </a:r>
          </a:p>
          <a:p>
            <a:pPr lvl="1"/>
            <a:r>
              <a:rPr lang="en-US" dirty="0" smtClean="0"/>
              <a:t>I greet people in the gathering space of the church.</a:t>
            </a:r>
          </a:p>
          <a:p>
            <a:pPr lvl="1"/>
            <a:r>
              <a:rPr lang="en-US" dirty="0" smtClean="0"/>
              <a:t>I make a conscious decision to speak positively about the Catholic Church, my parish, my pastor, etc.</a:t>
            </a:r>
          </a:p>
          <a:p>
            <a:pPr lvl="1"/>
            <a:r>
              <a:rPr lang="en-US" dirty="0" smtClean="0"/>
              <a:t>I am inclusive.</a:t>
            </a:r>
          </a:p>
          <a:p>
            <a:pPr lvl="1"/>
            <a:r>
              <a:rPr lang="en-US" dirty="0" smtClean="0"/>
              <a:t>I make a conscious effort to participate in the Mass to give glory to God and give good example to others.</a:t>
            </a:r>
          </a:p>
          <a:p>
            <a:pPr lvl="1"/>
            <a:r>
              <a:rPr lang="en-US" dirty="0" smtClean="0"/>
              <a:t>I extend Christ’s peace to others, looking them in the eye and acknowledging everyone around me.</a:t>
            </a:r>
          </a:p>
          <a:p>
            <a:endParaRPr lang="en-US" dirty="0"/>
          </a:p>
        </p:txBody>
      </p:sp>
      <p:sp>
        <p:nvSpPr>
          <p:cNvPr id="7" name="Content Placeholder 6"/>
          <p:cNvSpPr>
            <a:spLocks noGrp="1"/>
          </p:cNvSpPr>
          <p:nvPr>
            <p:ph sz="half" idx="2"/>
          </p:nvPr>
        </p:nvSpPr>
        <p:spPr>
          <a:xfrm>
            <a:off x="228600" y="5257800"/>
            <a:ext cx="5715000" cy="1295400"/>
          </a:xfrm>
        </p:spPr>
        <p:txBody>
          <a:bodyPr>
            <a:normAutofit fontScale="85000" lnSpcReduction="20000"/>
          </a:bodyPr>
          <a:lstStyle/>
          <a:p>
            <a:pPr lvl="0"/>
            <a:r>
              <a:rPr lang="en-US" dirty="0" smtClean="0"/>
              <a:t>Consider prayerfully :</a:t>
            </a:r>
          </a:p>
          <a:p>
            <a:pPr lvl="1"/>
            <a:r>
              <a:rPr lang="en-US" dirty="0" smtClean="0"/>
              <a:t>A strength you bring to the ministry of hospitality</a:t>
            </a:r>
          </a:p>
          <a:p>
            <a:pPr lvl="1"/>
            <a:r>
              <a:rPr lang="en-US" dirty="0" smtClean="0"/>
              <a:t>An area you’d like to develop</a:t>
            </a:r>
          </a:p>
        </p:txBody>
      </p:sp>
      <p:pic>
        <p:nvPicPr>
          <p:cNvPr id="5" name="Picture 2" descr="C:\Users\brudolph\AppData\Local\Microsoft\Windows\Temporary Internet Files\Content.IE5\BJNZQW21\MC900320648[1].wmf"/>
          <p:cNvPicPr>
            <a:picLocks noChangeAspect="1" noChangeArrowheads="1"/>
          </p:cNvPicPr>
          <p:nvPr/>
        </p:nvPicPr>
        <p:blipFill>
          <a:blip r:embed="rId3" cstate="print"/>
          <a:srcRect/>
          <a:stretch>
            <a:fillRect/>
          </a:stretch>
        </p:blipFill>
        <p:spPr bwMode="auto">
          <a:xfrm>
            <a:off x="6096000" y="4953000"/>
            <a:ext cx="1526288" cy="1752600"/>
          </a:xfrm>
          <a:prstGeom prst="rect">
            <a:avLst/>
          </a:prstGeom>
          <a:noFill/>
        </p:spPr>
      </p:pic>
      <p:pic>
        <p:nvPicPr>
          <p:cNvPr id="6" name="Picture 3" descr="C:\Users\brudolph\AppData\Local\Microsoft\Windows\Temporary Internet Files\Content.IE5\BJNZQW21\MC900154954[1].wmf"/>
          <p:cNvPicPr>
            <a:picLocks noChangeAspect="1" noChangeArrowheads="1"/>
          </p:cNvPicPr>
          <p:nvPr/>
        </p:nvPicPr>
        <p:blipFill>
          <a:blip r:embed="rId4" cstate="print"/>
          <a:srcRect/>
          <a:stretch>
            <a:fillRect/>
          </a:stretch>
        </p:blipFill>
        <p:spPr bwMode="auto">
          <a:xfrm>
            <a:off x="6477000" y="228600"/>
            <a:ext cx="1989197" cy="160815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additive="base">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3"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44" fill="hold">
                            <p:stCondLst>
                              <p:cond delay="8000"/>
                            </p:stCondLst>
                            <p:childTnLst>
                              <p:par>
                                <p:cTn id="45" presetID="2" presetClass="entr" presetSubtype="4" fill="hold" grpId="0" nodeType="after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49" fill="hold">
                            <p:stCondLst>
                              <p:cond delay="9000"/>
                            </p:stCondLst>
                            <p:childTnLst>
                              <p:par>
                                <p:cTn id="50" presetID="2" presetClass="entr" presetSubtype="4" fill="hold" grpId="0" nodeType="after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 calcmode="lin" valueType="num">
                                      <p:cBhvr additive="base">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3" dur="1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54" fill="hold">
                            <p:stCondLst>
                              <p:cond delay="10000"/>
                            </p:stCondLst>
                            <p:childTnLst>
                              <p:par>
                                <p:cTn id="55" presetID="2" presetClass="entr" presetSubtype="4" fill="hold" grpId="0" nodeType="after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 calcmode="lin" valueType="num">
                                      <p:cBhvr additive="base">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8" dur="1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7">
                                            <p:txEl>
                                              <p:pRg st="0" end="0"/>
                                            </p:txEl>
                                          </p:spTgt>
                                        </p:tgtEl>
                                        <p:attrNameLst>
                                          <p:attrName>style.visibility</p:attrName>
                                        </p:attrNameLst>
                                      </p:cBhvr>
                                      <p:to>
                                        <p:strVal val="visible"/>
                                      </p:to>
                                    </p:set>
                                    <p:anim calcmode="lin" valueType="num">
                                      <p:cBhvr additive="base">
                                        <p:cTn id="6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00"/>
                            </p:stCondLst>
                            <p:childTnLst>
                              <p:par>
                                <p:cTn id="66" presetID="2" presetClass="entr" presetSubtype="4" fill="hold" grpId="0" nodeType="afterEffect">
                                  <p:stCondLst>
                                    <p:cond delay="0"/>
                                  </p:stCondLst>
                                  <p:childTnLst>
                                    <p:set>
                                      <p:cBhvr>
                                        <p:cTn id="67" dur="1" fill="hold">
                                          <p:stCondLst>
                                            <p:cond delay="0"/>
                                          </p:stCondLst>
                                        </p:cTn>
                                        <p:tgtEl>
                                          <p:spTgt spid="7">
                                            <p:txEl>
                                              <p:pRg st="1" end="1"/>
                                            </p:txEl>
                                          </p:spTgt>
                                        </p:tgtEl>
                                        <p:attrNameLst>
                                          <p:attrName>style.visibility</p:attrName>
                                        </p:attrNameLst>
                                      </p:cBhvr>
                                      <p:to>
                                        <p:strVal val="visible"/>
                                      </p:to>
                                    </p:set>
                                    <p:anim calcmode="lin" valueType="num">
                                      <p:cBhvr additive="base">
                                        <p:cTn id="68"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7">
                                            <p:txEl>
                                              <p:pRg st="1" end="1"/>
                                            </p:txEl>
                                          </p:spTgt>
                                        </p:tgtEl>
                                        <p:attrNameLst>
                                          <p:attrName>ppt_y</p:attrName>
                                        </p:attrNameLst>
                                      </p:cBhvr>
                                      <p:tavLst>
                                        <p:tav tm="0">
                                          <p:val>
                                            <p:strVal val="1+#ppt_h/2"/>
                                          </p:val>
                                        </p:tav>
                                        <p:tav tm="100000">
                                          <p:val>
                                            <p:strVal val="#ppt_y"/>
                                          </p:val>
                                        </p:tav>
                                      </p:tavLst>
                                    </p:anim>
                                  </p:childTnLst>
                                </p:cTn>
                              </p:par>
                              <p:par>
                                <p:cTn id="70" presetID="4" presetClass="entr" presetSubtype="16" fill="hold" nodeType="with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box(in)">
                                      <p:cBhvr>
                                        <p:cTn id="72" dur="500"/>
                                        <p:tgtEl>
                                          <p:spTgt spid="5"/>
                                        </p:tgtEl>
                                      </p:cBhvr>
                                    </p:animEffect>
                                  </p:childTnLst>
                                </p:cTn>
                              </p:par>
                            </p:childTnLst>
                          </p:cTn>
                        </p:par>
                        <p:par>
                          <p:cTn id="73" fill="hold">
                            <p:stCondLst>
                              <p:cond delay="1000"/>
                            </p:stCondLst>
                            <p:childTnLst>
                              <p:par>
                                <p:cTn id="74" presetID="2" presetClass="entr" presetSubtype="4" fill="hold" grpId="0" nodeType="afterEffect">
                                  <p:stCondLst>
                                    <p:cond delay="0"/>
                                  </p:stCondLst>
                                  <p:childTnLst>
                                    <p:set>
                                      <p:cBhvr>
                                        <p:cTn id="75" dur="1" fill="hold">
                                          <p:stCondLst>
                                            <p:cond delay="0"/>
                                          </p:stCondLst>
                                        </p:cTn>
                                        <p:tgtEl>
                                          <p:spTgt spid="7">
                                            <p:txEl>
                                              <p:pRg st="2" end="2"/>
                                            </p:txEl>
                                          </p:spTgt>
                                        </p:tgtEl>
                                        <p:attrNameLst>
                                          <p:attrName>style.visibility</p:attrName>
                                        </p:attrNameLst>
                                      </p:cBhvr>
                                      <p:to>
                                        <p:strVal val="visible"/>
                                      </p:to>
                                    </p:set>
                                    <p:anim calcmode="lin" valueType="num">
                                      <p:cBhvr additive="base">
                                        <p:cTn id="76"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20040"/>
            <a:ext cx="7239000" cy="822960"/>
          </a:xfrm>
        </p:spPr>
        <p:txBody>
          <a:bodyPr/>
          <a:lstStyle/>
          <a:p>
            <a:r>
              <a:rPr lang="en-US" dirty="0" err="1" smtClean="0"/>
              <a:t>Commissionings</a:t>
            </a:r>
            <a:endParaRPr lang="en-US" dirty="0"/>
          </a:p>
        </p:txBody>
      </p:sp>
      <p:sp>
        <p:nvSpPr>
          <p:cNvPr id="6" name="Content Placeholder 5"/>
          <p:cNvSpPr>
            <a:spLocks noGrp="1"/>
          </p:cNvSpPr>
          <p:nvPr>
            <p:ph idx="1"/>
          </p:nvPr>
        </p:nvSpPr>
        <p:spPr>
          <a:xfrm>
            <a:off x="457200" y="1295400"/>
            <a:ext cx="7239000" cy="5160336"/>
          </a:xfrm>
        </p:spPr>
        <p:txBody>
          <a:bodyPr>
            <a:normAutofit fontScale="77500" lnSpcReduction="20000"/>
          </a:bodyPr>
          <a:lstStyle/>
          <a:p>
            <a:pPr lvl="0"/>
            <a:r>
              <a:rPr lang="en-US" u="sng" dirty="0" smtClean="0"/>
              <a:t>Congregational Blessing for Ushers or Ministers of Hospitality</a:t>
            </a:r>
            <a:r>
              <a:rPr lang="en-US" dirty="0" smtClean="0"/>
              <a:t>: see chapter 62 in </a:t>
            </a:r>
            <a:r>
              <a:rPr lang="en-US" i="1" dirty="0" smtClean="0"/>
              <a:t>The Book of Blessings</a:t>
            </a:r>
            <a:endParaRPr lang="en-US" dirty="0" smtClean="0"/>
          </a:p>
          <a:p>
            <a:pPr>
              <a:buNone/>
            </a:pPr>
            <a:r>
              <a:rPr lang="en-US" dirty="0" smtClean="0"/>
              <a:t> </a:t>
            </a:r>
          </a:p>
          <a:p>
            <a:pPr lvl="0"/>
            <a:r>
              <a:rPr lang="en-US" u="sng" dirty="0" smtClean="0"/>
              <a:t>Blessing of Ministers of Hospitality/Ushers</a:t>
            </a:r>
            <a:r>
              <a:rPr lang="en-US" dirty="0" smtClean="0"/>
              <a:t>: </a:t>
            </a:r>
          </a:p>
          <a:p>
            <a:pPr lvl="0" indent="0">
              <a:buNone/>
            </a:pPr>
            <a:r>
              <a:rPr lang="en-US" dirty="0" smtClean="0"/>
              <a:t>O God of divine welcome and hospitality, who calls us together with praise and thanksgiving in the Mass, bless these men and women who serve your people as ministers of hospitality/ushers, greeting each person in a Christ-like manner, directing processions in your honor and as a community of faith, and collecting the gifts of your priestly people. Form them to be prayerful, patient, helpful, and understanding in their service to others. Gift them with a friendly and pleasant spirit to those they greet in the mass and throughout their day. In thanksgiving for their service as hospitality/usher ministers we ask this prayer of blessing through Jesus Christ your Son, who lives and reigns with you in the unity of the Holy Spirit, one God forever and ever. Amen. </a:t>
            </a:r>
          </a:p>
          <a:p>
            <a:pPr algn="r">
              <a:buNone/>
            </a:pPr>
            <a:r>
              <a:rPr lang="en-US" sz="2100" dirty="0" smtClean="0"/>
              <a:t>-Archdiocese of Cincinnati</a:t>
            </a:r>
          </a:p>
        </p:txBody>
      </p:sp>
      <p:pic>
        <p:nvPicPr>
          <p:cNvPr id="1026" name="Picture 2" descr="C:\Users\brudolph\AppData\Local\Microsoft\Windows\Temporary Internet Files\Content.IE5\P8SCNJXG\holy-spirit[1].gif"/>
          <p:cNvPicPr>
            <a:picLocks noChangeAspect="1" noChangeArrowheads="1"/>
          </p:cNvPicPr>
          <p:nvPr/>
        </p:nvPicPr>
        <p:blipFill>
          <a:blip r:embed="rId3" cstate="print"/>
          <a:srcRect/>
          <a:stretch>
            <a:fillRect/>
          </a:stretch>
        </p:blipFill>
        <p:spPr bwMode="auto">
          <a:xfrm>
            <a:off x="6705600" y="152400"/>
            <a:ext cx="1411762" cy="23621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amond(in)">
                                      <p:cBhvr>
                                        <p:cTn id="7" dur="1000"/>
                                        <p:tgtEl>
                                          <p:spTgt spid="6">
                                            <p:txEl>
                                              <p:pRg st="0" end="0"/>
                                            </p:txEl>
                                          </p:spTgt>
                                        </p:tgtEl>
                                      </p:cBhvr>
                                    </p:animEffect>
                                  </p:childTnLst>
                                </p:cTn>
                              </p:par>
                              <p:par>
                                <p:cTn id="8" presetID="3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800" decel="100000"/>
                                        <p:tgtEl>
                                          <p:spTgt spid="1026"/>
                                        </p:tgtEl>
                                      </p:cBhvr>
                                    </p:animEffect>
                                    <p:anim calcmode="lin" valueType="num">
                                      <p:cBhvr>
                                        <p:cTn id="11" dur="800" decel="100000" fill="hold"/>
                                        <p:tgtEl>
                                          <p:spTgt spid="1026"/>
                                        </p:tgtEl>
                                        <p:attrNameLst>
                                          <p:attrName>style.rotation</p:attrName>
                                        </p:attrNameLst>
                                      </p:cBhvr>
                                      <p:tavLst>
                                        <p:tav tm="0">
                                          <p:val>
                                            <p:fltVal val="-90"/>
                                          </p:val>
                                        </p:tav>
                                        <p:tav tm="100000">
                                          <p:val>
                                            <p:fltVal val="0"/>
                                          </p:val>
                                        </p:tav>
                                      </p:tavLst>
                                    </p:anim>
                                    <p:anim calcmode="lin" valueType="num">
                                      <p:cBhvr>
                                        <p:cTn id="12" dur="800" decel="100000" fill="hold"/>
                                        <p:tgtEl>
                                          <p:spTgt spid="1026"/>
                                        </p:tgtEl>
                                        <p:attrNameLst>
                                          <p:attrName>ppt_x</p:attrName>
                                        </p:attrNameLst>
                                      </p:cBhvr>
                                      <p:tavLst>
                                        <p:tav tm="0">
                                          <p:val>
                                            <p:strVal val="#ppt_x+0.4"/>
                                          </p:val>
                                        </p:tav>
                                        <p:tav tm="100000">
                                          <p:val>
                                            <p:strVal val="#ppt_x-0.05"/>
                                          </p:val>
                                        </p:tav>
                                      </p:tavLst>
                                    </p:anim>
                                    <p:anim calcmode="lin" valueType="num">
                                      <p:cBhvr>
                                        <p:cTn id="13" dur="800" decel="100000" fill="hold"/>
                                        <p:tgtEl>
                                          <p:spTgt spid="1026"/>
                                        </p:tgtEl>
                                        <p:attrNameLst>
                                          <p:attrName>ppt_y</p:attrName>
                                        </p:attrNameLst>
                                      </p:cBhvr>
                                      <p:tavLst>
                                        <p:tav tm="0">
                                          <p:val>
                                            <p:strVal val="#ppt_y-0.4"/>
                                          </p:val>
                                        </p:tav>
                                        <p:tav tm="100000">
                                          <p:val>
                                            <p:strVal val="#ppt_y+0.1"/>
                                          </p:val>
                                        </p:tav>
                                      </p:tavLst>
                                    </p:anim>
                                    <p:anim calcmode="lin" valueType="num">
                                      <p:cBhvr>
                                        <p:cTn id="14" dur="200" accel="100000" fill="hold">
                                          <p:stCondLst>
                                            <p:cond delay="800"/>
                                          </p:stCondLst>
                                        </p:cTn>
                                        <p:tgtEl>
                                          <p:spTgt spid="1026"/>
                                        </p:tgtEl>
                                        <p:attrNameLst>
                                          <p:attrName>ppt_x</p:attrName>
                                        </p:attrNameLst>
                                      </p:cBhvr>
                                      <p:tavLst>
                                        <p:tav tm="0">
                                          <p:val>
                                            <p:strVal val="#ppt_x-0.05"/>
                                          </p:val>
                                        </p:tav>
                                        <p:tav tm="100000">
                                          <p:val>
                                            <p:strVal val="#ppt_x"/>
                                          </p:val>
                                        </p:tav>
                                      </p:tavLst>
                                    </p:anim>
                                    <p:anim calcmode="lin" valueType="num">
                                      <p:cBhvr>
                                        <p:cTn id="15" dur="200" accel="100000" fill="hold">
                                          <p:stCondLst>
                                            <p:cond delay="800"/>
                                          </p:stCondLst>
                                        </p:cTn>
                                        <p:tgtEl>
                                          <p:spTgt spid="1026"/>
                                        </p:tgtEl>
                                        <p:attrNameLst>
                                          <p:attrName>ppt_y</p:attrName>
                                        </p:attrNameLst>
                                      </p:cBhvr>
                                      <p:tavLst>
                                        <p:tav tm="0">
                                          <p:val>
                                            <p:strVal val="#ppt_y+0.1"/>
                                          </p:val>
                                        </p:tav>
                                        <p:tav tm="100000">
                                          <p:val>
                                            <p:strVal val="#ppt_y"/>
                                          </p:val>
                                        </p:tav>
                                      </p:tavLst>
                                    </p:anim>
                                  </p:childTnLst>
                                </p:cTn>
                              </p:par>
                            </p:childTnLst>
                          </p:cTn>
                        </p:par>
                        <p:par>
                          <p:cTn id="16" fill="hold">
                            <p:stCondLst>
                              <p:cond delay="1000"/>
                            </p:stCondLst>
                            <p:childTnLst>
                              <p:par>
                                <p:cTn id="17" presetID="8" presetClass="entr" presetSubtype="16"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diamond(in)">
                                      <p:cBhvr>
                                        <p:cTn id="19" dur="1000"/>
                                        <p:tgtEl>
                                          <p:spTgt spid="6">
                                            <p:txEl>
                                              <p:pRg st="2" end="2"/>
                                            </p:txEl>
                                          </p:spTgt>
                                        </p:tgtEl>
                                      </p:cBhvr>
                                    </p:animEffect>
                                  </p:childTnLst>
                                </p:cTn>
                              </p:par>
                            </p:childTnLst>
                          </p:cTn>
                        </p:par>
                        <p:par>
                          <p:cTn id="20" fill="hold">
                            <p:stCondLst>
                              <p:cond delay="2000"/>
                            </p:stCondLst>
                            <p:childTnLst>
                              <p:par>
                                <p:cTn id="21" presetID="8" presetClass="entr" presetSubtype="16" fill="hold" grpId="0" nodeType="after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diamond(in)">
                                      <p:cBhvr>
                                        <p:cTn id="23" dur="1000"/>
                                        <p:tgtEl>
                                          <p:spTgt spid="6">
                                            <p:txEl>
                                              <p:pRg st="3" end="3"/>
                                            </p:txEl>
                                          </p:spTgt>
                                        </p:tgtEl>
                                      </p:cBhvr>
                                    </p:animEffect>
                                  </p:childTnLst>
                                </p:cTn>
                              </p:par>
                            </p:childTnLst>
                          </p:cTn>
                        </p:par>
                        <p:par>
                          <p:cTn id="24" fill="hold">
                            <p:stCondLst>
                              <p:cond delay="3000"/>
                            </p:stCondLst>
                            <p:childTnLst>
                              <p:par>
                                <p:cTn id="25" presetID="8" presetClass="entr" presetSubtype="16" fill="hold" grpId="0" nodeType="after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diamond(in)">
                                      <p:cBhvr>
                                        <p:cTn id="2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20040"/>
            <a:ext cx="7242048" cy="670560"/>
          </a:xfrm>
        </p:spPr>
        <p:txBody>
          <a:bodyPr/>
          <a:lstStyle/>
          <a:p>
            <a:r>
              <a:rPr lang="en-US" dirty="0" smtClean="0"/>
              <a:t>Before Ministering</a:t>
            </a:r>
            <a:endParaRPr lang="en-US" dirty="0"/>
          </a:p>
        </p:txBody>
      </p:sp>
      <p:sp>
        <p:nvSpPr>
          <p:cNvPr id="5" name="Content Placeholder 4"/>
          <p:cNvSpPr>
            <a:spLocks noGrp="1"/>
          </p:cNvSpPr>
          <p:nvPr>
            <p:ph sz="half" idx="1"/>
          </p:nvPr>
        </p:nvSpPr>
        <p:spPr>
          <a:xfrm>
            <a:off x="228600" y="1219200"/>
            <a:ext cx="3749040" cy="4906963"/>
          </a:xfrm>
        </p:spPr>
        <p:txBody>
          <a:bodyPr>
            <a:normAutofit fontScale="47500" lnSpcReduction="20000"/>
          </a:bodyPr>
          <a:lstStyle/>
          <a:p>
            <a:pPr lvl="0">
              <a:buNone/>
            </a:pPr>
            <a:r>
              <a:rPr lang="en-US" sz="4600" dirty="0" smtClean="0">
                <a:solidFill>
                  <a:schemeClr val="tx2">
                    <a:lumMod val="75000"/>
                  </a:schemeClr>
                </a:solidFill>
              </a:rPr>
              <a:t>Prayer before Ministering #1</a:t>
            </a:r>
          </a:p>
          <a:p>
            <a:pPr>
              <a:buNone/>
            </a:pPr>
            <a:r>
              <a:rPr lang="en-US" sz="4000" dirty="0" smtClean="0"/>
              <a:t>Heavenly Father,</a:t>
            </a:r>
          </a:p>
          <a:p>
            <a:pPr>
              <a:buNone/>
            </a:pPr>
            <a:r>
              <a:rPr lang="en-US" sz="4000" dirty="0" smtClean="0"/>
              <a:t>You sent your Son as a model for hospitality and ministry.</a:t>
            </a:r>
          </a:p>
          <a:p>
            <a:pPr>
              <a:buNone/>
            </a:pPr>
            <a:r>
              <a:rPr lang="en-US" sz="4000" dirty="0" smtClean="0"/>
              <a:t>May I have the courage to walk in his ways and serve your people.</a:t>
            </a:r>
          </a:p>
          <a:p>
            <a:pPr>
              <a:buNone/>
            </a:pPr>
            <a:r>
              <a:rPr lang="en-US" sz="4000" dirty="0" smtClean="0"/>
              <a:t>Prepare my heart to love all who come through the door today.</a:t>
            </a:r>
          </a:p>
          <a:p>
            <a:pPr>
              <a:buNone/>
            </a:pPr>
            <a:r>
              <a:rPr lang="en-US" sz="4000" dirty="0" smtClean="0"/>
              <a:t>Give me eyes to see their needs and gifts,</a:t>
            </a:r>
          </a:p>
          <a:p>
            <a:pPr>
              <a:buNone/>
            </a:pPr>
            <a:r>
              <a:rPr lang="en-US" sz="4000" dirty="0" smtClean="0"/>
              <a:t>and grace to respond wisely to each situation.</a:t>
            </a:r>
          </a:p>
          <a:p>
            <a:pPr>
              <a:buNone/>
            </a:pPr>
            <a:r>
              <a:rPr lang="en-US" sz="4000" dirty="0" smtClean="0"/>
              <a:t>I ask this through the same Jesus Christ our Lord.</a:t>
            </a:r>
          </a:p>
          <a:p>
            <a:pPr>
              <a:buNone/>
            </a:pPr>
            <a:r>
              <a:rPr lang="en-US" sz="4000" dirty="0" smtClean="0"/>
              <a:t>Amen.</a:t>
            </a:r>
          </a:p>
          <a:p>
            <a:pPr algn="r">
              <a:buNone/>
            </a:pPr>
            <a:r>
              <a:rPr lang="en-US" dirty="0" smtClean="0"/>
              <a:t>-Ferrell &amp; Turner, </a:t>
            </a:r>
            <a:r>
              <a:rPr lang="en-US" i="1" dirty="0" smtClean="0"/>
              <a:t>Guide for Ushers &amp; Greeters</a:t>
            </a:r>
            <a:endParaRPr lang="en-US" dirty="0" smtClean="0"/>
          </a:p>
        </p:txBody>
      </p:sp>
      <p:sp>
        <p:nvSpPr>
          <p:cNvPr id="6" name="Content Placeholder 5"/>
          <p:cNvSpPr>
            <a:spLocks noGrp="1"/>
          </p:cNvSpPr>
          <p:nvPr>
            <p:ph sz="half" idx="2"/>
          </p:nvPr>
        </p:nvSpPr>
        <p:spPr>
          <a:xfrm>
            <a:off x="4267200" y="1066800"/>
            <a:ext cx="3733800" cy="5562600"/>
          </a:xfrm>
        </p:spPr>
        <p:txBody>
          <a:bodyPr>
            <a:normAutofit fontScale="47500" lnSpcReduction="20000"/>
          </a:bodyPr>
          <a:lstStyle/>
          <a:p>
            <a:pPr marL="0" lvl="0" indent="0">
              <a:buNone/>
            </a:pPr>
            <a:r>
              <a:rPr lang="en-US" sz="4600" dirty="0" smtClean="0">
                <a:solidFill>
                  <a:schemeClr val="tx2">
                    <a:lumMod val="75000"/>
                  </a:schemeClr>
                </a:solidFill>
              </a:rPr>
              <a:t>Prayer before Ministering #2</a:t>
            </a:r>
          </a:p>
          <a:p>
            <a:pPr marL="0" indent="0">
              <a:buNone/>
            </a:pPr>
            <a:r>
              <a:rPr lang="en-US" sz="4000" dirty="0" smtClean="0"/>
              <a:t>Lord, in your love you gather your people this day; help me to serve them in a Christ-like manner, even as your son Jesus served those who gathered about him. Make me prayerful, patient, helpful &amp; understanding, &amp; may I radiate the joy that faith brings as I serve their needs. Give me your strength to support my fellow ministers. May all who assemble to celebrate our common faith in the risen savior be glad of heart for being here and for having encountered your son in one another, in our priest, at the tables of the book and the bread, and through the ministry of ushers like me. I ask this in Jesus’ name. Amen. </a:t>
            </a:r>
          </a:p>
          <a:p>
            <a:pPr marL="0" indent="0" algn="r">
              <a:buNone/>
            </a:pPr>
            <a:r>
              <a:rPr lang="en-US" dirty="0" smtClean="0"/>
              <a:t>-Gregory F. Smith, O. </a:t>
            </a:r>
            <a:r>
              <a:rPr lang="en-US" dirty="0" err="1" smtClean="0"/>
              <a:t>Carm</a:t>
            </a:r>
            <a:endParaRPr lang="en-US" dirty="0" smtClean="0"/>
          </a:p>
          <a:p>
            <a:pPr marL="0" indent="0">
              <a:buNone/>
            </a:pPr>
            <a:endParaRPr lang="en-US" dirty="0"/>
          </a:p>
        </p:txBody>
      </p:sp>
      <p:cxnSp>
        <p:nvCxnSpPr>
          <p:cNvPr id="8" name="Straight Connector 7"/>
          <p:cNvCxnSpPr/>
          <p:nvPr/>
        </p:nvCxnSpPr>
        <p:spPr>
          <a:xfrm>
            <a:off x="3962400" y="1143000"/>
            <a:ext cx="0" cy="541020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lide(fromBottom)">
                                      <p:cBhvr>
                                        <p:cTn id="7" dur="500"/>
                                        <p:tgtEl>
                                          <p:spTgt spid="5">
                                            <p:txEl>
                                              <p:pRg st="0" end="0"/>
                                            </p:txEl>
                                          </p:spTgt>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slide(fromBottom)">
                                      <p:cBhvr>
                                        <p:cTn id="11" dur="500"/>
                                        <p:tgtEl>
                                          <p:spTgt spid="5">
                                            <p:txEl>
                                              <p:pRg st="1" end="1"/>
                                            </p:txEl>
                                          </p:spTgt>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slide(fromBottom)">
                                      <p:cBhvr>
                                        <p:cTn id="15" dur="500"/>
                                        <p:tgtEl>
                                          <p:spTgt spid="5">
                                            <p:txEl>
                                              <p:pRg st="2" end="2"/>
                                            </p:txEl>
                                          </p:spTgt>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slide(fromBottom)">
                                      <p:cBhvr>
                                        <p:cTn id="19" dur="500"/>
                                        <p:tgtEl>
                                          <p:spTgt spid="5">
                                            <p:txEl>
                                              <p:pRg st="3" end="3"/>
                                            </p:txEl>
                                          </p:spTgt>
                                        </p:tgtEl>
                                      </p:cBhvr>
                                    </p:animEffect>
                                  </p:childTnLst>
                                </p:cTn>
                              </p:par>
                            </p:childTnLst>
                          </p:cTn>
                        </p:par>
                        <p:par>
                          <p:cTn id="20" fill="hold">
                            <p:stCondLst>
                              <p:cond delay="2000"/>
                            </p:stCondLst>
                            <p:childTnLst>
                              <p:par>
                                <p:cTn id="21" presetID="12" presetClass="entr" presetSubtype="4" fill="hold" grpId="0"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slide(fromBottom)">
                                      <p:cBhvr>
                                        <p:cTn id="23" dur="500"/>
                                        <p:tgtEl>
                                          <p:spTgt spid="5">
                                            <p:txEl>
                                              <p:pRg st="4" end="4"/>
                                            </p:txEl>
                                          </p:spTgt>
                                        </p:tgtEl>
                                      </p:cBhvr>
                                    </p:animEffect>
                                  </p:childTnLst>
                                </p:cTn>
                              </p:par>
                            </p:childTnLst>
                          </p:cTn>
                        </p:par>
                        <p:par>
                          <p:cTn id="24" fill="hold">
                            <p:stCondLst>
                              <p:cond delay="2500"/>
                            </p:stCondLst>
                            <p:childTnLst>
                              <p:par>
                                <p:cTn id="25" presetID="12" presetClass="entr" presetSubtype="4" fill="hold" grpId="0" nodeType="after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slide(fromBottom)">
                                      <p:cBhvr>
                                        <p:cTn id="27" dur="500"/>
                                        <p:tgtEl>
                                          <p:spTgt spid="5">
                                            <p:txEl>
                                              <p:pRg st="5" end="5"/>
                                            </p:txEl>
                                          </p:spTgt>
                                        </p:tgtEl>
                                      </p:cBhvr>
                                    </p:animEffect>
                                  </p:childTnLst>
                                </p:cTn>
                              </p:par>
                            </p:childTnLst>
                          </p:cTn>
                        </p:par>
                        <p:par>
                          <p:cTn id="28" fill="hold">
                            <p:stCondLst>
                              <p:cond delay="3000"/>
                            </p:stCondLst>
                            <p:childTnLst>
                              <p:par>
                                <p:cTn id="29" presetID="12" presetClass="entr" presetSubtype="4" fill="hold" grpId="0" nodeType="after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slide(fromBottom)">
                                      <p:cBhvr>
                                        <p:cTn id="31" dur="500"/>
                                        <p:tgtEl>
                                          <p:spTgt spid="5">
                                            <p:txEl>
                                              <p:pRg st="6" end="6"/>
                                            </p:txEl>
                                          </p:spTgt>
                                        </p:tgtEl>
                                      </p:cBhvr>
                                    </p:animEffect>
                                  </p:childTnLst>
                                </p:cTn>
                              </p:par>
                            </p:childTnLst>
                          </p:cTn>
                        </p:par>
                        <p:par>
                          <p:cTn id="32" fill="hold">
                            <p:stCondLst>
                              <p:cond delay="3500"/>
                            </p:stCondLst>
                            <p:childTnLst>
                              <p:par>
                                <p:cTn id="33" presetID="12" presetClass="entr" presetSubtype="4" fill="hold" grpId="0" nodeType="after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Effect transition="in" filter="slide(fromBottom)">
                                      <p:cBhvr>
                                        <p:cTn id="35" dur="500"/>
                                        <p:tgtEl>
                                          <p:spTgt spid="5">
                                            <p:txEl>
                                              <p:pRg st="7" end="7"/>
                                            </p:txEl>
                                          </p:spTgt>
                                        </p:tgtEl>
                                      </p:cBhvr>
                                    </p:animEffect>
                                  </p:childTnLst>
                                </p:cTn>
                              </p:par>
                            </p:childTnLst>
                          </p:cTn>
                        </p:par>
                        <p:par>
                          <p:cTn id="36" fill="hold">
                            <p:stCondLst>
                              <p:cond delay="4000"/>
                            </p:stCondLst>
                            <p:childTnLst>
                              <p:par>
                                <p:cTn id="37" presetID="12" presetClass="entr" presetSubtype="4" fill="hold" grpId="0" nodeType="after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Effect transition="in" filter="slide(fromBottom)">
                                      <p:cBhvr>
                                        <p:cTn id="39" dur="500"/>
                                        <p:tgtEl>
                                          <p:spTgt spid="5">
                                            <p:txEl>
                                              <p:pRg st="8" end="8"/>
                                            </p:txEl>
                                          </p:spTgt>
                                        </p:tgtEl>
                                      </p:cBhvr>
                                    </p:animEffect>
                                  </p:childTnLst>
                                </p:cTn>
                              </p:par>
                            </p:childTnLst>
                          </p:cTn>
                        </p:par>
                        <p:par>
                          <p:cTn id="40" fill="hold">
                            <p:stCondLst>
                              <p:cond delay="4500"/>
                            </p:stCondLst>
                            <p:childTnLst>
                              <p:par>
                                <p:cTn id="41" presetID="12" presetClass="entr" presetSubtype="4" fill="hold" grpId="0" nodeType="after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animEffect transition="in" filter="slide(fromBottom)">
                                      <p:cBhvr>
                                        <p:cTn id="43" dur="500"/>
                                        <p:tgtEl>
                                          <p:spTgt spid="5">
                                            <p:txEl>
                                              <p:pRg st="9" end="9"/>
                                            </p:txEl>
                                          </p:spTgt>
                                        </p:tgtEl>
                                      </p:cBhvr>
                                    </p:animEffect>
                                  </p:childTnLst>
                                </p:cTn>
                              </p:par>
                            </p:childTnLst>
                          </p:cTn>
                        </p:par>
                        <p:par>
                          <p:cTn id="44" fill="hold">
                            <p:stCondLst>
                              <p:cond delay="5000"/>
                            </p:stCondLst>
                            <p:childTnLst>
                              <p:par>
                                <p:cTn id="45" presetID="12" presetClass="entr" presetSubtype="4" fill="hold" grpId="0" nodeType="after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animEffect transition="in" filter="slide(fromBottom)">
                                      <p:cBhvr>
                                        <p:cTn id="47" dur="500"/>
                                        <p:tgtEl>
                                          <p:spTgt spid="6">
                                            <p:txEl>
                                              <p:pRg st="0" end="0"/>
                                            </p:txEl>
                                          </p:spTgt>
                                        </p:tgtEl>
                                      </p:cBhvr>
                                    </p:animEffect>
                                  </p:childTnLst>
                                </p:cTn>
                              </p:par>
                            </p:childTnLst>
                          </p:cTn>
                        </p:par>
                        <p:par>
                          <p:cTn id="48" fill="hold">
                            <p:stCondLst>
                              <p:cond delay="5500"/>
                            </p:stCondLst>
                            <p:childTnLst>
                              <p:par>
                                <p:cTn id="49" presetID="20" presetClass="entr" presetSubtype="0" fill="hold" grpId="0" nodeType="afterEffect">
                                  <p:stCondLst>
                                    <p:cond delay="0"/>
                                  </p:stCondLst>
                                  <p:childTnLst>
                                    <p:set>
                                      <p:cBhvr>
                                        <p:cTn id="50" dur="1" fill="hold">
                                          <p:stCondLst>
                                            <p:cond delay="0"/>
                                          </p:stCondLst>
                                        </p:cTn>
                                        <p:tgtEl>
                                          <p:spTgt spid="6">
                                            <p:txEl>
                                              <p:pRg st="1" end="1"/>
                                            </p:txEl>
                                          </p:spTgt>
                                        </p:tgtEl>
                                        <p:attrNameLst>
                                          <p:attrName>style.visibility</p:attrName>
                                        </p:attrNameLst>
                                      </p:cBhvr>
                                      <p:to>
                                        <p:strVal val="visible"/>
                                      </p:to>
                                    </p:set>
                                    <p:animEffect transition="in" filter="wedge">
                                      <p:cBhvr>
                                        <p:cTn id="51" dur="1000"/>
                                        <p:tgtEl>
                                          <p:spTgt spid="6">
                                            <p:txEl>
                                              <p:pRg st="1" end="1"/>
                                            </p:txEl>
                                          </p:spTgt>
                                        </p:tgtEl>
                                      </p:cBhvr>
                                    </p:animEffect>
                                  </p:childTnLst>
                                </p:cTn>
                              </p:par>
                            </p:childTnLst>
                          </p:cTn>
                        </p:par>
                        <p:par>
                          <p:cTn id="52" fill="hold">
                            <p:stCondLst>
                              <p:cond delay="6500"/>
                            </p:stCondLst>
                            <p:childTnLst>
                              <p:par>
                                <p:cTn id="53" presetID="20" presetClass="entr" presetSubtype="0" fill="hold" grpId="0" nodeType="afterEffect">
                                  <p:stCondLst>
                                    <p:cond delay="0"/>
                                  </p:stCondLst>
                                  <p:childTnLst>
                                    <p:set>
                                      <p:cBhvr>
                                        <p:cTn id="54" dur="1" fill="hold">
                                          <p:stCondLst>
                                            <p:cond delay="0"/>
                                          </p:stCondLst>
                                        </p:cTn>
                                        <p:tgtEl>
                                          <p:spTgt spid="6">
                                            <p:txEl>
                                              <p:pRg st="2" end="2"/>
                                            </p:txEl>
                                          </p:spTgt>
                                        </p:tgtEl>
                                        <p:attrNameLst>
                                          <p:attrName>style.visibility</p:attrName>
                                        </p:attrNameLst>
                                      </p:cBhvr>
                                      <p:to>
                                        <p:strVal val="visible"/>
                                      </p:to>
                                    </p:set>
                                    <p:animEffect transition="in" filter="wedge">
                                      <p:cBhvr>
                                        <p:cTn id="55"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1037</TotalTime>
  <Words>8422</Words>
  <Application>Microsoft Office PowerPoint</Application>
  <PresentationFormat>On-screen Show (4:3)</PresentationFormat>
  <Paragraphs>843</Paragraphs>
  <Slides>47</Slides>
  <Notes>44</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Opulent</vt:lpstr>
      <vt:lpstr>Training for the Ministry of Hospitality</vt:lpstr>
      <vt:lpstr>I. Overview of the training</vt:lpstr>
      <vt:lpstr>II. Introduction</vt:lpstr>
      <vt:lpstr>III. Prayer</vt:lpstr>
      <vt:lpstr>To Start or End the Session</vt:lpstr>
      <vt:lpstr>Start or End, cont.</vt:lpstr>
      <vt:lpstr>“How Welcoming Am I?”</vt:lpstr>
      <vt:lpstr>Commissionings</vt:lpstr>
      <vt:lpstr>Before Ministering</vt:lpstr>
      <vt:lpstr>V. Understanding of Ministry</vt:lpstr>
      <vt:lpstr>VI. Role of This Ministry</vt:lpstr>
      <vt:lpstr>Other Ministries of Hospitality</vt:lpstr>
      <vt:lpstr>Possible Characteristics</vt:lpstr>
      <vt:lpstr>B. Theology of the Ministry</vt:lpstr>
      <vt:lpstr>New Testament</vt:lpstr>
      <vt:lpstr>Being Christ for Others: NT</vt:lpstr>
      <vt:lpstr>Being Christ for others: Church history</vt:lpstr>
      <vt:lpstr>Seeing Christ in Others</vt:lpstr>
      <vt:lpstr>Mercy</vt:lpstr>
      <vt:lpstr>Slide 20</vt:lpstr>
      <vt:lpstr>Evangelization &amp; Hospitality</vt:lpstr>
      <vt:lpstr>C. History of the ministry: </vt:lpstr>
      <vt:lpstr>Ushers in Christian History</vt:lpstr>
      <vt:lpstr>VII. Requirements of ministry: </vt:lpstr>
      <vt:lpstr>Greeters, page 1</vt:lpstr>
      <vt:lpstr>Greeters, page 2</vt:lpstr>
      <vt:lpstr>Ushers, page 1</vt:lpstr>
      <vt:lpstr>Ushers, page 2</vt:lpstr>
      <vt:lpstr>Other Ministries of Hospitality</vt:lpstr>
      <vt:lpstr>Accessibility &amp; Campus’  Ease of Use</vt:lpstr>
      <vt:lpstr>Fellowship &amp; Bakers</vt:lpstr>
      <vt:lpstr>Ministries Brochure  Ministry Fair</vt:lpstr>
      <vt:lpstr>New parishioners</vt:lpstr>
      <vt:lpstr>Slide 34</vt:lpstr>
      <vt:lpstr>IX. Serving in this Ministry</vt:lpstr>
      <vt:lpstr>B. troubleshooting:</vt:lpstr>
      <vt:lpstr>C. Practicum</vt:lpstr>
      <vt:lpstr>X. Questions</vt:lpstr>
      <vt:lpstr>XII. Ongoing Formation</vt:lpstr>
      <vt:lpstr>questions to prompt thinking:</vt:lpstr>
      <vt:lpstr>Ongoing Formation</vt:lpstr>
      <vt:lpstr>1.  Be welcoming</vt:lpstr>
      <vt:lpstr>Consider:</vt:lpstr>
      <vt:lpstr>2. Discern needs</vt:lpstr>
      <vt:lpstr>3. Be Prudent &amp; Trustworthy</vt:lpstr>
      <vt:lpstr>Slide 46</vt:lpstr>
      <vt:lpstr>Is Our Parish Welcoming? </vt:lpstr>
    </vt:vector>
  </TitlesOfParts>
  <Company>Diocese of Scranton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for the Ministry of Hospitality</dc:title>
  <dc:creator>Bernadette Rudolph</dc:creator>
  <cp:lastModifiedBy>David Baloga</cp:lastModifiedBy>
  <cp:revision>141</cp:revision>
  <dcterms:created xsi:type="dcterms:W3CDTF">2015-08-18T16:30:00Z</dcterms:created>
  <dcterms:modified xsi:type="dcterms:W3CDTF">2015-09-01T05:18:17Z</dcterms:modified>
</cp:coreProperties>
</file>