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63" r:id="rId3"/>
    <p:sldId id="265" r:id="rId4"/>
    <p:sldId id="257" r:id="rId5"/>
    <p:sldId id="305" r:id="rId6"/>
    <p:sldId id="272" r:id="rId7"/>
    <p:sldId id="307" r:id="rId8"/>
    <p:sldId id="320" r:id="rId9"/>
    <p:sldId id="322" r:id="rId10"/>
    <p:sldId id="308" r:id="rId11"/>
    <p:sldId id="267" r:id="rId12"/>
    <p:sldId id="310" r:id="rId13"/>
    <p:sldId id="311" r:id="rId14"/>
    <p:sldId id="312" r:id="rId15"/>
    <p:sldId id="313" r:id="rId16"/>
    <p:sldId id="323" r:id="rId17"/>
    <p:sldId id="314" r:id="rId18"/>
    <p:sldId id="315" r:id="rId19"/>
    <p:sldId id="324" r:id="rId20"/>
    <p:sldId id="316" r:id="rId21"/>
    <p:sldId id="317" r:id="rId22"/>
    <p:sldId id="318" r:id="rId23"/>
    <p:sldId id="319" r:id="rId2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5BB"/>
    <a:srgbClr val="FFFFFF"/>
    <a:srgbClr val="1C1C1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21507" autoAdjust="0"/>
    <p:restoredTop sz="96314" autoAdjust="0"/>
  </p:normalViewPr>
  <p:slideViewPr>
    <p:cSldViewPr>
      <p:cViewPr>
        <p:scale>
          <a:sx n="66" d="100"/>
          <a:sy n="66" d="100"/>
        </p:scale>
        <p:origin x="-978" y="-852"/>
      </p:cViewPr>
      <p:guideLst>
        <p:guide orient="horz" pos="2160"/>
        <p:guide pos="2880"/>
      </p:guideLst>
    </p:cSldViewPr>
  </p:slideViewPr>
  <p:outlineViewPr>
    <p:cViewPr>
      <p:scale>
        <a:sx n="33" d="100"/>
        <a:sy n="33" d="100"/>
      </p:scale>
      <p:origin x="48" y="41652"/>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500" y="1080"/>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37E13920-CFE6-4615-BB2B-70D961787096}" type="datetimeFigureOut">
              <a:rPr lang="en-US" smtClean="0"/>
              <a:pPr/>
              <a:t>9/1/2015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348F2FE7-9136-4846-9B73-0EE6960CF42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400" b="1" dirty="0" smtClean="0"/>
          </a:p>
          <a:p>
            <a:pPr algn="ctr"/>
            <a:r>
              <a:rPr lang="en-US" sz="2400" b="1" dirty="0" smtClean="0">
                <a:latin typeface="Cambria" pitchFamily="18" charset="0"/>
              </a:rPr>
              <a:t>PART II</a:t>
            </a:r>
          </a:p>
          <a:p>
            <a:endParaRPr lang="en-US" sz="1400" b="1" dirty="0" smtClean="0"/>
          </a:p>
          <a:p>
            <a:endParaRPr lang="en-US" sz="1400" b="1" dirty="0" smtClean="0"/>
          </a:p>
          <a:p>
            <a:r>
              <a:rPr lang="en-US" sz="1400" b="1" dirty="0" smtClean="0"/>
              <a:t> </a:t>
            </a:r>
            <a:r>
              <a:rPr lang="en-US" sz="1400" dirty="0" smtClean="0">
                <a:solidFill>
                  <a:srgbClr val="FF0000"/>
                </a:solidFill>
                <a:latin typeface="Franklin Gothic Book" pitchFamily="34" charset="0"/>
                <a:sym typeface="Wingdings"/>
              </a:rPr>
              <a:t>() </a:t>
            </a:r>
            <a:r>
              <a:rPr lang="en-US" sz="1400" dirty="0" smtClean="0">
                <a:latin typeface="Franklin Gothic Book" pitchFamily="34" charset="0"/>
              </a:rPr>
              <a:t>We continue this formation for serving as an Extraordinary Minister of Communion.  </a:t>
            </a:r>
          </a:p>
          <a:p>
            <a:endParaRPr lang="en-US" sz="1400" dirty="0" smtClean="0">
              <a:latin typeface="Franklin Gothic Book" pitchFamily="34" charset="0"/>
            </a:endParaRPr>
          </a:p>
          <a:p>
            <a:r>
              <a:rPr lang="en-US" sz="1400" dirty="0" smtClean="0">
                <a:latin typeface="Franklin Gothic Book" pitchFamily="34" charset="0"/>
              </a:rPr>
              <a:t>During the first session, we focused on the general understanding of </a:t>
            </a:r>
            <a:r>
              <a:rPr lang="en-US" sz="1400" b="1" dirty="0" smtClean="0">
                <a:latin typeface="Franklin Gothic Book" pitchFamily="34" charset="0"/>
              </a:rPr>
              <a:t>ministry</a:t>
            </a:r>
            <a:r>
              <a:rPr lang="en-US" sz="1400" dirty="0" smtClean="0">
                <a:latin typeface="Franklin Gothic Book" pitchFamily="34" charset="0"/>
              </a:rPr>
              <a:t> in the Catholic tradition, we examined the </a:t>
            </a:r>
            <a:r>
              <a:rPr lang="en-US" sz="1400" b="1" dirty="0" smtClean="0">
                <a:latin typeface="Franklin Gothic Book" pitchFamily="34" charset="0"/>
              </a:rPr>
              <a:t>role</a:t>
            </a:r>
            <a:r>
              <a:rPr lang="en-US" sz="1400" dirty="0" smtClean="0">
                <a:latin typeface="Franklin Gothic Book" pitchFamily="34" charset="0"/>
              </a:rPr>
              <a:t> of the Extraordinary Minister of Communion, including a brief </a:t>
            </a:r>
            <a:r>
              <a:rPr lang="en-US" sz="1400" b="1" dirty="0" smtClean="0">
                <a:latin typeface="Franklin Gothic Book" pitchFamily="34" charset="0"/>
              </a:rPr>
              <a:t>history</a:t>
            </a:r>
            <a:r>
              <a:rPr lang="en-US" sz="1400" dirty="0" smtClean="0">
                <a:latin typeface="Franklin Gothic Book" pitchFamily="34" charset="0"/>
              </a:rPr>
              <a:t> of the ministry and finally we reviewed the </a:t>
            </a:r>
            <a:r>
              <a:rPr lang="en-US" sz="1400" b="1" dirty="0" smtClean="0">
                <a:latin typeface="Franklin Gothic Book" pitchFamily="34" charset="0"/>
              </a:rPr>
              <a:t>requirements</a:t>
            </a:r>
            <a:r>
              <a:rPr lang="en-US" sz="1400" dirty="0" smtClean="0">
                <a:latin typeface="Franklin Gothic Book" pitchFamily="34" charset="0"/>
              </a:rPr>
              <a:t> of the ministry. </a:t>
            </a:r>
            <a:r>
              <a:rPr lang="en-US" sz="1400" dirty="0" smtClean="0">
                <a:solidFill>
                  <a:srgbClr val="FF0000"/>
                </a:solidFill>
                <a:latin typeface="Franklin Gothic Book" pitchFamily="34" charset="0"/>
                <a:sym typeface="Wingdings"/>
              </a:rPr>
              <a:t>()</a:t>
            </a:r>
            <a:endParaRPr lang="en-US" sz="1400" dirty="0" smtClean="0">
              <a:latin typeface="Franklin Gothic Book" pitchFamily="34" charset="0"/>
            </a:endParaRPr>
          </a:p>
          <a:p>
            <a:endParaRPr lang="en-US" dirty="0"/>
          </a:p>
        </p:txBody>
      </p:sp>
      <p:sp>
        <p:nvSpPr>
          <p:cNvPr id="4" name="Slide Number Placeholder 3"/>
          <p:cNvSpPr>
            <a:spLocks noGrp="1"/>
          </p:cNvSpPr>
          <p:nvPr>
            <p:ph type="sldNum" sz="quarter" idx="10"/>
          </p:nvPr>
        </p:nvSpPr>
        <p:spPr/>
        <p:txBody>
          <a:bodyPr/>
          <a:lstStyle/>
          <a:p>
            <a:fld id="{348F2FE7-9136-4846-9B73-0EE6960CF429}"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dirty="0" smtClean="0">
                <a:latin typeface="Franklin Gothic Book" pitchFamily="34" charset="0"/>
              </a:rPr>
              <a:t>Next, we will direct our focus to the Church’s most important liturgy, the </a:t>
            </a:r>
            <a:r>
              <a:rPr lang="en-US" sz="1400" b="1" dirty="0" smtClean="0">
                <a:latin typeface="Franklin Gothic Book" pitchFamily="34" charset="0"/>
              </a:rPr>
              <a:t>Eucharist. </a:t>
            </a:r>
            <a:r>
              <a:rPr lang="en-US" sz="1400" dirty="0" smtClean="0">
                <a:solidFill>
                  <a:srgbClr val="FF0000"/>
                </a:solidFill>
                <a:latin typeface="Franklin Gothic Book" pitchFamily="34" charset="0"/>
                <a:sym typeface="Wingdings"/>
              </a:rPr>
              <a:t>()</a:t>
            </a:r>
            <a:endParaRPr lang="en-US" sz="1400" b="1" dirty="0">
              <a:latin typeface="Franklin Gothic Book" pitchFamily="34" charset="0"/>
            </a:endParaRPr>
          </a:p>
        </p:txBody>
      </p:sp>
      <p:sp>
        <p:nvSpPr>
          <p:cNvPr id="4" name="Slide Number Placeholder 3"/>
          <p:cNvSpPr>
            <a:spLocks noGrp="1"/>
          </p:cNvSpPr>
          <p:nvPr>
            <p:ph type="sldNum" sz="quarter" idx="10"/>
          </p:nvPr>
        </p:nvSpPr>
        <p:spPr/>
        <p:txBody>
          <a:bodyPr/>
          <a:lstStyle/>
          <a:p>
            <a:fld id="{348F2FE7-9136-4846-9B73-0EE6960CF429}"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dirty="0" smtClean="0">
                <a:latin typeface="Franklin Gothic Book" pitchFamily="34" charset="0"/>
              </a:rPr>
              <a:t>The Catechism explains that </a:t>
            </a:r>
            <a:r>
              <a:rPr lang="en-US" sz="1400" dirty="0" smtClean="0">
                <a:solidFill>
                  <a:srgbClr val="FF0000"/>
                </a:solidFill>
                <a:latin typeface="Franklin Gothic Book" pitchFamily="34" charset="0"/>
                <a:sym typeface="Wingdings"/>
              </a:rPr>
              <a:t>()</a:t>
            </a:r>
            <a:r>
              <a:rPr lang="en-US" sz="1400" dirty="0" smtClean="0">
                <a:latin typeface="Franklin Gothic Book" pitchFamily="34" charset="0"/>
              </a:rPr>
              <a:t> “the Eucharist, </a:t>
            </a:r>
            <a:r>
              <a:rPr lang="en-US" sz="1400" b="1" dirty="0" smtClean="0">
                <a:latin typeface="Franklin Gothic Book" pitchFamily="34" charset="0"/>
              </a:rPr>
              <a:t>the sacrament of our salvation accomplished by Christ on the cross</a:t>
            </a:r>
            <a:r>
              <a:rPr lang="en-US" sz="1400" dirty="0" smtClean="0">
                <a:latin typeface="Franklin Gothic Book" pitchFamily="34" charset="0"/>
              </a:rPr>
              <a:t>, is also a </a:t>
            </a:r>
            <a:r>
              <a:rPr lang="en-US" sz="1400" b="1" dirty="0" smtClean="0">
                <a:latin typeface="Franklin Gothic Book" pitchFamily="34" charset="0"/>
              </a:rPr>
              <a:t>sacrifice of praise and thanksgiving for the work of creation</a:t>
            </a:r>
            <a:r>
              <a:rPr lang="en-US" sz="1400" dirty="0" smtClean="0">
                <a:latin typeface="Franklin Gothic Book" pitchFamily="34" charset="0"/>
              </a:rPr>
              <a:t>.  In the Eucharistic </a:t>
            </a:r>
            <a:r>
              <a:rPr lang="en-US" sz="1400" b="1" dirty="0" smtClean="0">
                <a:latin typeface="Franklin Gothic Book" pitchFamily="34" charset="0"/>
              </a:rPr>
              <a:t>sacrifice the whole of creation</a:t>
            </a:r>
            <a:r>
              <a:rPr lang="en-US" sz="1400" dirty="0" smtClean="0">
                <a:latin typeface="Franklin Gothic Book" pitchFamily="34" charset="0"/>
              </a:rPr>
              <a:t> loved by God is presented to the Father through the death and resurrection of Christ” (1359). </a:t>
            </a:r>
            <a:r>
              <a:rPr lang="en-US" sz="1400" dirty="0" smtClean="0">
                <a:solidFill>
                  <a:srgbClr val="FF0000"/>
                </a:solidFill>
                <a:latin typeface="Franklin Gothic Book" pitchFamily="34" charset="0"/>
                <a:sym typeface="Wingdings"/>
              </a:rPr>
              <a:t>()</a:t>
            </a:r>
            <a:endParaRPr lang="en-US" sz="1400" dirty="0">
              <a:latin typeface="Franklin Gothic Book" pitchFamily="34" charset="0"/>
            </a:endParaRPr>
          </a:p>
        </p:txBody>
      </p:sp>
      <p:sp>
        <p:nvSpPr>
          <p:cNvPr id="4" name="Slide Number Placeholder 3"/>
          <p:cNvSpPr>
            <a:spLocks noGrp="1"/>
          </p:cNvSpPr>
          <p:nvPr>
            <p:ph type="sldNum" sz="quarter" idx="10"/>
          </p:nvPr>
        </p:nvSpPr>
        <p:spPr/>
        <p:txBody>
          <a:bodyPr/>
          <a:lstStyle/>
          <a:p>
            <a:fld id="{348F2FE7-9136-4846-9B73-0EE6960CF429}"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sz="1500" dirty="0" smtClean="0">
                <a:latin typeface="Franklin Gothic Book" pitchFamily="34" charset="0"/>
              </a:rPr>
              <a:t>The Eucharist is both a </a:t>
            </a:r>
            <a:r>
              <a:rPr lang="en-US" sz="1500" b="1" dirty="0" smtClean="0">
                <a:latin typeface="Franklin Gothic Book" pitchFamily="34" charset="0"/>
              </a:rPr>
              <a:t>Memorial</a:t>
            </a:r>
            <a:r>
              <a:rPr lang="en-US" sz="1500" dirty="0" smtClean="0">
                <a:latin typeface="Franklin Gothic Book" pitchFamily="34" charset="0"/>
              </a:rPr>
              <a:t> and </a:t>
            </a:r>
            <a:r>
              <a:rPr lang="en-US" sz="1500" b="1" dirty="0" smtClean="0">
                <a:latin typeface="Franklin Gothic Book" pitchFamily="34" charset="0"/>
              </a:rPr>
              <a:t>Sacrifice</a:t>
            </a:r>
            <a:r>
              <a:rPr lang="en-US" sz="1500" dirty="0" smtClean="0">
                <a:latin typeface="Franklin Gothic Book" pitchFamily="34" charset="0"/>
              </a:rPr>
              <a:t>: </a:t>
            </a:r>
            <a:r>
              <a:rPr lang="en-US" sz="1600" dirty="0" smtClean="0">
                <a:solidFill>
                  <a:srgbClr val="FF0000"/>
                </a:solidFill>
                <a:latin typeface="Franklin Gothic Book" pitchFamily="34" charset="0"/>
                <a:sym typeface="Wingdings"/>
              </a:rPr>
              <a:t>()</a:t>
            </a:r>
            <a:endParaRPr lang="en-US" sz="1500" dirty="0" smtClean="0">
              <a:latin typeface="Franklin Gothic Book" pitchFamily="34" charset="0"/>
            </a:endParaRPr>
          </a:p>
          <a:p>
            <a:endParaRPr lang="en-US" sz="1500" dirty="0" smtClean="0">
              <a:latin typeface="Franklin Gothic Book" pitchFamily="34" charset="0"/>
            </a:endParaRPr>
          </a:p>
          <a:p>
            <a:r>
              <a:rPr lang="en-US" sz="1500" dirty="0" smtClean="0">
                <a:latin typeface="Franklin Gothic Book" pitchFamily="34" charset="0"/>
              </a:rPr>
              <a:t>According to the </a:t>
            </a:r>
            <a:r>
              <a:rPr lang="en-US" sz="1500" i="1" dirty="0" smtClean="0">
                <a:latin typeface="Franklin Gothic Book" pitchFamily="34" charset="0"/>
              </a:rPr>
              <a:t>Constitution on the Sacred Liturgy,</a:t>
            </a:r>
            <a:r>
              <a:rPr lang="en-US" sz="1500" dirty="0" smtClean="0">
                <a:latin typeface="Franklin Gothic Book" pitchFamily="34" charset="0"/>
              </a:rPr>
              <a:t> “By giving us his body and blood in the Eucharist, </a:t>
            </a:r>
            <a:r>
              <a:rPr lang="en-US" sz="1500" b="1" dirty="0" smtClean="0">
                <a:latin typeface="Franklin Gothic Book" pitchFamily="34" charset="0"/>
              </a:rPr>
              <a:t>Christ perpetuates his sacrifice</a:t>
            </a:r>
            <a:r>
              <a:rPr lang="en-US" sz="1500" dirty="0" smtClean="0">
                <a:latin typeface="Franklin Gothic Book" pitchFamily="34" charset="0"/>
              </a:rPr>
              <a:t> on the cross and gives us a memorial of his death and resurrection until he comes again” (47). </a:t>
            </a:r>
            <a:r>
              <a:rPr lang="en-US" sz="1600" dirty="0" smtClean="0">
                <a:solidFill>
                  <a:srgbClr val="FF0000"/>
                </a:solidFill>
                <a:latin typeface="Franklin Gothic Book" pitchFamily="34" charset="0"/>
                <a:sym typeface="Wingdings"/>
              </a:rPr>
              <a:t>()</a:t>
            </a:r>
            <a:r>
              <a:rPr lang="en-US" sz="1500" dirty="0" smtClean="0">
                <a:latin typeface="Franklin Gothic Book" pitchFamily="34" charset="0"/>
              </a:rPr>
              <a:t>  This idea of “remembering” comes from the Jewish tradition where a memorial is the </a:t>
            </a:r>
            <a:r>
              <a:rPr lang="en-US" sz="1500" b="1" dirty="0" smtClean="0">
                <a:latin typeface="Franklin Gothic Book" pitchFamily="34" charset="0"/>
              </a:rPr>
              <a:t>“recalling” to God </a:t>
            </a:r>
            <a:r>
              <a:rPr lang="en-US" sz="1500" dirty="0" smtClean="0">
                <a:latin typeface="Franklin Gothic Book" pitchFamily="34" charset="0"/>
              </a:rPr>
              <a:t>of a past person or promise.  In the Eucharist, we call this the </a:t>
            </a:r>
            <a:r>
              <a:rPr lang="en-US" sz="1500" b="1" dirty="0" smtClean="0">
                <a:latin typeface="Franklin Gothic Book" pitchFamily="34" charset="0"/>
              </a:rPr>
              <a:t>Anamnesis</a:t>
            </a:r>
            <a:r>
              <a:rPr lang="en-US" sz="1500" dirty="0" smtClean="0">
                <a:latin typeface="Franklin Gothic Book" pitchFamily="34" charset="0"/>
              </a:rPr>
              <a:t>, which is the point of recalling to God the sacrifice of Christ that its </a:t>
            </a:r>
            <a:r>
              <a:rPr lang="en-US" sz="1500" b="1" dirty="0" smtClean="0">
                <a:latin typeface="Franklin Gothic Book" pitchFamily="34" charset="0"/>
              </a:rPr>
              <a:t>benefits may be made present </a:t>
            </a:r>
            <a:r>
              <a:rPr lang="en-US" sz="1500" dirty="0" smtClean="0">
                <a:latin typeface="Franklin Gothic Book" pitchFamily="34" charset="0"/>
              </a:rPr>
              <a:t>to the faithful here and now.  Thus, Christ’s death and resurrection are forever memorialized and made present through the Mass.  We express this whenever we sing the </a:t>
            </a:r>
            <a:r>
              <a:rPr lang="en-US" sz="1500" b="1" dirty="0" smtClean="0">
                <a:latin typeface="Franklin Gothic Book" pitchFamily="34" charset="0"/>
              </a:rPr>
              <a:t>Mystery of Faith</a:t>
            </a:r>
            <a:r>
              <a:rPr lang="en-US" sz="1500" dirty="0" smtClean="0">
                <a:latin typeface="Franklin Gothic Book" pitchFamily="34" charset="0"/>
              </a:rPr>
              <a:t>: “When we eat this bread and drink this cup, we proclaim your death, O Lord, until you come again.” </a:t>
            </a:r>
            <a:r>
              <a:rPr lang="en-US" sz="1600" dirty="0" smtClean="0">
                <a:solidFill>
                  <a:srgbClr val="FF0000"/>
                </a:solidFill>
                <a:latin typeface="Franklin Gothic Book" pitchFamily="34" charset="0"/>
                <a:sym typeface="Wingdings"/>
              </a:rPr>
              <a:t>()</a:t>
            </a:r>
            <a:endParaRPr lang="en-US" sz="1500" dirty="0" smtClean="0">
              <a:latin typeface="Franklin Gothic Book" pitchFamily="34" charset="0"/>
            </a:endParaRPr>
          </a:p>
          <a:p>
            <a:endParaRPr lang="en-US" sz="1500" dirty="0" smtClean="0">
              <a:latin typeface="Franklin Gothic Book" pitchFamily="34" charset="0"/>
            </a:endParaRPr>
          </a:p>
          <a:p>
            <a:r>
              <a:rPr lang="en-US" sz="1500" dirty="0" smtClean="0">
                <a:latin typeface="Franklin Gothic Book" pitchFamily="34" charset="0"/>
              </a:rPr>
              <a:t>The Eucharist is also the </a:t>
            </a:r>
            <a:r>
              <a:rPr lang="en-US" sz="1500" b="1" dirty="0" smtClean="0">
                <a:latin typeface="Franklin Gothic Book" pitchFamily="34" charset="0"/>
              </a:rPr>
              <a:t>Real Presence </a:t>
            </a:r>
            <a:r>
              <a:rPr lang="en-US" sz="1500" dirty="0" smtClean="0">
                <a:latin typeface="Franklin Gothic Book" pitchFamily="34" charset="0"/>
              </a:rPr>
              <a:t>of Christ, </a:t>
            </a:r>
            <a:r>
              <a:rPr lang="en-US" sz="1600" dirty="0" smtClean="0">
                <a:solidFill>
                  <a:srgbClr val="FF0000"/>
                </a:solidFill>
                <a:latin typeface="Franklin Gothic Book" pitchFamily="34" charset="0"/>
                <a:sym typeface="Wingdings"/>
              </a:rPr>
              <a:t>()</a:t>
            </a:r>
            <a:r>
              <a:rPr lang="en-US" sz="1500" dirty="0" smtClean="0">
                <a:latin typeface="Franklin Gothic Book" pitchFamily="34" charset="0"/>
              </a:rPr>
              <a:t> for we recall in the words of Institution, “For this is my body…For this is the chalice of my blood…Do this in memory of me.” </a:t>
            </a:r>
            <a:r>
              <a:rPr lang="en-US" sz="1600" dirty="0" smtClean="0">
                <a:solidFill>
                  <a:srgbClr val="FF0000"/>
                </a:solidFill>
                <a:latin typeface="Franklin Gothic Book" pitchFamily="34" charset="0"/>
                <a:sym typeface="Wingdings"/>
              </a:rPr>
              <a:t>()</a:t>
            </a:r>
            <a:endParaRPr lang="en-US" sz="1500" dirty="0" smtClean="0">
              <a:latin typeface="Franklin Gothic Book" pitchFamily="34" charset="0"/>
            </a:endParaRPr>
          </a:p>
          <a:p>
            <a:endParaRPr lang="en-US" sz="1400" dirty="0" smtClean="0">
              <a:latin typeface="Franklin Gothic Book" pitchFamily="34" charset="0"/>
            </a:endParaRPr>
          </a:p>
          <a:p>
            <a:r>
              <a:rPr lang="en-US" sz="1400" dirty="0" smtClean="0">
                <a:latin typeface="Franklin Gothic Book" pitchFamily="34" charset="0"/>
              </a:rPr>
              <a:t>   </a:t>
            </a:r>
          </a:p>
          <a:p>
            <a:endParaRPr lang="en-US" sz="1400" dirty="0" smtClean="0">
              <a:latin typeface="Franklin Gothic Book" pitchFamily="34" charset="0"/>
            </a:endParaRPr>
          </a:p>
          <a:p>
            <a:endParaRPr lang="en-US" sz="1400" dirty="0" smtClean="0">
              <a:latin typeface="Franklin Gothic Book" pitchFamily="34" charset="0"/>
            </a:endParaRPr>
          </a:p>
          <a:p>
            <a:r>
              <a:rPr lang="en-US" sz="1400" dirty="0" smtClean="0">
                <a:latin typeface="Franklin Gothic Book" pitchFamily="34" charset="0"/>
              </a:rPr>
              <a:t>   </a:t>
            </a:r>
            <a:endParaRPr lang="en-US" sz="1400" dirty="0">
              <a:latin typeface="Franklin Gothic Book" pitchFamily="34" charset="0"/>
            </a:endParaRPr>
          </a:p>
        </p:txBody>
      </p:sp>
      <p:sp>
        <p:nvSpPr>
          <p:cNvPr id="4" name="Slide Number Placeholder 3"/>
          <p:cNvSpPr>
            <a:spLocks noGrp="1"/>
          </p:cNvSpPr>
          <p:nvPr>
            <p:ph type="sldNum" sz="quarter" idx="10"/>
          </p:nvPr>
        </p:nvSpPr>
        <p:spPr/>
        <p:txBody>
          <a:bodyPr/>
          <a:lstStyle/>
          <a:p>
            <a:fld id="{348F2FE7-9136-4846-9B73-0EE6960CF429}"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dirty="0" smtClean="0">
                <a:latin typeface="Franklin Gothic Book" pitchFamily="34" charset="0"/>
              </a:rPr>
              <a:t>Eucharist is also a </a:t>
            </a:r>
            <a:r>
              <a:rPr lang="en-US" sz="1400" b="1" dirty="0" smtClean="0">
                <a:latin typeface="Franklin Gothic Book" pitchFamily="34" charset="0"/>
              </a:rPr>
              <a:t>thanksgiving</a:t>
            </a:r>
            <a:r>
              <a:rPr lang="en-US" sz="1400" dirty="0" smtClean="0">
                <a:latin typeface="Franklin Gothic Book" pitchFamily="34" charset="0"/>
              </a:rPr>
              <a:t> and a sign of our </a:t>
            </a:r>
            <a:r>
              <a:rPr lang="en-US" sz="1400" b="1" dirty="0" smtClean="0">
                <a:latin typeface="Franklin Gothic Book" pitchFamily="34" charset="0"/>
              </a:rPr>
              <a:t>unity</a:t>
            </a:r>
            <a:r>
              <a:rPr lang="en-US" sz="1400" dirty="0" smtClean="0">
                <a:latin typeface="Franklin Gothic Book" pitchFamily="34" charset="0"/>
              </a:rPr>
              <a:t>. </a:t>
            </a:r>
            <a:r>
              <a:rPr lang="en-US" sz="1400" dirty="0" smtClean="0">
                <a:solidFill>
                  <a:srgbClr val="FF0000"/>
                </a:solidFill>
                <a:latin typeface="Franklin Gothic Book" pitchFamily="34" charset="0"/>
                <a:sym typeface="Wingdings"/>
              </a:rPr>
              <a:t>()</a:t>
            </a:r>
            <a:r>
              <a:rPr lang="en-US" sz="1400" dirty="0" smtClean="0">
                <a:latin typeface="Franklin Gothic Book" pitchFamily="34" charset="0"/>
              </a:rPr>
              <a:t> The </a:t>
            </a:r>
            <a:r>
              <a:rPr lang="en-US" sz="1400" i="1" dirty="0" smtClean="0">
                <a:latin typeface="Franklin Gothic Book" pitchFamily="34" charset="0"/>
              </a:rPr>
              <a:t>Constitution on the Sacred Liturgy </a:t>
            </a:r>
            <a:r>
              <a:rPr lang="en-US" sz="1400" dirty="0" smtClean="0">
                <a:latin typeface="Franklin Gothic Book" pitchFamily="34" charset="0"/>
              </a:rPr>
              <a:t>states that “the faithful should be instructed by God’s word and be nourished at the table of the Lord’s body; they should </a:t>
            </a:r>
            <a:r>
              <a:rPr lang="en-US" sz="1400" b="1" dirty="0" smtClean="0">
                <a:latin typeface="Franklin Gothic Book" pitchFamily="34" charset="0"/>
              </a:rPr>
              <a:t>give thanks to God</a:t>
            </a:r>
            <a:r>
              <a:rPr lang="en-US" sz="1400" dirty="0" smtClean="0">
                <a:latin typeface="Franklin Gothic Book" pitchFamily="34" charset="0"/>
              </a:rPr>
              <a:t>; by offering the immaculate Victim…they should be formed day by day into an ever </a:t>
            </a:r>
            <a:r>
              <a:rPr lang="en-US" sz="1400" b="1" dirty="0" smtClean="0">
                <a:latin typeface="Franklin Gothic Book" pitchFamily="34" charset="0"/>
              </a:rPr>
              <a:t>more perfect unity with God and with each other</a:t>
            </a:r>
            <a:r>
              <a:rPr lang="en-US" sz="1400" dirty="0" smtClean="0">
                <a:latin typeface="Franklin Gothic Book" pitchFamily="34" charset="0"/>
              </a:rPr>
              <a:t>, so that finally God may be all in all” (48).   </a:t>
            </a:r>
          </a:p>
          <a:p>
            <a:endParaRPr lang="en-US" sz="1400" dirty="0" smtClean="0">
              <a:latin typeface="Franklin Gothic Book" pitchFamily="34" charset="0"/>
            </a:endParaRPr>
          </a:p>
          <a:p>
            <a:r>
              <a:rPr lang="en-US" sz="1400" dirty="0" smtClean="0">
                <a:latin typeface="Franklin Gothic Book" pitchFamily="34" charset="0"/>
              </a:rPr>
              <a:t>The very word Eucharist comes from the Greek word, </a:t>
            </a:r>
            <a:r>
              <a:rPr lang="en-US" sz="1400" b="1" i="1" dirty="0" err="1" smtClean="0">
                <a:latin typeface="Franklin Gothic Book" pitchFamily="34" charset="0"/>
              </a:rPr>
              <a:t>eucharisteo</a:t>
            </a:r>
            <a:r>
              <a:rPr lang="en-US" sz="1400" dirty="0" smtClean="0">
                <a:latin typeface="Franklin Gothic Book" pitchFamily="34" charset="0"/>
              </a:rPr>
              <a:t>, meaning “</a:t>
            </a:r>
            <a:r>
              <a:rPr lang="en-US" sz="1400" b="1" dirty="0" smtClean="0">
                <a:latin typeface="Franklin Gothic Book" pitchFamily="34" charset="0"/>
              </a:rPr>
              <a:t>to give thanks</a:t>
            </a:r>
            <a:r>
              <a:rPr lang="en-US" sz="1400" dirty="0" smtClean="0">
                <a:latin typeface="Franklin Gothic Book" pitchFamily="34" charset="0"/>
              </a:rPr>
              <a:t>”, and the </a:t>
            </a:r>
            <a:r>
              <a:rPr lang="en-US" sz="1400" b="1" dirty="0" smtClean="0">
                <a:latin typeface="Franklin Gothic Book" pitchFamily="34" charset="0"/>
              </a:rPr>
              <a:t>sense of unity is expressed throughout</a:t>
            </a:r>
            <a:r>
              <a:rPr lang="en-US" sz="1400" dirty="0" smtClean="0">
                <a:latin typeface="Franklin Gothic Book" pitchFamily="34" charset="0"/>
              </a:rPr>
              <a:t> the Mass from the singing of the Entrance Hymn to the Sign of Peace, and to the reception of Holy Communion itself. </a:t>
            </a:r>
            <a:r>
              <a:rPr lang="en-US" sz="1400" dirty="0" smtClean="0">
                <a:solidFill>
                  <a:srgbClr val="FF0000"/>
                </a:solidFill>
                <a:latin typeface="Franklin Gothic Book" pitchFamily="34" charset="0"/>
                <a:sym typeface="Wingdings"/>
              </a:rPr>
              <a:t>()</a:t>
            </a:r>
            <a:endParaRPr lang="en-US" sz="1400" dirty="0" smtClean="0">
              <a:latin typeface="Franklin Gothic Book" pitchFamily="34" charset="0"/>
            </a:endParaRPr>
          </a:p>
          <a:p>
            <a:endParaRPr lang="en-US" sz="1400" dirty="0" smtClean="0">
              <a:latin typeface="Franklin Gothic Book" pitchFamily="34" charset="0"/>
            </a:endParaRPr>
          </a:p>
          <a:p>
            <a:r>
              <a:rPr lang="en-US" sz="1400" dirty="0" smtClean="0">
                <a:latin typeface="Franklin Gothic Book" pitchFamily="34" charset="0"/>
              </a:rPr>
              <a:t>The Eucharist also gives us </a:t>
            </a:r>
            <a:r>
              <a:rPr lang="en-US" sz="1400" b="1" dirty="0" smtClean="0">
                <a:latin typeface="Franklin Gothic Book" pitchFamily="34" charset="0"/>
              </a:rPr>
              <a:t>a taste of our future glory </a:t>
            </a:r>
            <a:r>
              <a:rPr lang="en-US" sz="1400" dirty="0" smtClean="0">
                <a:latin typeface="Franklin Gothic Book" pitchFamily="34" charset="0"/>
              </a:rPr>
              <a:t>in heaven: </a:t>
            </a:r>
            <a:r>
              <a:rPr lang="en-US" sz="1400" dirty="0" smtClean="0">
                <a:solidFill>
                  <a:srgbClr val="FF0000"/>
                </a:solidFill>
                <a:latin typeface="Franklin Gothic Book" pitchFamily="34" charset="0"/>
                <a:sym typeface="Wingdings"/>
              </a:rPr>
              <a:t>()</a:t>
            </a:r>
            <a:r>
              <a:rPr lang="en-US" sz="1400" dirty="0" smtClean="0">
                <a:latin typeface="Franklin Gothic Book" pitchFamily="34" charset="0"/>
              </a:rPr>
              <a:t> “In the earthly liturgy, we take part in a foretaste of that heavenly liturgy celebrated in the holy city of Jerusalem toward which we journey as pilgrims…” (</a:t>
            </a:r>
            <a:r>
              <a:rPr lang="en-US" sz="1400" i="1" dirty="0" smtClean="0">
                <a:latin typeface="Franklin Gothic Book" pitchFamily="34" charset="0"/>
              </a:rPr>
              <a:t>CSL</a:t>
            </a:r>
            <a:r>
              <a:rPr lang="en-US" sz="1400" dirty="0" smtClean="0">
                <a:latin typeface="Franklin Gothic Book" pitchFamily="34" charset="0"/>
              </a:rPr>
              <a:t> 8) </a:t>
            </a:r>
            <a:r>
              <a:rPr lang="en-US" sz="1400" dirty="0" smtClean="0">
                <a:solidFill>
                  <a:srgbClr val="FF0000"/>
                </a:solidFill>
                <a:latin typeface="Franklin Gothic Book" pitchFamily="34" charset="0"/>
                <a:sym typeface="Wingdings"/>
              </a:rPr>
              <a:t>()</a:t>
            </a:r>
            <a:endParaRPr lang="en-US" sz="1400" dirty="0">
              <a:latin typeface="Franklin Gothic Book" pitchFamily="34" charset="0"/>
            </a:endParaRPr>
          </a:p>
        </p:txBody>
      </p:sp>
      <p:sp>
        <p:nvSpPr>
          <p:cNvPr id="4" name="Slide Number Placeholder 3"/>
          <p:cNvSpPr>
            <a:spLocks noGrp="1"/>
          </p:cNvSpPr>
          <p:nvPr>
            <p:ph type="sldNum" sz="quarter" idx="10"/>
          </p:nvPr>
        </p:nvSpPr>
        <p:spPr/>
        <p:txBody>
          <a:bodyPr/>
          <a:lstStyle/>
          <a:p>
            <a:fld id="{348F2FE7-9136-4846-9B73-0EE6960CF429}"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23147" y="4415790"/>
            <a:ext cx="5842000" cy="4183380"/>
          </a:xfrm>
        </p:spPr>
        <p:txBody>
          <a:bodyPr>
            <a:normAutofit/>
          </a:bodyPr>
          <a:lstStyle/>
          <a:p>
            <a:r>
              <a:rPr lang="en-US" sz="1400" dirty="0" smtClean="0">
                <a:latin typeface="Franklin Gothic Book" pitchFamily="34" charset="0"/>
              </a:rPr>
              <a:t>We also understand the Eucharist as a </a:t>
            </a:r>
            <a:r>
              <a:rPr lang="en-US" sz="1400" b="1" dirty="0" smtClean="0">
                <a:latin typeface="Franklin Gothic Book" pitchFamily="34" charset="0"/>
              </a:rPr>
              <a:t>sacred meal </a:t>
            </a:r>
            <a:r>
              <a:rPr lang="en-US" sz="1400" dirty="0" smtClean="0">
                <a:latin typeface="Franklin Gothic Book" pitchFamily="34" charset="0"/>
              </a:rPr>
              <a:t>among the faithful, and the origins of this understand were presented in the last session. </a:t>
            </a:r>
            <a:r>
              <a:rPr lang="en-US" sz="1400" dirty="0" smtClean="0">
                <a:solidFill>
                  <a:srgbClr val="FF0000"/>
                </a:solidFill>
                <a:latin typeface="Franklin Gothic Book" pitchFamily="34" charset="0"/>
                <a:sym typeface="Wingdings"/>
              </a:rPr>
              <a:t>()</a:t>
            </a:r>
            <a:endParaRPr lang="en-US" sz="1400" dirty="0" smtClean="0">
              <a:latin typeface="Franklin Gothic Book" pitchFamily="34" charset="0"/>
            </a:endParaRPr>
          </a:p>
          <a:p>
            <a:endParaRPr lang="en-US" sz="1400" dirty="0" smtClean="0">
              <a:latin typeface="Franklin Gothic Book" pitchFamily="34" charset="0"/>
            </a:endParaRPr>
          </a:p>
          <a:p>
            <a:r>
              <a:rPr lang="en-US" sz="1400" dirty="0" smtClean="0">
                <a:latin typeface="Franklin Gothic Book" pitchFamily="34" charset="0"/>
              </a:rPr>
              <a:t>From the gospels, we see over and over again that Jesus extended </a:t>
            </a:r>
            <a:r>
              <a:rPr lang="en-US" sz="1400" b="1" dirty="0" smtClean="0">
                <a:latin typeface="Franklin Gothic Book" pitchFamily="34" charset="0"/>
              </a:rPr>
              <a:t>table fellowship</a:t>
            </a:r>
            <a:r>
              <a:rPr lang="en-US" sz="1400" dirty="0" smtClean="0">
                <a:latin typeface="Franklin Gothic Book" pitchFamily="34" charset="0"/>
              </a:rPr>
              <a:t> with saints and sinners in building up the Kingdom. </a:t>
            </a:r>
            <a:r>
              <a:rPr lang="en-US" sz="1400" dirty="0" smtClean="0">
                <a:solidFill>
                  <a:srgbClr val="FF0000"/>
                </a:solidFill>
                <a:latin typeface="Franklin Gothic Book" pitchFamily="34" charset="0"/>
                <a:sym typeface="Wingdings"/>
              </a:rPr>
              <a:t>()</a:t>
            </a:r>
            <a:r>
              <a:rPr lang="en-US" sz="1400" dirty="0" smtClean="0">
                <a:latin typeface="Franklin Gothic Book" pitchFamily="34" charset="0"/>
              </a:rPr>
              <a:t> </a:t>
            </a:r>
          </a:p>
          <a:p>
            <a:endParaRPr lang="en-US" sz="1400" dirty="0" smtClean="0">
              <a:latin typeface="Franklin Gothic Book" pitchFamily="34" charset="0"/>
            </a:endParaRPr>
          </a:p>
          <a:p>
            <a:r>
              <a:rPr lang="en-US" sz="1400" dirty="0" smtClean="0">
                <a:latin typeface="Franklin Gothic Book" pitchFamily="34" charset="0"/>
              </a:rPr>
              <a:t>We learned that the Eucharist began as a </a:t>
            </a:r>
            <a:r>
              <a:rPr lang="en-US" sz="1400" b="1" dirty="0" smtClean="0">
                <a:latin typeface="Franklin Gothic Book" pitchFamily="34" charset="0"/>
              </a:rPr>
              <a:t>formal meal in the Jewish tradition</a:t>
            </a:r>
            <a:r>
              <a:rPr lang="en-US" sz="1400" dirty="0" smtClean="0">
                <a:latin typeface="Franklin Gothic Book" pitchFamily="34" charset="0"/>
              </a:rPr>
              <a:t>. </a:t>
            </a:r>
            <a:r>
              <a:rPr lang="en-US" sz="1400" dirty="0" smtClean="0">
                <a:solidFill>
                  <a:srgbClr val="FF0000"/>
                </a:solidFill>
                <a:latin typeface="Franklin Gothic Book" pitchFamily="34" charset="0"/>
                <a:sym typeface="Wingdings"/>
              </a:rPr>
              <a:t>()</a:t>
            </a:r>
            <a:endParaRPr lang="en-US" sz="1400" dirty="0" smtClean="0">
              <a:latin typeface="Franklin Gothic Book" pitchFamily="34" charset="0"/>
            </a:endParaRPr>
          </a:p>
          <a:p>
            <a:endParaRPr lang="en-US" sz="1400" dirty="0" smtClean="0">
              <a:latin typeface="Franklin Gothic Book" pitchFamily="34" charset="0"/>
            </a:endParaRPr>
          </a:p>
          <a:p>
            <a:r>
              <a:rPr lang="en-US" sz="1400" dirty="0" smtClean="0">
                <a:latin typeface="Franklin Gothic Book" pitchFamily="34" charset="0"/>
              </a:rPr>
              <a:t>Finally, we learned how in early Christianity, the Eucharist was strongly </a:t>
            </a:r>
            <a:r>
              <a:rPr lang="en-US" sz="1400" b="1" dirty="0" smtClean="0">
                <a:latin typeface="Franklin Gothic Book" pitchFamily="34" charset="0"/>
              </a:rPr>
              <a:t>connected to the community and living </a:t>
            </a:r>
            <a:r>
              <a:rPr lang="en-US" sz="1400" dirty="0" smtClean="0">
                <a:latin typeface="Franklin Gothic Book" pitchFamily="34" charset="0"/>
              </a:rPr>
              <a:t>the Christian way of life. </a:t>
            </a:r>
            <a:r>
              <a:rPr lang="en-US" sz="1400" dirty="0" smtClean="0">
                <a:solidFill>
                  <a:srgbClr val="FF0000"/>
                </a:solidFill>
                <a:latin typeface="Franklin Gothic Book" pitchFamily="34" charset="0"/>
                <a:sym typeface="Wingdings"/>
              </a:rPr>
              <a:t>()</a:t>
            </a:r>
            <a:r>
              <a:rPr lang="en-US" sz="1400" dirty="0" smtClean="0">
                <a:latin typeface="Franklin Gothic Book" pitchFamily="34" charset="0"/>
              </a:rPr>
              <a:t> Recall the “</a:t>
            </a:r>
            <a:r>
              <a:rPr lang="en-US" sz="1400" b="1" dirty="0" smtClean="0">
                <a:latin typeface="Franklin Gothic Book" pitchFamily="34" charset="0"/>
              </a:rPr>
              <a:t>You Are What You Eat</a:t>
            </a:r>
            <a:r>
              <a:rPr lang="en-US" sz="1400" dirty="0" smtClean="0">
                <a:latin typeface="Franklin Gothic Book" pitchFamily="34" charset="0"/>
              </a:rPr>
              <a:t>” statement by St. Augustine </a:t>
            </a:r>
            <a:r>
              <a:rPr lang="en-US" sz="1400" dirty="0" smtClean="0">
                <a:solidFill>
                  <a:srgbClr val="FF0000"/>
                </a:solidFill>
                <a:latin typeface="Franklin Gothic Book" pitchFamily="34" charset="0"/>
                <a:sym typeface="Wingdings"/>
              </a:rPr>
              <a:t>() </a:t>
            </a:r>
            <a:r>
              <a:rPr lang="en-US" sz="1400" dirty="0" smtClean="0">
                <a:latin typeface="Franklin Gothic Book" pitchFamily="34" charset="0"/>
              </a:rPr>
              <a:t>and the missionary aspect it entails—to </a:t>
            </a:r>
            <a:r>
              <a:rPr lang="en-US" sz="1400" b="1" dirty="0" smtClean="0">
                <a:latin typeface="Franklin Gothic Book" pitchFamily="34" charset="0"/>
              </a:rPr>
              <a:t>be Christ to those in the world</a:t>
            </a:r>
            <a:r>
              <a:rPr lang="en-US" sz="1400" dirty="0" smtClean="0">
                <a:latin typeface="Franklin Gothic Book" pitchFamily="34" charset="0"/>
              </a:rPr>
              <a:t>. </a:t>
            </a:r>
            <a:r>
              <a:rPr lang="en-US" sz="1400" dirty="0" smtClean="0">
                <a:solidFill>
                  <a:srgbClr val="FF0000"/>
                </a:solidFill>
                <a:latin typeface="Franklin Gothic Book" pitchFamily="34" charset="0"/>
                <a:sym typeface="Wingdings"/>
              </a:rPr>
              <a:t>()</a:t>
            </a:r>
            <a:endParaRPr lang="en-US" sz="1400" dirty="0" smtClean="0">
              <a:latin typeface="Franklin Gothic Book" pitchFamily="34" charset="0"/>
            </a:endParaRPr>
          </a:p>
          <a:p>
            <a:endParaRPr lang="en-US" sz="1400" dirty="0" smtClean="0">
              <a:latin typeface="Franklin Gothic Book" pitchFamily="34" charset="0"/>
            </a:endParaRPr>
          </a:p>
        </p:txBody>
      </p:sp>
      <p:sp>
        <p:nvSpPr>
          <p:cNvPr id="4" name="Slide Number Placeholder 3"/>
          <p:cNvSpPr>
            <a:spLocks noGrp="1"/>
          </p:cNvSpPr>
          <p:nvPr>
            <p:ph type="sldNum" sz="quarter" idx="10"/>
          </p:nvPr>
        </p:nvSpPr>
        <p:spPr/>
        <p:txBody>
          <a:bodyPr/>
          <a:lstStyle/>
          <a:p>
            <a:fld id="{348F2FE7-9136-4846-9B73-0EE6960CF429}"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dirty="0" smtClean="0">
                <a:latin typeface="Franklin Gothic Book" pitchFamily="34" charset="0"/>
              </a:rPr>
              <a:t>In summarizing all of these theological aspects of the Eucharist, please listen to the story of </a:t>
            </a:r>
            <a:r>
              <a:rPr lang="en-US" sz="1400" b="1" dirty="0" smtClean="0">
                <a:latin typeface="Franklin Gothic Book" pitchFamily="34" charset="0"/>
              </a:rPr>
              <a:t>“The Road to Emmaus” </a:t>
            </a:r>
            <a:r>
              <a:rPr lang="en-US" sz="1400" dirty="0" smtClean="0">
                <a:latin typeface="Franklin Gothic Book" pitchFamily="34" charset="0"/>
              </a:rPr>
              <a:t>found in Luke’s gospel. </a:t>
            </a:r>
            <a:r>
              <a:rPr lang="en-US" sz="1400" dirty="0" smtClean="0">
                <a:solidFill>
                  <a:srgbClr val="FF0000"/>
                </a:solidFill>
                <a:latin typeface="Franklin Gothic Book" pitchFamily="34" charset="0"/>
                <a:sym typeface="Wingdings"/>
              </a:rPr>
              <a:t>()</a:t>
            </a:r>
            <a:r>
              <a:rPr lang="en-US" sz="1400" dirty="0" smtClean="0">
                <a:latin typeface="Franklin Gothic Book" pitchFamily="34" charset="0"/>
              </a:rPr>
              <a:t>  (Luke 24:13-25) </a:t>
            </a:r>
            <a:r>
              <a:rPr lang="en-US" sz="1400" dirty="0" smtClean="0">
                <a:solidFill>
                  <a:srgbClr val="FF0000"/>
                </a:solidFill>
                <a:latin typeface="Franklin Gothic Book" pitchFamily="34" charset="0"/>
                <a:sym typeface="Wingdings"/>
              </a:rPr>
              <a:t>()</a:t>
            </a:r>
            <a:endParaRPr lang="en-US" sz="1400" dirty="0" smtClean="0">
              <a:latin typeface="Franklin Gothic Book" pitchFamily="34" charset="0"/>
            </a:endParaRPr>
          </a:p>
          <a:p>
            <a:endParaRPr lang="en-US" sz="1400" dirty="0" smtClean="0">
              <a:latin typeface="Franklin Gothic Book" pitchFamily="34" charset="0"/>
            </a:endParaRPr>
          </a:p>
          <a:p>
            <a:r>
              <a:rPr lang="en-US" sz="1400" dirty="0" smtClean="0">
                <a:latin typeface="Franklin Gothic Book" pitchFamily="34" charset="0"/>
              </a:rPr>
              <a:t>This passage that most of us are very familiar with best summarizes </a:t>
            </a:r>
            <a:r>
              <a:rPr lang="en-US" sz="1400" b="1" dirty="0" smtClean="0">
                <a:latin typeface="Franklin Gothic Book" pitchFamily="34" charset="0"/>
              </a:rPr>
              <a:t>what we do</a:t>
            </a:r>
            <a:r>
              <a:rPr lang="en-US" sz="1400" dirty="0" smtClean="0">
                <a:latin typeface="Franklin Gothic Book" pitchFamily="34" charset="0"/>
              </a:rPr>
              <a:t> when we gather for Mass:  </a:t>
            </a:r>
          </a:p>
          <a:p>
            <a:pPr>
              <a:spcBef>
                <a:spcPts val="611"/>
              </a:spcBef>
              <a:spcAft>
                <a:spcPts val="611"/>
              </a:spcAft>
            </a:pPr>
            <a:r>
              <a:rPr lang="en-US" sz="1400" dirty="0" smtClean="0">
                <a:latin typeface="Franklin Gothic Book" pitchFamily="34" charset="0"/>
              </a:rPr>
              <a:t>1. We come together on that </a:t>
            </a:r>
            <a:r>
              <a:rPr lang="en-US" sz="1400" b="1" dirty="0" smtClean="0">
                <a:latin typeface="Franklin Gothic Book" pitchFamily="34" charset="0"/>
              </a:rPr>
              <a:t>first day of the week </a:t>
            </a:r>
            <a:r>
              <a:rPr lang="en-US" sz="1400" dirty="0" smtClean="0">
                <a:latin typeface="Franklin Gothic Book" pitchFamily="34" charset="0"/>
              </a:rPr>
              <a:t>while on a journey.</a:t>
            </a:r>
          </a:p>
          <a:p>
            <a:pPr>
              <a:spcBef>
                <a:spcPts val="611"/>
              </a:spcBef>
              <a:spcAft>
                <a:spcPts val="611"/>
              </a:spcAft>
            </a:pPr>
            <a:r>
              <a:rPr lang="en-US" sz="1400" dirty="0" smtClean="0">
                <a:latin typeface="Franklin Gothic Book" pitchFamily="34" charset="0"/>
              </a:rPr>
              <a:t>2. </a:t>
            </a:r>
            <a:r>
              <a:rPr lang="en-US" sz="1400" b="1" dirty="0" smtClean="0">
                <a:latin typeface="Franklin Gothic Book" pitchFamily="34" charset="0"/>
              </a:rPr>
              <a:t>We come as we are</a:t>
            </a:r>
            <a:r>
              <a:rPr lang="en-US" sz="1400" dirty="0" smtClean="0">
                <a:latin typeface="Franklin Gothic Book" pitchFamily="34" charset="0"/>
              </a:rPr>
              <a:t>, full of our joys, gratitude, struggles, pains, worries, doubts and we present them to God. </a:t>
            </a:r>
          </a:p>
          <a:p>
            <a:pPr>
              <a:spcBef>
                <a:spcPts val="611"/>
              </a:spcBef>
              <a:spcAft>
                <a:spcPts val="611"/>
              </a:spcAft>
            </a:pPr>
            <a:r>
              <a:rPr lang="en-US" sz="1400" dirty="0" smtClean="0">
                <a:latin typeface="Franklin Gothic Book" pitchFamily="34" charset="0"/>
              </a:rPr>
              <a:t>3. We </a:t>
            </a:r>
            <a:r>
              <a:rPr lang="en-US" sz="1400" b="1" dirty="0" smtClean="0">
                <a:latin typeface="Franklin Gothic Book" pitchFamily="34" charset="0"/>
              </a:rPr>
              <a:t>listen to God speak to us </a:t>
            </a:r>
            <a:r>
              <a:rPr lang="en-US" sz="1400" dirty="0" smtClean="0">
                <a:latin typeface="Franklin Gothic Book" pitchFamily="34" charset="0"/>
              </a:rPr>
              <a:t>through his Word, and the minister “breaks open” that Word to bear fruit in our lives</a:t>
            </a:r>
            <a:r>
              <a:rPr lang="en-US" sz="1400" dirty="0" smtClean="0">
                <a:solidFill>
                  <a:srgbClr val="FF0000"/>
                </a:solidFill>
                <a:latin typeface="Franklin Gothic Book" pitchFamily="34" charset="0"/>
                <a:sym typeface="Wingdings"/>
              </a:rPr>
              <a:t> ()</a:t>
            </a:r>
            <a:endParaRPr lang="en-US" sz="1400" dirty="0" smtClean="0">
              <a:latin typeface="Franklin Gothic Book" pitchFamily="34" charset="0"/>
            </a:endParaRPr>
          </a:p>
          <a:p>
            <a:pPr>
              <a:spcBef>
                <a:spcPts val="611"/>
              </a:spcBef>
              <a:spcAft>
                <a:spcPts val="611"/>
              </a:spcAft>
            </a:pPr>
            <a:r>
              <a:rPr lang="en-US" sz="1400" dirty="0" smtClean="0">
                <a:latin typeface="Franklin Gothic Book" pitchFamily="34" charset="0"/>
              </a:rPr>
              <a:t>4. We </a:t>
            </a:r>
            <a:r>
              <a:rPr lang="en-US" sz="1400" b="1" dirty="0" smtClean="0">
                <a:latin typeface="Franklin Gothic Book" pitchFamily="34" charset="0"/>
              </a:rPr>
              <a:t>take</a:t>
            </a:r>
            <a:r>
              <a:rPr lang="en-US" sz="1400" dirty="0" smtClean="0">
                <a:latin typeface="Franklin Gothic Book" pitchFamily="34" charset="0"/>
              </a:rPr>
              <a:t> bread, it is </a:t>
            </a:r>
            <a:r>
              <a:rPr lang="en-US" sz="1400" b="1" dirty="0" smtClean="0">
                <a:latin typeface="Franklin Gothic Book" pitchFamily="34" charset="0"/>
              </a:rPr>
              <a:t>blessed</a:t>
            </a:r>
            <a:r>
              <a:rPr lang="en-US" sz="1400" dirty="0" smtClean="0">
                <a:latin typeface="Franklin Gothic Book" pitchFamily="34" charset="0"/>
              </a:rPr>
              <a:t>, it is </a:t>
            </a:r>
            <a:r>
              <a:rPr lang="en-US" sz="1400" b="1" dirty="0" smtClean="0">
                <a:latin typeface="Franklin Gothic Book" pitchFamily="34" charset="0"/>
              </a:rPr>
              <a:t>broken</a:t>
            </a:r>
            <a:r>
              <a:rPr lang="en-US" sz="1400" dirty="0" smtClean="0">
                <a:latin typeface="Franklin Gothic Book" pitchFamily="34" charset="0"/>
              </a:rPr>
              <a:t> and it is </a:t>
            </a:r>
            <a:r>
              <a:rPr lang="en-US" sz="1400" b="1" dirty="0" smtClean="0">
                <a:latin typeface="Franklin Gothic Book" pitchFamily="34" charset="0"/>
              </a:rPr>
              <a:t>given</a:t>
            </a:r>
            <a:r>
              <a:rPr lang="en-US" sz="1400" dirty="0" smtClean="0">
                <a:latin typeface="Franklin Gothic Book" pitchFamily="34" charset="0"/>
              </a:rPr>
              <a:t> to us.</a:t>
            </a:r>
          </a:p>
          <a:p>
            <a:pPr>
              <a:spcBef>
                <a:spcPts val="611"/>
              </a:spcBef>
              <a:spcAft>
                <a:spcPts val="611"/>
              </a:spcAft>
            </a:pPr>
            <a:r>
              <a:rPr lang="en-US" sz="1400" dirty="0" smtClean="0">
                <a:latin typeface="Franklin Gothic Book" pitchFamily="34" charset="0"/>
              </a:rPr>
              <a:t>5. We recognize that </a:t>
            </a:r>
            <a:r>
              <a:rPr lang="en-US" sz="1400" b="1" dirty="0" smtClean="0">
                <a:latin typeface="Franklin Gothic Book" pitchFamily="34" charset="0"/>
              </a:rPr>
              <a:t>Jesus is truly present </a:t>
            </a:r>
            <a:r>
              <a:rPr lang="en-US" sz="1400" dirty="0" smtClean="0">
                <a:latin typeface="Franklin Gothic Book" pitchFamily="34" charset="0"/>
              </a:rPr>
              <a:t>to us in this great sacrament.</a:t>
            </a:r>
          </a:p>
          <a:p>
            <a:pPr>
              <a:spcBef>
                <a:spcPts val="611"/>
              </a:spcBef>
              <a:spcAft>
                <a:spcPts val="611"/>
              </a:spcAft>
            </a:pPr>
            <a:r>
              <a:rPr lang="en-US" sz="1400" dirty="0" smtClean="0">
                <a:latin typeface="Franklin Gothic Book" pitchFamily="34" charset="0"/>
              </a:rPr>
              <a:t>6.  We depart to “</a:t>
            </a:r>
            <a:r>
              <a:rPr lang="en-US" sz="1400" b="1" dirty="0" smtClean="0">
                <a:latin typeface="Franklin Gothic Book" pitchFamily="34" charset="0"/>
              </a:rPr>
              <a:t>announce the Gospel </a:t>
            </a:r>
            <a:r>
              <a:rPr lang="en-US" sz="1400" dirty="0" smtClean="0">
                <a:latin typeface="Franklin Gothic Book" pitchFamily="34" charset="0"/>
              </a:rPr>
              <a:t>of the Lord.” </a:t>
            </a:r>
            <a:r>
              <a:rPr lang="en-US" sz="1400" dirty="0" smtClean="0">
                <a:solidFill>
                  <a:srgbClr val="FF0000"/>
                </a:solidFill>
                <a:latin typeface="Franklin Gothic Book" pitchFamily="34" charset="0"/>
                <a:sym typeface="Wingdings"/>
              </a:rPr>
              <a:t>()</a:t>
            </a:r>
            <a:endParaRPr lang="en-US" sz="1400" dirty="0">
              <a:latin typeface="Franklin Gothic Book" pitchFamily="34" charset="0"/>
            </a:endParaRPr>
          </a:p>
        </p:txBody>
      </p:sp>
      <p:sp>
        <p:nvSpPr>
          <p:cNvPr id="4" name="Slide Number Placeholder 3"/>
          <p:cNvSpPr>
            <a:spLocks noGrp="1"/>
          </p:cNvSpPr>
          <p:nvPr>
            <p:ph type="sldNum" sz="quarter" idx="10"/>
          </p:nvPr>
        </p:nvSpPr>
        <p:spPr/>
        <p:txBody>
          <a:bodyPr/>
          <a:lstStyle/>
          <a:p>
            <a:fld id="{348F2FE7-9136-4846-9B73-0EE6960CF429}"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dirty="0" smtClean="0">
                <a:latin typeface="Franklin Gothic Book" pitchFamily="34" charset="0"/>
              </a:rPr>
              <a:t>During this next part, we will take a closer look at each part of the Mass so that we can have a better understanding and appreciation for what we do when we gather to celebrate Eucharist.</a:t>
            </a:r>
            <a:r>
              <a:rPr lang="en-US" sz="1400" b="1" dirty="0" smtClean="0">
                <a:latin typeface="Franklin Gothic Book" pitchFamily="34" charset="0"/>
              </a:rPr>
              <a:t> </a:t>
            </a:r>
            <a:r>
              <a:rPr lang="en-US" sz="1400" dirty="0" smtClean="0">
                <a:solidFill>
                  <a:srgbClr val="FF0000"/>
                </a:solidFill>
                <a:latin typeface="Franklin Gothic Book" pitchFamily="34" charset="0"/>
                <a:sym typeface="Wingdings"/>
              </a:rPr>
              <a:t>()</a:t>
            </a:r>
            <a:endParaRPr lang="en-US" sz="1400" b="1" dirty="0">
              <a:latin typeface="Franklin Gothic Book" pitchFamily="34" charset="0"/>
            </a:endParaRPr>
          </a:p>
        </p:txBody>
      </p:sp>
      <p:sp>
        <p:nvSpPr>
          <p:cNvPr id="4" name="Slide Number Placeholder 3"/>
          <p:cNvSpPr>
            <a:spLocks noGrp="1"/>
          </p:cNvSpPr>
          <p:nvPr>
            <p:ph type="sldNum" sz="quarter" idx="10"/>
          </p:nvPr>
        </p:nvSpPr>
        <p:spPr/>
        <p:txBody>
          <a:bodyPr/>
          <a:lstStyle/>
          <a:p>
            <a:fld id="{348F2FE7-9136-4846-9B73-0EE6960CF429}"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323850"/>
            <a:ext cx="4648200" cy="3486150"/>
          </a:xfrm>
        </p:spPr>
      </p:sp>
      <p:sp>
        <p:nvSpPr>
          <p:cNvPr id="3" name="Notes Placeholder 2"/>
          <p:cNvSpPr>
            <a:spLocks noGrp="1"/>
          </p:cNvSpPr>
          <p:nvPr>
            <p:ph type="body" idx="1"/>
          </p:nvPr>
        </p:nvSpPr>
        <p:spPr>
          <a:xfrm>
            <a:off x="701040" y="3962400"/>
            <a:ext cx="5608320" cy="4953000"/>
          </a:xfrm>
        </p:spPr>
        <p:txBody>
          <a:bodyPr>
            <a:noAutofit/>
          </a:bodyPr>
          <a:lstStyle/>
          <a:p>
            <a:pPr>
              <a:spcBef>
                <a:spcPts val="600"/>
              </a:spcBef>
              <a:spcAft>
                <a:spcPts val="600"/>
              </a:spcAft>
            </a:pPr>
            <a:r>
              <a:rPr lang="en-US" sz="1250" dirty="0" smtClean="0">
                <a:latin typeface="Franklin Gothic Book" pitchFamily="34" charset="0"/>
              </a:rPr>
              <a:t>The first part of Mass is called the </a:t>
            </a:r>
            <a:r>
              <a:rPr lang="en-US" sz="1250" b="1" dirty="0" smtClean="0">
                <a:latin typeface="Franklin Gothic Book" pitchFamily="34" charset="0"/>
              </a:rPr>
              <a:t>Introductory Rite</a:t>
            </a:r>
            <a:r>
              <a:rPr lang="en-US" sz="1250" dirty="0" smtClean="0">
                <a:latin typeface="Franklin Gothic Book" pitchFamily="34" charset="0"/>
              </a:rPr>
              <a:t>, which “introduces” and prepares us for the sacred mysteries we are about celebrate. </a:t>
            </a:r>
            <a:r>
              <a:rPr lang="en-US" sz="1250" dirty="0" smtClean="0">
                <a:solidFill>
                  <a:srgbClr val="FF0000"/>
                </a:solidFill>
                <a:latin typeface="Franklin Gothic Book" pitchFamily="34" charset="0"/>
                <a:sym typeface="Wingdings"/>
              </a:rPr>
              <a:t>()  </a:t>
            </a:r>
            <a:r>
              <a:rPr lang="en-US" sz="1250" dirty="0" smtClean="0">
                <a:latin typeface="Franklin Gothic Book" pitchFamily="34" charset="0"/>
              </a:rPr>
              <a:t>It consists of the </a:t>
            </a:r>
            <a:r>
              <a:rPr lang="en-US" sz="1250" b="1" dirty="0" smtClean="0">
                <a:latin typeface="Franklin Gothic Book" pitchFamily="34" charset="0"/>
              </a:rPr>
              <a:t>Entrance Chant</a:t>
            </a:r>
            <a:r>
              <a:rPr lang="en-US" sz="1250" dirty="0" smtClean="0">
                <a:latin typeface="Franklin Gothic Book" pitchFamily="34" charset="0"/>
              </a:rPr>
              <a:t>, or song, whose “…purpose is to open the celebration, foster the unity of those who have gathered, and introduce their thoughts to the mystery of the liturgy time or festivity, and accompany the procession of the Priest and ministers” (GIRM 47). </a:t>
            </a:r>
            <a:r>
              <a:rPr lang="en-US" sz="1250" dirty="0" smtClean="0">
                <a:solidFill>
                  <a:srgbClr val="FF0000"/>
                </a:solidFill>
                <a:latin typeface="Franklin Gothic Book" pitchFamily="34" charset="0"/>
                <a:sym typeface="Wingdings"/>
              </a:rPr>
              <a:t>()</a:t>
            </a:r>
            <a:endParaRPr lang="en-US" sz="1250" dirty="0" smtClean="0">
              <a:latin typeface="Franklin Gothic Book" pitchFamily="34" charset="0"/>
            </a:endParaRPr>
          </a:p>
          <a:p>
            <a:pPr>
              <a:spcBef>
                <a:spcPts val="600"/>
              </a:spcBef>
              <a:spcAft>
                <a:spcPts val="600"/>
              </a:spcAft>
            </a:pPr>
            <a:r>
              <a:rPr lang="en-US" sz="1250" dirty="0" smtClean="0">
                <a:latin typeface="Franklin Gothic Book" pitchFamily="34" charset="0"/>
              </a:rPr>
              <a:t>Next is the </a:t>
            </a:r>
            <a:r>
              <a:rPr lang="en-US" sz="1250" b="1" dirty="0" smtClean="0">
                <a:latin typeface="Franklin Gothic Book" pitchFamily="34" charset="0"/>
              </a:rPr>
              <a:t>Sign of the Cross and Greeting </a:t>
            </a:r>
            <a:r>
              <a:rPr lang="en-US" sz="1250" dirty="0" smtClean="0">
                <a:latin typeface="Franklin Gothic Book" pitchFamily="34" charset="0"/>
              </a:rPr>
              <a:t>by which the “mystery of the Church gathered together is made manifest” (GIRM 50).</a:t>
            </a:r>
            <a:r>
              <a:rPr lang="en-US" sz="1250" dirty="0" smtClean="0">
                <a:solidFill>
                  <a:srgbClr val="FF0000"/>
                </a:solidFill>
                <a:latin typeface="Franklin Gothic Book" pitchFamily="34" charset="0"/>
                <a:sym typeface="Wingdings"/>
              </a:rPr>
              <a:t> ()  </a:t>
            </a:r>
            <a:r>
              <a:rPr lang="en-US" sz="1250" dirty="0" smtClean="0">
                <a:latin typeface="Franklin Gothic Book" pitchFamily="34" charset="0"/>
              </a:rPr>
              <a:t>Immediately following is the </a:t>
            </a:r>
            <a:r>
              <a:rPr lang="en-US" sz="1250" b="1" dirty="0" smtClean="0">
                <a:latin typeface="Franklin Gothic Book" pitchFamily="34" charset="0"/>
              </a:rPr>
              <a:t>Penitential Act </a:t>
            </a:r>
            <a:r>
              <a:rPr lang="en-US" sz="1250" dirty="0" smtClean="0">
                <a:latin typeface="Franklin Gothic Book" pitchFamily="34" charset="0"/>
              </a:rPr>
              <a:t>in which the faithful are invited to call to mind their sins, and ask the Lord for mercy.  There is always an option on Sundays for the priest use the </a:t>
            </a:r>
            <a:r>
              <a:rPr lang="en-US" sz="1250" b="1" dirty="0" smtClean="0">
                <a:latin typeface="Franklin Gothic Book" pitchFamily="34" charset="0"/>
              </a:rPr>
              <a:t>Sprinkling Rite </a:t>
            </a:r>
            <a:r>
              <a:rPr lang="en-US" sz="1250" dirty="0" smtClean="0">
                <a:latin typeface="Franklin Gothic Book" pitchFamily="34" charset="0"/>
              </a:rPr>
              <a:t>as a reminder of our Baptism in place of the Penitential Act. </a:t>
            </a:r>
            <a:r>
              <a:rPr lang="en-US" sz="1250" dirty="0" smtClean="0">
                <a:solidFill>
                  <a:srgbClr val="FF0000"/>
                </a:solidFill>
                <a:latin typeface="Franklin Gothic Book" pitchFamily="34" charset="0"/>
                <a:sym typeface="Wingdings"/>
              </a:rPr>
              <a:t>()  </a:t>
            </a:r>
            <a:r>
              <a:rPr lang="en-US" sz="1250" dirty="0" smtClean="0">
                <a:latin typeface="Franklin Gothic Book" pitchFamily="34" charset="0"/>
              </a:rPr>
              <a:t>Unless it was already part of the Penitential Act, the </a:t>
            </a:r>
            <a:r>
              <a:rPr lang="en-US" sz="1250" b="1" dirty="0" smtClean="0">
                <a:latin typeface="Franklin Gothic Book" pitchFamily="34" charset="0"/>
              </a:rPr>
              <a:t>Kyrie </a:t>
            </a:r>
            <a:r>
              <a:rPr lang="en-US" sz="1250" dirty="0" smtClean="0">
                <a:latin typeface="Franklin Gothic Book" pitchFamily="34" charset="0"/>
              </a:rPr>
              <a:t>(Greek for “Lord”), or Lord, Have Mercy is sung or said, acclaiming the Lord and imploring his mercy.</a:t>
            </a:r>
            <a:r>
              <a:rPr lang="en-US" sz="1250" dirty="0" smtClean="0">
                <a:solidFill>
                  <a:srgbClr val="FF0000"/>
                </a:solidFill>
                <a:latin typeface="Franklin Gothic Book" pitchFamily="34" charset="0"/>
                <a:sym typeface="Wingdings"/>
              </a:rPr>
              <a:t> ()</a:t>
            </a:r>
            <a:endParaRPr lang="en-US" sz="1250" dirty="0" smtClean="0">
              <a:latin typeface="Franklin Gothic Book" pitchFamily="34" charset="0"/>
            </a:endParaRPr>
          </a:p>
          <a:p>
            <a:pPr>
              <a:spcBef>
                <a:spcPts val="600"/>
              </a:spcBef>
              <a:spcAft>
                <a:spcPts val="600"/>
              </a:spcAft>
            </a:pPr>
            <a:r>
              <a:rPr lang="en-US" sz="1250" dirty="0" smtClean="0">
                <a:latin typeface="Franklin Gothic Book" pitchFamily="34" charset="0"/>
              </a:rPr>
              <a:t>Then the </a:t>
            </a:r>
            <a:r>
              <a:rPr lang="en-US" sz="1250" b="1" dirty="0" smtClean="0">
                <a:latin typeface="Franklin Gothic Book" pitchFamily="34" charset="0"/>
              </a:rPr>
              <a:t>Gloria</a:t>
            </a:r>
            <a:r>
              <a:rPr lang="en-US" sz="1250" dirty="0" smtClean="0">
                <a:latin typeface="Franklin Gothic Book" pitchFamily="34" charset="0"/>
              </a:rPr>
              <a:t>, or Glory to God, which is an ancient hymn in which the Church, gathered in the Holy Spirit, glorifies  and entreats the Father and the Son.  This great hymn is sung on Sundays, solemnities and feasts of the Church except on the Sundays of Advent and Lent.</a:t>
            </a:r>
            <a:r>
              <a:rPr lang="en-US" sz="1250" dirty="0" smtClean="0">
                <a:solidFill>
                  <a:srgbClr val="FF0000"/>
                </a:solidFill>
                <a:latin typeface="Franklin Gothic Book" pitchFamily="34" charset="0"/>
                <a:sym typeface="Wingdings"/>
              </a:rPr>
              <a:t> ()</a:t>
            </a:r>
            <a:r>
              <a:rPr lang="en-US" sz="1250" dirty="0" smtClean="0">
                <a:latin typeface="Franklin Gothic Book" pitchFamily="34" charset="0"/>
              </a:rPr>
              <a:t>  </a:t>
            </a:r>
          </a:p>
          <a:p>
            <a:pPr>
              <a:spcBef>
                <a:spcPts val="600"/>
              </a:spcBef>
              <a:spcAft>
                <a:spcPts val="600"/>
              </a:spcAft>
            </a:pPr>
            <a:r>
              <a:rPr lang="en-US" sz="1250" dirty="0" smtClean="0">
                <a:latin typeface="Franklin Gothic Book" pitchFamily="34" charset="0"/>
              </a:rPr>
              <a:t>Finally, the priest invites everyone to pray (“Let us pray.”) and pauses in silence (allowing them to pray) and “collects” the silent prayers together by voicing one prayer aloud to God the Father, through Christ, in the Holy Spirit.  It is from this idea of “collecting” the silent prayers of the faithful that this prayer is called the “</a:t>
            </a:r>
            <a:r>
              <a:rPr lang="en-US" sz="1250" b="1" dirty="0" smtClean="0">
                <a:latin typeface="Franklin Gothic Book" pitchFamily="34" charset="0"/>
              </a:rPr>
              <a:t>Collect.</a:t>
            </a:r>
            <a:r>
              <a:rPr lang="en-US" sz="1250" dirty="0" smtClean="0">
                <a:latin typeface="Franklin Gothic Book" pitchFamily="34" charset="0"/>
              </a:rPr>
              <a:t>” </a:t>
            </a:r>
            <a:r>
              <a:rPr lang="en-US" sz="1250" dirty="0" smtClean="0">
                <a:solidFill>
                  <a:srgbClr val="FF0000"/>
                </a:solidFill>
                <a:latin typeface="Franklin Gothic Book" pitchFamily="34" charset="0"/>
                <a:sym typeface="Wingdings"/>
              </a:rPr>
              <a:t>()</a:t>
            </a:r>
            <a:r>
              <a:rPr lang="en-US" sz="1250" dirty="0" smtClean="0">
                <a:latin typeface="Franklin Gothic Book" pitchFamily="34" charset="0"/>
              </a:rPr>
              <a:t> </a:t>
            </a:r>
            <a:endParaRPr lang="en-US" sz="1250" dirty="0">
              <a:latin typeface="Franklin Gothic Book" pitchFamily="34" charset="0"/>
            </a:endParaRPr>
          </a:p>
        </p:txBody>
      </p:sp>
      <p:sp>
        <p:nvSpPr>
          <p:cNvPr id="4" name="Slide Number Placeholder 3"/>
          <p:cNvSpPr>
            <a:spLocks noGrp="1"/>
          </p:cNvSpPr>
          <p:nvPr>
            <p:ph type="sldNum" sz="quarter" idx="10"/>
          </p:nvPr>
        </p:nvSpPr>
        <p:spPr/>
        <p:txBody>
          <a:bodyPr/>
          <a:lstStyle/>
          <a:p>
            <a:fld id="{348F2FE7-9136-4846-9B73-0EE6960CF429}"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09600" y="4415790"/>
            <a:ext cx="5791200" cy="4183380"/>
          </a:xfrm>
        </p:spPr>
        <p:txBody>
          <a:bodyPr>
            <a:noAutofit/>
          </a:bodyPr>
          <a:lstStyle/>
          <a:p>
            <a:pPr>
              <a:spcBef>
                <a:spcPts val="600"/>
              </a:spcBef>
              <a:spcAft>
                <a:spcPts val="600"/>
              </a:spcAft>
            </a:pPr>
            <a:r>
              <a:rPr lang="en-US" sz="1400" dirty="0" smtClean="0">
                <a:latin typeface="Franklin Gothic Book" pitchFamily="34" charset="0"/>
              </a:rPr>
              <a:t>Everyone is seated for the next part of the Mass, </a:t>
            </a:r>
            <a:r>
              <a:rPr lang="en-US" sz="1400" dirty="0" smtClean="0">
                <a:solidFill>
                  <a:srgbClr val="FF0000"/>
                </a:solidFill>
                <a:latin typeface="Franklin Gothic Book" pitchFamily="34" charset="0"/>
                <a:sym typeface="Wingdings"/>
              </a:rPr>
              <a:t>()</a:t>
            </a:r>
            <a:r>
              <a:rPr lang="en-US" sz="1400" b="1" dirty="0" smtClean="0">
                <a:latin typeface="Franklin Gothic Book" pitchFamily="34" charset="0"/>
              </a:rPr>
              <a:t> the Liturgy of the Word</a:t>
            </a:r>
            <a:r>
              <a:rPr lang="en-US" sz="1400" dirty="0" smtClean="0">
                <a:latin typeface="Franklin Gothic Book" pitchFamily="34" charset="0"/>
              </a:rPr>
              <a:t>, where God speaks to his people and opens our hearts and minds to the mystery of our salvation in Christ. </a:t>
            </a:r>
            <a:r>
              <a:rPr lang="en-US" sz="1400" dirty="0" smtClean="0">
                <a:solidFill>
                  <a:srgbClr val="FF0000"/>
                </a:solidFill>
                <a:latin typeface="Franklin Gothic Book" pitchFamily="34" charset="0"/>
                <a:sym typeface="Wingdings"/>
              </a:rPr>
              <a:t>()</a:t>
            </a:r>
            <a:endParaRPr lang="en-US" sz="1400" dirty="0" smtClean="0">
              <a:latin typeface="Franklin Gothic Book" pitchFamily="34" charset="0"/>
            </a:endParaRPr>
          </a:p>
          <a:p>
            <a:pPr>
              <a:spcBef>
                <a:spcPts val="600"/>
              </a:spcBef>
              <a:spcAft>
                <a:spcPts val="600"/>
              </a:spcAft>
            </a:pPr>
            <a:r>
              <a:rPr lang="en-US" sz="1400" dirty="0" smtClean="0">
                <a:latin typeface="Franklin Gothic Book" pitchFamily="34" charset="0"/>
              </a:rPr>
              <a:t>The </a:t>
            </a:r>
            <a:r>
              <a:rPr lang="en-US" sz="1400" b="1" dirty="0" smtClean="0">
                <a:latin typeface="Franklin Gothic Book" pitchFamily="34" charset="0"/>
              </a:rPr>
              <a:t>First Reading </a:t>
            </a:r>
            <a:r>
              <a:rPr lang="en-US" sz="1400" dirty="0" smtClean="0">
                <a:latin typeface="Franklin Gothic Book" pitchFamily="34" charset="0"/>
              </a:rPr>
              <a:t>is usually taken from the Old Testament, although during the Easter season it is taken from the Acts of the Apostles.  We usually hear some connection between the First Reading and the Gospel reading at each Mass. </a:t>
            </a:r>
            <a:r>
              <a:rPr lang="en-US" sz="1400" dirty="0" smtClean="0">
                <a:solidFill>
                  <a:srgbClr val="FF0000"/>
                </a:solidFill>
                <a:latin typeface="Franklin Gothic Book" pitchFamily="34" charset="0"/>
                <a:sym typeface="Wingdings"/>
              </a:rPr>
              <a:t>()</a:t>
            </a:r>
            <a:endParaRPr lang="en-US" sz="1400" dirty="0" smtClean="0">
              <a:latin typeface="Franklin Gothic Book" pitchFamily="34" charset="0"/>
            </a:endParaRPr>
          </a:p>
          <a:p>
            <a:pPr>
              <a:spcBef>
                <a:spcPts val="600"/>
              </a:spcBef>
              <a:spcAft>
                <a:spcPts val="600"/>
              </a:spcAft>
            </a:pPr>
            <a:r>
              <a:rPr lang="en-US" sz="1400" dirty="0" smtClean="0">
                <a:latin typeface="Franklin Gothic Book" pitchFamily="34" charset="0"/>
              </a:rPr>
              <a:t>The </a:t>
            </a:r>
            <a:r>
              <a:rPr lang="en-US" sz="1400" b="1" dirty="0" smtClean="0">
                <a:latin typeface="Franklin Gothic Book" pitchFamily="34" charset="0"/>
              </a:rPr>
              <a:t>Responsorial Psalm </a:t>
            </a:r>
            <a:r>
              <a:rPr lang="en-US" sz="1400" dirty="0" smtClean="0">
                <a:latin typeface="Franklin Gothic Book" pitchFamily="34" charset="0"/>
              </a:rPr>
              <a:t>follows and usually corresponds to the First Reading.  While normally taken from the collection of Psalms, occasionally it is a canticle or song from another part of Scripture.  It is usually sung by the cantor or psalmist with a response sung by the faithful. </a:t>
            </a:r>
            <a:r>
              <a:rPr lang="en-US" sz="1400" dirty="0" smtClean="0">
                <a:solidFill>
                  <a:srgbClr val="FF0000"/>
                </a:solidFill>
                <a:latin typeface="Franklin Gothic Book" pitchFamily="34" charset="0"/>
                <a:sym typeface="Wingdings"/>
              </a:rPr>
              <a:t>()</a:t>
            </a:r>
            <a:r>
              <a:rPr lang="en-US" sz="1400" dirty="0" smtClean="0">
                <a:latin typeface="Franklin Gothic Book" pitchFamily="34" charset="0"/>
              </a:rPr>
              <a:t>   </a:t>
            </a:r>
          </a:p>
          <a:p>
            <a:pPr>
              <a:spcBef>
                <a:spcPts val="600"/>
              </a:spcBef>
              <a:spcAft>
                <a:spcPts val="600"/>
              </a:spcAft>
            </a:pPr>
            <a:r>
              <a:rPr lang="en-US" sz="1400" dirty="0" smtClean="0">
                <a:latin typeface="Franklin Gothic Book" pitchFamily="34" charset="0"/>
              </a:rPr>
              <a:t>The </a:t>
            </a:r>
            <a:r>
              <a:rPr lang="en-US" sz="1400" b="1" dirty="0" smtClean="0">
                <a:latin typeface="Franklin Gothic Book" pitchFamily="34" charset="0"/>
              </a:rPr>
              <a:t>Second Reading</a:t>
            </a:r>
            <a:r>
              <a:rPr lang="en-US" sz="1400" dirty="0" smtClean="0">
                <a:latin typeface="Franklin Gothic Book" pitchFamily="34" charset="0"/>
              </a:rPr>
              <a:t>, usually only read on Sundays and solemnities, comes from one of the epistles, or letters, in the New Testament.  Over the course of Sundays, the Second Reading may be a continuous reading of one of the epistles, so it may not have a direct connection with the other readings at Mass. </a:t>
            </a:r>
            <a:r>
              <a:rPr lang="en-US" sz="1400" dirty="0" smtClean="0">
                <a:solidFill>
                  <a:srgbClr val="FF0000"/>
                </a:solidFill>
                <a:latin typeface="Franklin Gothic Book" pitchFamily="34" charset="0"/>
                <a:sym typeface="Wingdings"/>
              </a:rPr>
              <a:t>()</a:t>
            </a:r>
            <a:r>
              <a:rPr lang="en-US" sz="1400" dirty="0" smtClean="0">
                <a:latin typeface="Franklin Gothic Book" pitchFamily="34" charset="0"/>
              </a:rPr>
              <a:t> </a:t>
            </a:r>
          </a:p>
          <a:p>
            <a:endParaRPr lang="en-US" dirty="0"/>
          </a:p>
        </p:txBody>
      </p:sp>
      <p:sp>
        <p:nvSpPr>
          <p:cNvPr id="4" name="Slide Number Placeholder 3"/>
          <p:cNvSpPr>
            <a:spLocks noGrp="1"/>
          </p:cNvSpPr>
          <p:nvPr>
            <p:ph type="sldNum" sz="quarter" idx="10"/>
          </p:nvPr>
        </p:nvSpPr>
        <p:spPr/>
        <p:txBody>
          <a:bodyPr/>
          <a:lstStyle/>
          <a:p>
            <a:fld id="{348F2FE7-9136-4846-9B73-0EE6960CF429}"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09700" y="685800"/>
            <a:ext cx="4064000" cy="3048000"/>
          </a:xfrm>
        </p:spPr>
      </p:sp>
      <p:sp>
        <p:nvSpPr>
          <p:cNvPr id="3" name="Notes Placeholder 2"/>
          <p:cNvSpPr>
            <a:spLocks noGrp="1"/>
          </p:cNvSpPr>
          <p:nvPr>
            <p:ph type="body" idx="1"/>
          </p:nvPr>
        </p:nvSpPr>
        <p:spPr>
          <a:xfrm>
            <a:off x="609600" y="3886200"/>
            <a:ext cx="5791200" cy="4712970"/>
          </a:xfrm>
        </p:spPr>
        <p:txBody>
          <a:bodyPr>
            <a:noAutofit/>
          </a:bodyPr>
          <a:lstStyle/>
          <a:p>
            <a:pPr>
              <a:spcBef>
                <a:spcPts val="600"/>
              </a:spcBef>
              <a:spcAft>
                <a:spcPts val="600"/>
              </a:spcAft>
            </a:pPr>
            <a:r>
              <a:rPr lang="en-US" dirty="0" smtClean="0">
                <a:latin typeface="Franklin Gothic Book" pitchFamily="34" charset="0"/>
              </a:rPr>
              <a:t>Next, we reach the high point of the Liturgy of the Word—the Reading of the Gospel. In the liturgy we treat this moment with great respect and honor when everyone stands, the Book of the Gospels is carried in procession and the </a:t>
            </a:r>
            <a:r>
              <a:rPr lang="en-US" b="1" dirty="0" smtClean="0">
                <a:latin typeface="Franklin Gothic Book" pitchFamily="34" charset="0"/>
              </a:rPr>
              <a:t>Alleluia</a:t>
            </a:r>
            <a:r>
              <a:rPr lang="en-US" dirty="0" smtClean="0">
                <a:latin typeface="Franklin Gothic Book" pitchFamily="34" charset="0"/>
              </a:rPr>
              <a:t> acclamation is sung.  This Hebrew word means “praise God” and is usually associated with Easter.  For that reason, we refrain from its use during Lent in anticipation of Easter joy, and substitute an alternate acclamation.  </a:t>
            </a:r>
            <a:r>
              <a:rPr lang="en-US" dirty="0" smtClean="0">
                <a:solidFill>
                  <a:srgbClr val="FF0000"/>
                </a:solidFill>
                <a:latin typeface="Franklin Gothic Book" pitchFamily="34" charset="0"/>
                <a:sym typeface="Wingdings"/>
              </a:rPr>
              <a:t>()</a:t>
            </a:r>
            <a:r>
              <a:rPr lang="en-US" dirty="0" smtClean="0">
                <a:latin typeface="Franklin Gothic Book" pitchFamily="34" charset="0"/>
              </a:rPr>
              <a:t>  </a:t>
            </a:r>
          </a:p>
          <a:p>
            <a:pPr>
              <a:spcBef>
                <a:spcPts val="600"/>
              </a:spcBef>
              <a:spcAft>
                <a:spcPts val="600"/>
              </a:spcAft>
            </a:pPr>
            <a:r>
              <a:rPr lang="en-US" dirty="0" smtClean="0">
                <a:latin typeface="Franklin Gothic Book" pitchFamily="34" charset="0"/>
              </a:rPr>
              <a:t>Following the acclamation, the priest or deacon then reads a passage from one of the </a:t>
            </a:r>
            <a:r>
              <a:rPr lang="en-US" b="1" dirty="0" smtClean="0">
                <a:latin typeface="Franklin Gothic Book" pitchFamily="34" charset="0"/>
              </a:rPr>
              <a:t>Gospels</a:t>
            </a:r>
            <a:r>
              <a:rPr lang="en-US" dirty="0" smtClean="0">
                <a:latin typeface="Franklin Gothic Book" pitchFamily="34" charset="0"/>
              </a:rPr>
              <a:t> that usually tells an event in the life of Jesus or recalls one of his parables or teachings.  During this reading, we acknowledge that Christ is present and is speaking to us here and now. </a:t>
            </a:r>
            <a:r>
              <a:rPr lang="en-US" dirty="0" smtClean="0">
                <a:solidFill>
                  <a:srgbClr val="FF0000"/>
                </a:solidFill>
                <a:latin typeface="Franklin Gothic Book" pitchFamily="34" charset="0"/>
                <a:sym typeface="Wingdings"/>
              </a:rPr>
              <a:t>()</a:t>
            </a:r>
            <a:r>
              <a:rPr lang="en-US" dirty="0" smtClean="0">
                <a:latin typeface="Franklin Gothic Book" pitchFamily="34" charset="0"/>
              </a:rPr>
              <a:t>  </a:t>
            </a:r>
          </a:p>
          <a:p>
            <a:pPr>
              <a:spcBef>
                <a:spcPts val="600"/>
              </a:spcBef>
              <a:spcAft>
                <a:spcPts val="600"/>
              </a:spcAft>
            </a:pPr>
            <a:r>
              <a:rPr lang="en-US" dirty="0" smtClean="0">
                <a:latin typeface="Franklin Gothic Book" pitchFamily="34" charset="0"/>
              </a:rPr>
              <a:t>Immediately following the Gospel Reading, the faithful are seated and the priest or deacon offers the </a:t>
            </a:r>
            <a:r>
              <a:rPr lang="en-US" b="1" dirty="0" smtClean="0">
                <a:latin typeface="Franklin Gothic Book" pitchFamily="34" charset="0"/>
              </a:rPr>
              <a:t>homily</a:t>
            </a:r>
            <a:r>
              <a:rPr lang="en-US" dirty="0" smtClean="0">
                <a:latin typeface="Franklin Gothic Book" pitchFamily="34" charset="0"/>
              </a:rPr>
              <a:t> which is a necessary component for nurturing the Christian life.  In it, the minister “breaks open” the Word of God that we have just heard so that we may better hear and understand the voice of Christ in our lives. </a:t>
            </a:r>
            <a:r>
              <a:rPr lang="en-US" dirty="0" smtClean="0">
                <a:solidFill>
                  <a:srgbClr val="FF0000"/>
                </a:solidFill>
                <a:latin typeface="Franklin Gothic Book" pitchFamily="34" charset="0"/>
                <a:sym typeface="Wingdings"/>
              </a:rPr>
              <a:t>()</a:t>
            </a:r>
          </a:p>
          <a:p>
            <a:pPr>
              <a:spcBef>
                <a:spcPts val="600"/>
              </a:spcBef>
              <a:spcAft>
                <a:spcPts val="600"/>
              </a:spcAft>
            </a:pPr>
            <a:r>
              <a:rPr lang="en-US" dirty="0" smtClean="0">
                <a:latin typeface="Franklin Gothic Book" pitchFamily="34" charset="0"/>
                <a:sym typeface="Wingdings"/>
              </a:rPr>
              <a:t>After we have listened attentively, we all stand and make a </a:t>
            </a:r>
            <a:r>
              <a:rPr lang="en-US" b="1" dirty="0" smtClean="0">
                <a:latin typeface="Franklin Gothic Book" pitchFamily="34" charset="0"/>
                <a:sym typeface="Wingdings"/>
              </a:rPr>
              <a:t>Profession of Faith </a:t>
            </a:r>
            <a:r>
              <a:rPr lang="en-US" dirty="0" smtClean="0">
                <a:latin typeface="Franklin Gothic Book" pitchFamily="34" charset="0"/>
                <a:sym typeface="Wingdings"/>
              </a:rPr>
              <a:t>which is a long statement about the great mysteries of our faith including our beliefs in the Holy Trinity and the Church. </a:t>
            </a:r>
            <a:r>
              <a:rPr lang="en-US" dirty="0" smtClean="0">
                <a:solidFill>
                  <a:srgbClr val="FF0000"/>
                </a:solidFill>
                <a:latin typeface="Franklin Gothic Book" pitchFamily="34" charset="0"/>
                <a:sym typeface="Wingdings"/>
              </a:rPr>
              <a:t>()</a:t>
            </a:r>
          </a:p>
          <a:p>
            <a:pPr>
              <a:spcBef>
                <a:spcPts val="600"/>
              </a:spcBef>
              <a:spcAft>
                <a:spcPts val="600"/>
              </a:spcAft>
            </a:pPr>
            <a:r>
              <a:rPr lang="en-US" dirty="0" smtClean="0">
                <a:latin typeface="Franklin Gothic Book" pitchFamily="34" charset="0"/>
                <a:sym typeface="Wingdings"/>
              </a:rPr>
              <a:t>Finally, we respond to the Word of God proclaimed and the faith we have professed by offering the </a:t>
            </a:r>
            <a:r>
              <a:rPr lang="en-US" b="1" dirty="0" smtClean="0">
                <a:latin typeface="Franklin Gothic Book" pitchFamily="34" charset="0"/>
                <a:sym typeface="Wingdings"/>
              </a:rPr>
              <a:t>Universal Prayer</a:t>
            </a:r>
            <a:r>
              <a:rPr lang="en-US" dirty="0" smtClean="0">
                <a:latin typeface="Franklin Gothic Book" pitchFamily="34" charset="0"/>
                <a:sym typeface="Wingdings"/>
              </a:rPr>
              <a:t>.  Also known as the Prayer of the Faithful, these intercessions express our concern for the entire Catholic Church, the needs of the world, our nation, the poor, our community, the sick and for those who have died.</a:t>
            </a:r>
            <a:r>
              <a:rPr lang="en-US" dirty="0" smtClean="0">
                <a:solidFill>
                  <a:srgbClr val="FF0000"/>
                </a:solidFill>
                <a:latin typeface="Franklin Gothic Book" pitchFamily="34" charset="0"/>
                <a:sym typeface="Wingdings"/>
              </a:rPr>
              <a:t> ()</a:t>
            </a:r>
            <a:r>
              <a:rPr lang="en-US" dirty="0" smtClean="0">
                <a:latin typeface="Franklin Gothic Book" pitchFamily="34" charset="0"/>
                <a:sym typeface="Wingdings"/>
              </a:rPr>
              <a:t>       </a:t>
            </a:r>
            <a:r>
              <a:rPr lang="en-US" dirty="0" smtClean="0">
                <a:latin typeface="Franklin Gothic Book" pitchFamily="34" charset="0"/>
              </a:rPr>
              <a:t>   </a:t>
            </a:r>
            <a:endParaRPr lang="en-US" dirty="0">
              <a:latin typeface="Franklin Gothic Book" pitchFamily="34" charset="0"/>
            </a:endParaRPr>
          </a:p>
        </p:txBody>
      </p:sp>
      <p:sp>
        <p:nvSpPr>
          <p:cNvPr id="4" name="Slide Number Placeholder 3"/>
          <p:cNvSpPr>
            <a:spLocks noGrp="1"/>
          </p:cNvSpPr>
          <p:nvPr>
            <p:ph type="sldNum" sz="quarter" idx="10"/>
          </p:nvPr>
        </p:nvSpPr>
        <p:spPr/>
        <p:txBody>
          <a:bodyPr/>
          <a:lstStyle/>
          <a:p>
            <a:fld id="{348F2FE7-9136-4846-9B73-0EE6960CF429}"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dirty="0" smtClean="0">
                <a:latin typeface="Franklin Gothic Book" pitchFamily="34" charset="0"/>
              </a:rPr>
              <a:t>In this second session, </a:t>
            </a:r>
            <a:r>
              <a:rPr lang="en-US" sz="1400" dirty="0" smtClean="0">
                <a:solidFill>
                  <a:srgbClr val="FF0000"/>
                </a:solidFill>
                <a:latin typeface="Franklin Gothic Book" pitchFamily="34" charset="0"/>
                <a:sym typeface="Wingdings"/>
              </a:rPr>
              <a:t>() </a:t>
            </a:r>
            <a:r>
              <a:rPr lang="en-US" sz="1400" dirty="0" smtClean="0">
                <a:latin typeface="Franklin Gothic Book" pitchFamily="34" charset="0"/>
              </a:rPr>
              <a:t>we will cover a general understanding of </a:t>
            </a:r>
            <a:r>
              <a:rPr lang="en-US" sz="1400" b="1" dirty="0" smtClean="0">
                <a:latin typeface="Franklin Gothic Book" pitchFamily="34" charset="0"/>
              </a:rPr>
              <a:t>liturgy</a:t>
            </a:r>
            <a:r>
              <a:rPr lang="en-US" sz="1400" dirty="0" smtClean="0">
                <a:latin typeface="Franklin Gothic Book" pitchFamily="34" charset="0"/>
              </a:rPr>
              <a:t> in the Catholic Church,</a:t>
            </a:r>
            <a:r>
              <a:rPr lang="en-US" sz="1400" b="1" dirty="0" smtClean="0"/>
              <a:t> </a:t>
            </a:r>
            <a:r>
              <a:rPr lang="en-US" sz="1400" dirty="0" smtClean="0">
                <a:solidFill>
                  <a:srgbClr val="FF0000"/>
                </a:solidFill>
                <a:latin typeface="Franklin Gothic Book" pitchFamily="34" charset="0"/>
                <a:sym typeface="Wingdings"/>
              </a:rPr>
              <a:t>()</a:t>
            </a:r>
            <a:r>
              <a:rPr lang="en-US" sz="1400" dirty="0" smtClean="0">
                <a:latin typeface="Franklin Gothic Book" pitchFamily="34" charset="0"/>
              </a:rPr>
              <a:t> and then we will focus on the celebration of the </a:t>
            </a:r>
            <a:r>
              <a:rPr lang="en-US" sz="1400" b="1" dirty="0" smtClean="0">
                <a:latin typeface="Franklin Gothic Book" pitchFamily="34" charset="0"/>
              </a:rPr>
              <a:t>Eucharist</a:t>
            </a:r>
            <a:r>
              <a:rPr lang="en-US" sz="1400" dirty="0" smtClean="0">
                <a:latin typeface="Franklin Gothic Book" pitchFamily="34" charset="0"/>
              </a:rPr>
              <a:t>, </a:t>
            </a:r>
            <a:r>
              <a:rPr lang="en-US" sz="1400" dirty="0" smtClean="0">
                <a:solidFill>
                  <a:srgbClr val="FF0000"/>
                </a:solidFill>
                <a:latin typeface="Franklin Gothic Book" pitchFamily="34" charset="0"/>
                <a:sym typeface="Wingdings"/>
              </a:rPr>
              <a:t>() </a:t>
            </a:r>
            <a:r>
              <a:rPr lang="en-US" sz="1400" dirty="0" smtClean="0">
                <a:latin typeface="Franklin Gothic Book" pitchFamily="34" charset="0"/>
              </a:rPr>
              <a:t>that includes an </a:t>
            </a:r>
            <a:r>
              <a:rPr lang="en-US" sz="1400" b="1" dirty="0" smtClean="0">
                <a:latin typeface="Franklin Gothic Book" pitchFamily="34" charset="0"/>
              </a:rPr>
              <a:t>understanding</a:t>
            </a:r>
            <a:r>
              <a:rPr lang="en-US" sz="1400" dirty="0" smtClean="0">
                <a:latin typeface="Franklin Gothic Book" pitchFamily="34" charset="0"/>
              </a:rPr>
              <a:t> of the sacrament, </a:t>
            </a:r>
            <a:r>
              <a:rPr lang="en-US" sz="1400" dirty="0" smtClean="0">
                <a:solidFill>
                  <a:srgbClr val="FF0000"/>
                </a:solidFill>
                <a:latin typeface="Franklin Gothic Book" pitchFamily="34" charset="0"/>
                <a:sym typeface="Wingdings"/>
              </a:rPr>
              <a:t>()</a:t>
            </a:r>
            <a:r>
              <a:rPr lang="en-US" sz="1400" dirty="0" smtClean="0">
                <a:latin typeface="Franklin Gothic Book" pitchFamily="34" charset="0"/>
              </a:rPr>
              <a:t> a </a:t>
            </a:r>
            <a:r>
              <a:rPr lang="en-US" sz="1400" b="1" dirty="0" smtClean="0">
                <a:latin typeface="Franklin Gothic Book" pitchFamily="34" charset="0"/>
              </a:rPr>
              <a:t>walk-through</a:t>
            </a:r>
            <a:r>
              <a:rPr lang="en-US" sz="1400" dirty="0" smtClean="0">
                <a:latin typeface="Franklin Gothic Book" pitchFamily="34" charset="0"/>
              </a:rPr>
              <a:t> of the Mass </a:t>
            </a:r>
            <a:r>
              <a:rPr lang="en-US" sz="1400" b="1" dirty="0" smtClean="0"/>
              <a:t> </a:t>
            </a:r>
            <a:r>
              <a:rPr lang="en-US" sz="1400" dirty="0" smtClean="0">
                <a:solidFill>
                  <a:srgbClr val="FF0000"/>
                </a:solidFill>
                <a:latin typeface="Franklin Gothic Book" pitchFamily="34" charset="0"/>
                <a:sym typeface="Wingdings"/>
              </a:rPr>
              <a:t>()</a:t>
            </a:r>
            <a:r>
              <a:rPr lang="en-US" sz="1400" dirty="0" smtClean="0">
                <a:latin typeface="Franklin Gothic Book" pitchFamily="34" charset="0"/>
              </a:rPr>
              <a:t> and a review of the theology of the </a:t>
            </a:r>
            <a:r>
              <a:rPr lang="en-US" sz="1400" b="1" dirty="0" smtClean="0">
                <a:latin typeface="Franklin Gothic Book" pitchFamily="34" charset="0"/>
              </a:rPr>
              <a:t>Real Presence</a:t>
            </a:r>
            <a:r>
              <a:rPr lang="en-US" sz="1400" dirty="0" smtClean="0">
                <a:latin typeface="Franklin Gothic Book" pitchFamily="34" charset="0"/>
              </a:rPr>
              <a:t>. </a:t>
            </a:r>
            <a:r>
              <a:rPr lang="en-US" sz="1400" dirty="0" smtClean="0">
                <a:solidFill>
                  <a:srgbClr val="FF0000"/>
                </a:solidFill>
                <a:latin typeface="Franklin Gothic Book" pitchFamily="34" charset="0"/>
                <a:sym typeface="Wingdings"/>
              </a:rPr>
              <a:t>()</a:t>
            </a:r>
            <a:endParaRPr lang="en-US" sz="1400" dirty="0" smtClean="0">
              <a:latin typeface="Franklin Gothic Book" pitchFamily="34" charset="0"/>
            </a:endParaRPr>
          </a:p>
          <a:p>
            <a:endParaRPr lang="en-US" dirty="0" smtClean="0"/>
          </a:p>
          <a:p>
            <a:endParaRPr lang="en-US" dirty="0">
              <a:latin typeface="Franklin Gothic Book" pitchFamily="34" charset="0"/>
            </a:endParaRPr>
          </a:p>
        </p:txBody>
      </p:sp>
      <p:sp>
        <p:nvSpPr>
          <p:cNvPr id="4" name="Slide Number Placeholder 3"/>
          <p:cNvSpPr>
            <a:spLocks noGrp="1"/>
          </p:cNvSpPr>
          <p:nvPr>
            <p:ph type="sldNum" sz="quarter" idx="10"/>
          </p:nvPr>
        </p:nvSpPr>
        <p:spPr/>
        <p:txBody>
          <a:bodyPr/>
          <a:lstStyle/>
          <a:p>
            <a:fld id="{348F2FE7-9136-4846-9B73-0EE6960CF429}"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33400" y="4415790"/>
            <a:ext cx="6019800" cy="4499610"/>
          </a:xfrm>
        </p:spPr>
        <p:txBody>
          <a:bodyPr>
            <a:normAutofit/>
          </a:bodyPr>
          <a:lstStyle/>
          <a:p>
            <a:r>
              <a:rPr lang="en-US" sz="1300" dirty="0" smtClean="0">
                <a:latin typeface="Franklin Gothic Book" pitchFamily="34" charset="0"/>
              </a:rPr>
              <a:t>Mass then transitions into the second part, </a:t>
            </a:r>
            <a:r>
              <a:rPr lang="en-US" sz="1300" dirty="0" smtClean="0">
                <a:solidFill>
                  <a:srgbClr val="FF0000"/>
                </a:solidFill>
                <a:latin typeface="Franklin Gothic Book" pitchFamily="34" charset="0"/>
                <a:sym typeface="Wingdings"/>
              </a:rPr>
              <a:t>()</a:t>
            </a:r>
            <a:r>
              <a:rPr lang="en-US" sz="1300" dirty="0" smtClean="0">
                <a:latin typeface="Franklin Gothic Book" pitchFamily="34" charset="0"/>
              </a:rPr>
              <a:t> known as the </a:t>
            </a:r>
            <a:r>
              <a:rPr lang="en-US" sz="1300" b="1" dirty="0" smtClean="0">
                <a:latin typeface="Franklin Gothic Book" pitchFamily="34" charset="0"/>
              </a:rPr>
              <a:t>Liturgy of the Eucharist</a:t>
            </a:r>
            <a:r>
              <a:rPr lang="en-US" sz="1300" dirty="0" smtClean="0">
                <a:latin typeface="Franklin Gothic Book" pitchFamily="34" charset="0"/>
              </a:rPr>
              <a:t>. </a:t>
            </a:r>
            <a:r>
              <a:rPr lang="en-US" sz="1300" dirty="0" smtClean="0">
                <a:solidFill>
                  <a:srgbClr val="FF0000"/>
                </a:solidFill>
                <a:latin typeface="Franklin Gothic Book" pitchFamily="34" charset="0"/>
                <a:sym typeface="Wingdings"/>
              </a:rPr>
              <a:t>()</a:t>
            </a:r>
            <a:r>
              <a:rPr lang="en-US" sz="1300" dirty="0" smtClean="0">
                <a:latin typeface="Franklin Gothic Book" pitchFamily="34" charset="0"/>
              </a:rPr>
              <a:t> During this transition called the </a:t>
            </a:r>
            <a:r>
              <a:rPr lang="en-US" sz="1300" b="1" dirty="0" smtClean="0">
                <a:latin typeface="Franklin Gothic Book" pitchFamily="34" charset="0"/>
              </a:rPr>
              <a:t>Preparation of the Gifts</a:t>
            </a:r>
            <a:r>
              <a:rPr lang="en-US" sz="1300" dirty="0" smtClean="0">
                <a:latin typeface="Franklin Gothic Book" pitchFamily="34" charset="0"/>
              </a:rPr>
              <a:t>, the altar is prepared and the offerings of the faithful are </a:t>
            </a:r>
            <a:r>
              <a:rPr lang="en-US" sz="1300" dirty="0" smtClean="0">
                <a:latin typeface="Franklin Gothic Book" pitchFamily="34" charset="0"/>
              </a:rPr>
              <a:t>collected</a:t>
            </a:r>
            <a:r>
              <a:rPr lang="en-US" sz="1300" dirty="0" smtClean="0">
                <a:latin typeface="Franklin Gothic Book" pitchFamily="34" charset="0"/>
              </a:rPr>
              <a:t>.  These, along with the gifts of bread and wine, are brought forward to the altar, symbolic of the offering our lives.  The priest then prepares the gifts of bread and wine for the consecration.</a:t>
            </a:r>
            <a:r>
              <a:rPr lang="en-US" sz="1300" dirty="0" smtClean="0">
                <a:solidFill>
                  <a:srgbClr val="FF0000"/>
                </a:solidFill>
                <a:latin typeface="Franklin Gothic Book" pitchFamily="34" charset="0"/>
                <a:sym typeface="Wingdings"/>
              </a:rPr>
              <a:t> ()</a:t>
            </a:r>
            <a:r>
              <a:rPr lang="en-US" sz="1300" dirty="0" smtClean="0">
                <a:latin typeface="Franklin Gothic Book" pitchFamily="34" charset="0"/>
              </a:rPr>
              <a:t>  This period of preparation concludes with the </a:t>
            </a:r>
            <a:r>
              <a:rPr lang="en-US" sz="1300" b="1" dirty="0" smtClean="0">
                <a:latin typeface="Franklin Gothic Book" pitchFamily="34" charset="0"/>
              </a:rPr>
              <a:t>Prayer over the Offerings. </a:t>
            </a:r>
          </a:p>
          <a:p>
            <a:endParaRPr lang="en-US" sz="1300" dirty="0" smtClean="0">
              <a:latin typeface="Franklin Gothic Book" pitchFamily="34" charset="0"/>
            </a:endParaRPr>
          </a:p>
          <a:p>
            <a:r>
              <a:rPr lang="en-US" sz="1300" dirty="0" smtClean="0">
                <a:latin typeface="Franklin Gothic Book" pitchFamily="34" charset="0"/>
              </a:rPr>
              <a:t>Next, we move into the center and high point of the entire Mass: </a:t>
            </a:r>
            <a:r>
              <a:rPr lang="en-US" sz="1300" dirty="0" smtClean="0">
                <a:solidFill>
                  <a:srgbClr val="FF0000"/>
                </a:solidFill>
                <a:latin typeface="Franklin Gothic Book" pitchFamily="34" charset="0"/>
                <a:sym typeface="Wingdings"/>
              </a:rPr>
              <a:t>()</a:t>
            </a:r>
            <a:r>
              <a:rPr lang="en-US" sz="1300" dirty="0" smtClean="0">
                <a:latin typeface="Franklin Gothic Book" pitchFamily="34" charset="0"/>
              </a:rPr>
              <a:t> </a:t>
            </a:r>
            <a:r>
              <a:rPr lang="en-US" sz="1300" b="1" dirty="0" smtClean="0">
                <a:latin typeface="Franklin Gothic Book" pitchFamily="34" charset="0"/>
              </a:rPr>
              <a:t>The Eucharistic Prayer</a:t>
            </a:r>
            <a:r>
              <a:rPr lang="en-US" sz="1300" dirty="0" smtClean="0">
                <a:latin typeface="Franklin Gothic Book" pitchFamily="34" charset="0"/>
              </a:rPr>
              <a:t>.  This great prayer begins with the priest inviting us to lift up our hearts to the Lord in prayer and thanksgiving. </a:t>
            </a:r>
            <a:r>
              <a:rPr lang="en-US" sz="1300" dirty="0" smtClean="0">
                <a:solidFill>
                  <a:srgbClr val="FF0000"/>
                </a:solidFill>
                <a:latin typeface="Franklin Gothic Book" pitchFamily="34" charset="0"/>
                <a:sym typeface="Wingdings"/>
              </a:rPr>
              <a:t>()</a:t>
            </a:r>
            <a:r>
              <a:rPr lang="en-US" sz="1300" dirty="0" smtClean="0">
                <a:latin typeface="Franklin Gothic Book" pitchFamily="34" charset="0"/>
              </a:rPr>
              <a:t> In the </a:t>
            </a:r>
            <a:r>
              <a:rPr lang="en-US" sz="1300" b="1" dirty="0" smtClean="0">
                <a:latin typeface="Franklin Gothic Book" pitchFamily="34" charset="0"/>
              </a:rPr>
              <a:t>Preface</a:t>
            </a:r>
            <a:r>
              <a:rPr lang="en-US" sz="1300" dirty="0" smtClean="0">
                <a:latin typeface="Franklin Gothic Book" pitchFamily="34" charset="0"/>
              </a:rPr>
              <a:t>, the priest glorifies God for the whole or particular aspect of our salvation. </a:t>
            </a:r>
            <a:r>
              <a:rPr lang="en-US" sz="1300" dirty="0" smtClean="0">
                <a:solidFill>
                  <a:srgbClr val="FF0000"/>
                </a:solidFill>
                <a:latin typeface="Franklin Gothic Book" pitchFamily="34" charset="0"/>
                <a:sym typeface="Wingdings"/>
              </a:rPr>
              <a:t>()</a:t>
            </a:r>
            <a:r>
              <a:rPr lang="en-US" sz="1300" dirty="0" smtClean="0">
                <a:latin typeface="Franklin Gothic Book" pitchFamily="34" charset="0"/>
              </a:rPr>
              <a:t>  We acclaim this great act of God by joining our voices with the angels in heaven as we sing the </a:t>
            </a:r>
            <a:r>
              <a:rPr lang="en-US" sz="1300" b="1" dirty="0" smtClean="0">
                <a:latin typeface="Franklin Gothic Book" pitchFamily="34" charset="0"/>
              </a:rPr>
              <a:t>Sanctus</a:t>
            </a:r>
            <a:r>
              <a:rPr lang="en-US" sz="1300" dirty="0" smtClean="0">
                <a:latin typeface="Franklin Gothic Book" pitchFamily="34" charset="0"/>
              </a:rPr>
              <a:t> or “Holy, Holy </a:t>
            </a:r>
            <a:r>
              <a:rPr lang="en-US" sz="1300" dirty="0" err="1" smtClean="0">
                <a:latin typeface="Franklin Gothic Book" pitchFamily="34" charset="0"/>
              </a:rPr>
              <a:t>Holy</a:t>
            </a:r>
            <a:r>
              <a:rPr lang="en-US" sz="1300" dirty="0" smtClean="0">
                <a:latin typeface="Franklin Gothic Book" pitchFamily="34" charset="0"/>
              </a:rPr>
              <a:t>”. </a:t>
            </a:r>
            <a:r>
              <a:rPr lang="en-US" sz="1300" dirty="0" smtClean="0">
                <a:solidFill>
                  <a:srgbClr val="FF0000"/>
                </a:solidFill>
                <a:latin typeface="Franklin Gothic Book" pitchFamily="34" charset="0"/>
                <a:sym typeface="Wingdings"/>
              </a:rPr>
              <a:t>()</a:t>
            </a:r>
            <a:r>
              <a:rPr lang="en-US" sz="1300" dirty="0" smtClean="0">
                <a:latin typeface="Franklin Gothic Book" pitchFamily="34" charset="0"/>
              </a:rPr>
              <a:t>  Next, we kneel in reverence as the priest calls down the Holy Spirit in the </a:t>
            </a:r>
            <a:r>
              <a:rPr lang="en-US" sz="1300" b="1" dirty="0" smtClean="0">
                <a:latin typeface="Franklin Gothic Book" pitchFamily="34" charset="0"/>
              </a:rPr>
              <a:t>Epiclesis</a:t>
            </a:r>
            <a:r>
              <a:rPr lang="en-US" sz="1300" dirty="0" smtClean="0">
                <a:latin typeface="Franklin Gothic Book" pitchFamily="34" charset="0"/>
              </a:rPr>
              <a:t> to change the gifts of bread and wine into the Body and Blood of Christ. </a:t>
            </a:r>
            <a:r>
              <a:rPr lang="en-US" sz="1300" dirty="0" smtClean="0">
                <a:solidFill>
                  <a:srgbClr val="FF0000"/>
                </a:solidFill>
                <a:latin typeface="Franklin Gothic Book" pitchFamily="34" charset="0"/>
                <a:sym typeface="Wingdings"/>
              </a:rPr>
              <a:t>()</a:t>
            </a:r>
            <a:r>
              <a:rPr lang="en-US" sz="1300" dirty="0" smtClean="0">
                <a:latin typeface="Franklin Gothic Book" pitchFamily="34" charset="0"/>
              </a:rPr>
              <a:t> Then we hear the </a:t>
            </a:r>
            <a:r>
              <a:rPr lang="en-US" sz="1300" b="1" dirty="0" smtClean="0">
                <a:latin typeface="Franklin Gothic Book" pitchFamily="34" charset="0"/>
              </a:rPr>
              <a:t>Institution Narrative </a:t>
            </a:r>
            <a:r>
              <a:rPr lang="en-US" sz="1300" dirty="0" smtClean="0">
                <a:latin typeface="Franklin Gothic Book" pitchFamily="34" charset="0"/>
              </a:rPr>
              <a:t>in which Christ gave us his Body and Blood at the Last Supper. </a:t>
            </a:r>
            <a:r>
              <a:rPr lang="en-US" sz="1300" dirty="0" smtClean="0">
                <a:solidFill>
                  <a:srgbClr val="FF0000"/>
                </a:solidFill>
                <a:latin typeface="Franklin Gothic Book" pitchFamily="34" charset="0"/>
                <a:sym typeface="Wingdings"/>
              </a:rPr>
              <a:t>()</a:t>
            </a:r>
            <a:r>
              <a:rPr lang="en-US" sz="1300" dirty="0" smtClean="0">
                <a:latin typeface="Franklin Gothic Book" pitchFamily="34" charset="0"/>
              </a:rPr>
              <a:t>  The </a:t>
            </a:r>
            <a:r>
              <a:rPr lang="en-US" sz="1300" b="1" dirty="0" smtClean="0">
                <a:latin typeface="Franklin Gothic Book" pitchFamily="34" charset="0"/>
              </a:rPr>
              <a:t>Anamnesis</a:t>
            </a:r>
            <a:r>
              <a:rPr lang="en-US" sz="1300" dirty="0" smtClean="0">
                <a:latin typeface="Franklin Gothic Book" pitchFamily="34" charset="0"/>
              </a:rPr>
              <a:t> or Memorial Acclamation, sung or recited by the faithful recalls the passion, death and resurrection of Christ as the reason why we celebrate this Eucharist. </a:t>
            </a:r>
            <a:r>
              <a:rPr lang="en-US" sz="1300" dirty="0" smtClean="0">
                <a:solidFill>
                  <a:srgbClr val="FF0000"/>
                </a:solidFill>
                <a:latin typeface="Franklin Gothic Book" pitchFamily="34" charset="0"/>
                <a:sym typeface="Wingdings"/>
              </a:rPr>
              <a:t>()</a:t>
            </a:r>
            <a:r>
              <a:rPr lang="en-US" sz="1300" dirty="0" smtClean="0">
                <a:latin typeface="Franklin Gothic Book" pitchFamily="34" charset="0"/>
              </a:rPr>
              <a:t>  The priest then offers this sacrifice of the Lord’s Body and Blood to the Father in the </a:t>
            </a:r>
            <a:r>
              <a:rPr lang="en-US" sz="1300" b="1" dirty="0" smtClean="0">
                <a:latin typeface="Franklin Gothic Book" pitchFamily="34" charset="0"/>
              </a:rPr>
              <a:t>Oblation</a:t>
            </a:r>
            <a:r>
              <a:rPr lang="en-US" sz="1300" dirty="0" smtClean="0">
                <a:latin typeface="Franklin Gothic Book" pitchFamily="34" charset="0"/>
              </a:rPr>
              <a:t> so that we might experience the effects of Christ’s sacrifice on the cross even now. </a:t>
            </a:r>
            <a:r>
              <a:rPr lang="en-US" sz="1300" dirty="0" smtClean="0">
                <a:solidFill>
                  <a:srgbClr val="FF0000"/>
                </a:solidFill>
                <a:latin typeface="Franklin Gothic Book" pitchFamily="34" charset="0"/>
                <a:sym typeface="Wingdings"/>
              </a:rPr>
              <a:t>()</a:t>
            </a:r>
            <a:r>
              <a:rPr lang="en-US" sz="1300" dirty="0" smtClean="0">
                <a:latin typeface="Franklin Gothic Book" pitchFamily="34" charset="0"/>
              </a:rPr>
              <a:t> </a:t>
            </a:r>
            <a:r>
              <a:rPr lang="en-US" sz="1300" b="1" dirty="0" smtClean="0">
                <a:latin typeface="Franklin Gothic Book" pitchFamily="34" charset="0"/>
              </a:rPr>
              <a:t> Intercessions </a:t>
            </a:r>
            <a:r>
              <a:rPr lang="en-US" sz="1300" dirty="0" smtClean="0">
                <a:latin typeface="Franklin Gothic Book" pitchFamily="34" charset="0"/>
              </a:rPr>
              <a:t>are made in communion with the whole Church, both in heaven and on earth, </a:t>
            </a:r>
            <a:r>
              <a:rPr lang="en-US" sz="1300" dirty="0" smtClean="0">
                <a:solidFill>
                  <a:srgbClr val="FF0000"/>
                </a:solidFill>
                <a:latin typeface="Franklin Gothic Book" pitchFamily="34" charset="0"/>
                <a:sym typeface="Wingdings"/>
              </a:rPr>
              <a:t>()</a:t>
            </a:r>
            <a:r>
              <a:rPr lang="en-US" sz="1300" dirty="0" smtClean="0">
                <a:latin typeface="Franklin Gothic Book" pitchFamily="34" charset="0"/>
              </a:rPr>
              <a:t> and concludes with glorifying God in the </a:t>
            </a:r>
            <a:r>
              <a:rPr lang="en-US" sz="1300" b="1" dirty="0" smtClean="0">
                <a:latin typeface="Franklin Gothic Book" pitchFamily="34" charset="0"/>
              </a:rPr>
              <a:t>Doxology</a:t>
            </a:r>
            <a:r>
              <a:rPr lang="en-US" sz="1300" dirty="0" smtClean="0">
                <a:latin typeface="Franklin Gothic Book" pitchFamily="34" charset="0"/>
              </a:rPr>
              <a:t> and our acclamation of </a:t>
            </a:r>
            <a:r>
              <a:rPr lang="en-US" sz="1300" b="1" dirty="0" smtClean="0">
                <a:latin typeface="Franklin Gothic Book" pitchFamily="34" charset="0"/>
              </a:rPr>
              <a:t>Amen</a:t>
            </a:r>
            <a:r>
              <a:rPr lang="en-US" sz="1300" dirty="0" smtClean="0">
                <a:latin typeface="Franklin Gothic Book" pitchFamily="34" charset="0"/>
              </a:rPr>
              <a:t>. </a:t>
            </a:r>
            <a:r>
              <a:rPr lang="en-US" sz="1300" dirty="0" smtClean="0">
                <a:solidFill>
                  <a:srgbClr val="FF0000"/>
                </a:solidFill>
                <a:latin typeface="Franklin Gothic Book" pitchFamily="34" charset="0"/>
                <a:sym typeface="Wingdings"/>
              </a:rPr>
              <a:t>()</a:t>
            </a:r>
            <a:endParaRPr lang="en-US" sz="1300" dirty="0">
              <a:latin typeface="Franklin Gothic Book" pitchFamily="34" charset="0"/>
            </a:endParaRPr>
          </a:p>
        </p:txBody>
      </p:sp>
      <p:sp>
        <p:nvSpPr>
          <p:cNvPr id="4" name="Slide Number Placeholder 3"/>
          <p:cNvSpPr>
            <a:spLocks noGrp="1"/>
          </p:cNvSpPr>
          <p:nvPr>
            <p:ph type="sldNum" sz="quarter" idx="10"/>
          </p:nvPr>
        </p:nvSpPr>
        <p:spPr/>
        <p:txBody>
          <a:bodyPr/>
          <a:lstStyle/>
          <a:p>
            <a:fld id="{348F2FE7-9136-4846-9B73-0EE6960CF429}"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76388" y="696913"/>
            <a:ext cx="4049712" cy="3036887"/>
          </a:xfrm>
        </p:spPr>
      </p:sp>
      <p:sp>
        <p:nvSpPr>
          <p:cNvPr id="3" name="Notes Placeholder 2"/>
          <p:cNvSpPr>
            <a:spLocks noGrp="1"/>
          </p:cNvSpPr>
          <p:nvPr>
            <p:ph type="body" idx="1"/>
          </p:nvPr>
        </p:nvSpPr>
        <p:spPr>
          <a:xfrm>
            <a:off x="701040" y="3886200"/>
            <a:ext cx="5608320" cy="4712970"/>
          </a:xfrm>
        </p:spPr>
        <p:txBody>
          <a:bodyPr>
            <a:normAutofit/>
          </a:bodyPr>
          <a:lstStyle/>
          <a:p>
            <a:r>
              <a:rPr lang="en-US" sz="1300" dirty="0" smtClean="0">
                <a:latin typeface="Franklin Gothic Book" pitchFamily="34" charset="0"/>
              </a:rPr>
              <a:t>The Liturgy of the Eucharist continues with the </a:t>
            </a:r>
            <a:r>
              <a:rPr lang="en-US" sz="1300" b="1" dirty="0" smtClean="0">
                <a:latin typeface="Franklin Gothic Book" pitchFamily="34" charset="0"/>
              </a:rPr>
              <a:t>Communion Rite</a:t>
            </a:r>
            <a:r>
              <a:rPr lang="en-US" sz="1300" dirty="0" smtClean="0">
                <a:latin typeface="Franklin Gothic Book" pitchFamily="34" charset="0"/>
              </a:rPr>
              <a:t>. </a:t>
            </a:r>
            <a:r>
              <a:rPr lang="en-US" sz="1300" dirty="0" smtClean="0">
                <a:solidFill>
                  <a:srgbClr val="FF0000"/>
                </a:solidFill>
                <a:latin typeface="Franklin Gothic Book" pitchFamily="34" charset="0"/>
                <a:sym typeface="Wingdings"/>
              </a:rPr>
              <a:t>()</a:t>
            </a:r>
            <a:r>
              <a:rPr lang="en-US" sz="1300" dirty="0" smtClean="0">
                <a:latin typeface="Franklin Gothic Book" pitchFamily="34" charset="0"/>
              </a:rPr>
              <a:t> </a:t>
            </a:r>
          </a:p>
          <a:p>
            <a:endParaRPr lang="en-US" sz="1300" dirty="0" smtClean="0">
              <a:latin typeface="Franklin Gothic Book" pitchFamily="34" charset="0"/>
            </a:endParaRPr>
          </a:p>
          <a:p>
            <a:r>
              <a:rPr lang="en-US" sz="1300" dirty="0" smtClean="0">
                <a:latin typeface="Franklin Gothic Book" pitchFamily="34" charset="0"/>
              </a:rPr>
              <a:t>Together we stand, and pray together the words that Jesus taught us, in </a:t>
            </a:r>
            <a:r>
              <a:rPr lang="en-US" sz="1300" b="1" dirty="0" smtClean="0">
                <a:latin typeface="Franklin Gothic Book" pitchFamily="34" charset="0"/>
              </a:rPr>
              <a:t>the Lord’s Prayer</a:t>
            </a:r>
            <a:r>
              <a:rPr lang="en-US" sz="1300" dirty="0" smtClean="0">
                <a:latin typeface="Franklin Gothic Book" pitchFamily="34" charset="0"/>
              </a:rPr>
              <a:t>. </a:t>
            </a:r>
            <a:r>
              <a:rPr lang="en-US" sz="1300" dirty="0" smtClean="0">
                <a:solidFill>
                  <a:srgbClr val="FF0000"/>
                </a:solidFill>
                <a:latin typeface="Franklin Gothic Book" pitchFamily="34" charset="0"/>
                <a:sym typeface="Wingdings"/>
              </a:rPr>
              <a:t>()</a:t>
            </a:r>
            <a:r>
              <a:rPr lang="en-US" sz="1300" dirty="0" smtClean="0">
                <a:latin typeface="Franklin Gothic Book" pitchFamily="34" charset="0"/>
              </a:rPr>
              <a:t> In the </a:t>
            </a:r>
            <a:r>
              <a:rPr lang="en-US" sz="1300" b="1" dirty="0" smtClean="0">
                <a:latin typeface="Franklin Gothic Book" pitchFamily="34" charset="0"/>
              </a:rPr>
              <a:t>Rite of Peace</a:t>
            </a:r>
            <a:r>
              <a:rPr lang="en-US" sz="1300" dirty="0" smtClean="0">
                <a:latin typeface="Franklin Gothic Book" pitchFamily="34" charset="0"/>
              </a:rPr>
              <a:t>, the priest prays for peace and unity in the Church and for all of humanity, and we express a gesture of peace to each other as a sign of our communion and charity before receiving the Lord’s Body and Blood. </a:t>
            </a:r>
            <a:r>
              <a:rPr lang="en-US" sz="1300" dirty="0" smtClean="0">
                <a:solidFill>
                  <a:srgbClr val="FF0000"/>
                </a:solidFill>
                <a:latin typeface="Franklin Gothic Book" pitchFamily="34" charset="0"/>
                <a:sym typeface="Wingdings"/>
              </a:rPr>
              <a:t>()</a:t>
            </a:r>
            <a:r>
              <a:rPr lang="en-US" sz="1300" dirty="0" smtClean="0">
                <a:latin typeface="Franklin Gothic Book" pitchFamily="34" charset="0"/>
              </a:rPr>
              <a:t> During the </a:t>
            </a:r>
            <a:r>
              <a:rPr lang="en-US" sz="1300" b="1" dirty="0" smtClean="0">
                <a:latin typeface="Franklin Gothic Book" pitchFamily="34" charset="0"/>
              </a:rPr>
              <a:t>Fraction of the Bread</a:t>
            </a:r>
            <a:r>
              <a:rPr lang="en-US" sz="1300" dirty="0" smtClean="0">
                <a:latin typeface="Franklin Gothic Book" pitchFamily="34" charset="0"/>
              </a:rPr>
              <a:t>, the Lamb of God (</a:t>
            </a:r>
            <a:r>
              <a:rPr lang="en-US" sz="1300" dirty="0" err="1" smtClean="0">
                <a:latin typeface="Franklin Gothic Book" pitchFamily="34" charset="0"/>
              </a:rPr>
              <a:t>Agnus</a:t>
            </a:r>
            <a:r>
              <a:rPr lang="en-US" sz="1300" dirty="0" smtClean="0">
                <a:latin typeface="Franklin Gothic Book" pitchFamily="34" charset="0"/>
              </a:rPr>
              <a:t> Dei) is sung, and the consecrated bread is broken, just as Christ did at the Last Supper, and signifies that we, the faithful, belong to the one Body of Christ. </a:t>
            </a:r>
            <a:r>
              <a:rPr lang="en-US" sz="1300" dirty="0" smtClean="0">
                <a:solidFill>
                  <a:srgbClr val="FF0000"/>
                </a:solidFill>
                <a:latin typeface="Franklin Gothic Book" pitchFamily="34" charset="0"/>
                <a:sym typeface="Wingdings"/>
              </a:rPr>
              <a:t>()</a:t>
            </a:r>
            <a:r>
              <a:rPr lang="en-US" sz="1300" dirty="0" smtClean="0">
                <a:latin typeface="Franklin Gothic Book" pitchFamily="34" charset="0"/>
              </a:rPr>
              <a:t>  The priest then invites us to participate in this </a:t>
            </a:r>
            <a:r>
              <a:rPr lang="en-US" sz="1300" b="1" dirty="0" smtClean="0">
                <a:latin typeface="Franklin Gothic Book" pitchFamily="34" charset="0"/>
              </a:rPr>
              <a:t>Communion</a:t>
            </a:r>
            <a:r>
              <a:rPr lang="en-US" sz="1300" dirty="0" smtClean="0">
                <a:latin typeface="Franklin Gothic Book" pitchFamily="34" charset="0"/>
              </a:rPr>
              <a:t>, and the Communion Chant or song is sung by all the communicants as a means of expressing our spiritual union with each other as we receive this great sacrament.  </a:t>
            </a:r>
          </a:p>
          <a:p>
            <a:endParaRPr lang="en-US" sz="1300" dirty="0" smtClean="0">
              <a:latin typeface="Franklin Gothic Book" pitchFamily="34" charset="0"/>
            </a:endParaRPr>
          </a:p>
          <a:p>
            <a:r>
              <a:rPr lang="en-US" sz="1300" dirty="0" smtClean="0">
                <a:latin typeface="Franklin Gothic Book" pitchFamily="34" charset="0"/>
              </a:rPr>
              <a:t>Once the distribution of Communion is over, all pray quietly, reflecting on the sacrament they have just received</a:t>
            </a:r>
            <a:r>
              <a:rPr lang="en-US" sz="1300" dirty="0" smtClean="0">
                <a:solidFill>
                  <a:srgbClr val="FF0000"/>
                </a:solidFill>
                <a:latin typeface="Franklin Gothic Book" pitchFamily="34" charset="0"/>
                <a:sym typeface="Wingdings"/>
              </a:rPr>
              <a:t> ()</a:t>
            </a:r>
            <a:r>
              <a:rPr lang="en-US" sz="1300" dirty="0" smtClean="0">
                <a:latin typeface="Franklin Gothic Book" pitchFamily="34" charset="0"/>
              </a:rPr>
              <a:t>.  All stand and the priest offers the </a:t>
            </a:r>
            <a:r>
              <a:rPr lang="en-US" sz="1300" b="1" dirty="0" smtClean="0">
                <a:latin typeface="Franklin Gothic Book" pitchFamily="34" charset="0"/>
              </a:rPr>
              <a:t>Prayer after Communion</a:t>
            </a:r>
            <a:r>
              <a:rPr lang="en-US" sz="1300" dirty="0" smtClean="0">
                <a:latin typeface="Franklin Gothic Book" pitchFamily="34" charset="0"/>
              </a:rPr>
              <a:t> to conclude the Communion Rite. </a:t>
            </a:r>
            <a:r>
              <a:rPr lang="en-US" sz="1300" dirty="0" smtClean="0">
                <a:solidFill>
                  <a:srgbClr val="FF0000"/>
                </a:solidFill>
                <a:latin typeface="Franklin Gothic Book" pitchFamily="34" charset="0"/>
                <a:sym typeface="Wingdings"/>
              </a:rPr>
              <a:t>()</a:t>
            </a:r>
            <a:r>
              <a:rPr lang="en-US" sz="1300" dirty="0" smtClean="0">
                <a:latin typeface="Franklin Gothic Book" pitchFamily="34" charset="0"/>
              </a:rPr>
              <a:t> </a:t>
            </a:r>
          </a:p>
          <a:p>
            <a:endParaRPr lang="en-US" sz="1300" dirty="0" smtClean="0">
              <a:latin typeface="Franklin Gothic Book" pitchFamily="34" charset="0"/>
            </a:endParaRPr>
          </a:p>
          <a:p>
            <a:r>
              <a:rPr lang="en-US" sz="1300" dirty="0" smtClean="0">
                <a:latin typeface="Franklin Gothic Book" pitchFamily="34" charset="0"/>
              </a:rPr>
              <a:t>The </a:t>
            </a:r>
            <a:r>
              <a:rPr lang="en-US" sz="1300" b="1" dirty="0" smtClean="0">
                <a:latin typeface="Franklin Gothic Book" pitchFamily="34" charset="0"/>
              </a:rPr>
              <a:t>Concluding Rite </a:t>
            </a:r>
            <a:r>
              <a:rPr lang="en-US" sz="1300" dirty="0" smtClean="0">
                <a:solidFill>
                  <a:srgbClr val="FF0000"/>
                </a:solidFill>
                <a:latin typeface="Franklin Gothic Book" pitchFamily="34" charset="0"/>
                <a:sym typeface="Wingdings"/>
              </a:rPr>
              <a:t>()</a:t>
            </a:r>
            <a:r>
              <a:rPr lang="en-US" sz="1300" b="1" dirty="0" smtClean="0">
                <a:latin typeface="Franklin Gothic Book" pitchFamily="34" charset="0"/>
              </a:rPr>
              <a:t> </a:t>
            </a:r>
            <a:r>
              <a:rPr lang="en-US" sz="1300" dirty="0" smtClean="0">
                <a:latin typeface="Franklin Gothic Book" pitchFamily="34" charset="0"/>
              </a:rPr>
              <a:t>includes any </a:t>
            </a:r>
            <a:r>
              <a:rPr lang="en-US" sz="1300" b="1" dirty="0" smtClean="0">
                <a:latin typeface="Franklin Gothic Book" pitchFamily="34" charset="0"/>
              </a:rPr>
              <a:t>brief announcements </a:t>
            </a:r>
            <a:r>
              <a:rPr lang="en-US" sz="1300" dirty="0" smtClean="0">
                <a:latin typeface="Franklin Gothic Book" pitchFamily="34" charset="0"/>
              </a:rPr>
              <a:t>(if necessary), </a:t>
            </a:r>
            <a:r>
              <a:rPr lang="en-US" sz="1300" dirty="0" smtClean="0">
                <a:solidFill>
                  <a:srgbClr val="FF0000"/>
                </a:solidFill>
                <a:latin typeface="Franklin Gothic Book" pitchFamily="34" charset="0"/>
                <a:sym typeface="Wingdings"/>
              </a:rPr>
              <a:t>()</a:t>
            </a:r>
            <a:r>
              <a:rPr lang="en-US" sz="1300" dirty="0" smtClean="0">
                <a:latin typeface="Franklin Gothic Book" pitchFamily="34" charset="0"/>
              </a:rPr>
              <a:t> the </a:t>
            </a:r>
            <a:r>
              <a:rPr lang="en-US" sz="1300" b="1" dirty="0" smtClean="0">
                <a:latin typeface="Franklin Gothic Book" pitchFamily="34" charset="0"/>
              </a:rPr>
              <a:t>greeting</a:t>
            </a:r>
            <a:r>
              <a:rPr lang="en-US" sz="1300" dirty="0" smtClean="0">
                <a:latin typeface="Franklin Gothic Book" pitchFamily="34" charset="0"/>
              </a:rPr>
              <a:t> by the priest, and the </a:t>
            </a:r>
            <a:r>
              <a:rPr lang="en-US" sz="1300" b="1" dirty="0" smtClean="0">
                <a:latin typeface="Franklin Gothic Book" pitchFamily="34" charset="0"/>
              </a:rPr>
              <a:t>blessing</a:t>
            </a:r>
            <a:r>
              <a:rPr lang="en-US" sz="1300" dirty="0" smtClean="0">
                <a:latin typeface="Franklin Gothic Book" pitchFamily="34" charset="0"/>
              </a:rPr>
              <a:t> which may be given in various forms. </a:t>
            </a:r>
            <a:r>
              <a:rPr lang="en-US" sz="1300" dirty="0" smtClean="0">
                <a:solidFill>
                  <a:srgbClr val="FF0000"/>
                </a:solidFill>
                <a:latin typeface="Franklin Gothic Book" pitchFamily="34" charset="0"/>
                <a:sym typeface="Wingdings"/>
              </a:rPr>
              <a:t>()</a:t>
            </a:r>
            <a:r>
              <a:rPr lang="en-US" sz="1300" dirty="0" smtClean="0">
                <a:latin typeface="Franklin Gothic Book" pitchFamily="34" charset="0"/>
              </a:rPr>
              <a:t>  The faithful are then </a:t>
            </a:r>
            <a:r>
              <a:rPr lang="en-US" sz="1300" b="1" dirty="0" smtClean="0">
                <a:latin typeface="Franklin Gothic Book" pitchFamily="34" charset="0"/>
              </a:rPr>
              <a:t>dismissed</a:t>
            </a:r>
            <a:r>
              <a:rPr lang="en-US" sz="1300" dirty="0" smtClean="0">
                <a:latin typeface="Franklin Gothic Book" pitchFamily="34" charset="0"/>
              </a:rPr>
              <a:t> by the deacon or priest to go forth to do good works and to praise and bless God.  It is customary, but not necessary to sing a hymn after the dismissal. </a:t>
            </a:r>
            <a:r>
              <a:rPr lang="en-US" sz="1300" dirty="0" smtClean="0">
                <a:solidFill>
                  <a:srgbClr val="FF0000"/>
                </a:solidFill>
                <a:latin typeface="Franklin Gothic Book" pitchFamily="34" charset="0"/>
                <a:sym typeface="Wingdings"/>
              </a:rPr>
              <a:t>()</a:t>
            </a:r>
            <a:r>
              <a:rPr lang="en-US" sz="1300" dirty="0" smtClean="0">
                <a:latin typeface="Franklin Gothic Book" pitchFamily="34" charset="0"/>
              </a:rPr>
              <a:t> </a:t>
            </a:r>
            <a:endParaRPr lang="en-US" sz="1300" dirty="0"/>
          </a:p>
        </p:txBody>
      </p:sp>
      <p:sp>
        <p:nvSpPr>
          <p:cNvPr id="4" name="Slide Number Placeholder 3"/>
          <p:cNvSpPr>
            <a:spLocks noGrp="1"/>
          </p:cNvSpPr>
          <p:nvPr>
            <p:ph type="sldNum" sz="quarter" idx="10"/>
          </p:nvPr>
        </p:nvSpPr>
        <p:spPr/>
        <p:txBody>
          <a:bodyPr/>
          <a:lstStyle/>
          <a:p>
            <a:fld id="{348F2FE7-9136-4846-9B73-0EE6960CF429}"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300" dirty="0" smtClean="0">
                <a:latin typeface="Franklin Gothic Book" pitchFamily="34" charset="0"/>
              </a:rPr>
              <a:t>Finally, it is important to review all of the key points presented already about our Catholic understanding of </a:t>
            </a:r>
            <a:r>
              <a:rPr lang="en-US" sz="1300" b="1" dirty="0" smtClean="0">
                <a:latin typeface="Franklin Gothic Book" pitchFamily="34" charset="0"/>
              </a:rPr>
              <a:t>the Real Presence of Christ </a:t>
            </a:r>
            <a:r>
              <a:rPr lang="en-US" sz="1300" dirty="0" smtClean="0">
                <a:latin typeface="Franklin Gothic Book" pitchFamily="34" charset="0"/>
              </a:rPr>
              <a:t>in the Eucharist.</a:t>
            </a:r>
            <a:r>
              <a:rPr lang="en-US" sz="1300" dirty="0" smtClean="0">
                <a:solidFill>
                  <a:srgbClr val="FF0000"/>
                </a:solidFill>
                <a:latin typeface="Franklin Gothic Book" pitchFamily="34" charset="0"/>
                <a:sym typeface="Wingdings"/>
              </a:rPr>
              <a:t>()</a:t>
            </a:r>
            <a:r>
              <a:rPr lang="en-US" sz="1300" dirty="0" smtClean="0">
                <a:latin typeface="Franklin Gothic Book" pitchFamily="34" charset="0"/>
              </a:rPr>
              <a:t>  </a:t>
            </a:r>
          </a:p>
          <a:p>
            <a:endParaRPr lang="en-US" sz="1300" dirty="0" smtClean="0">
              <a:latin typeface="Franklin Gothic Book" pitchFamily="34" charset="0"/>
            </a:endParaRPr>
          </a:p>
          <a:p>
            <a:r>
              <a:rPr lang="en-US" sz="1300" dirty="0" smtClean="0">
                <a:latin typeface="Franklin Gothic Book" pitchFamily="34" charset="0"/>
              </a:rPr>
              <a:t>Fundamentally, the teaching of the Real Presence is that ordinary elements of bread and wine become the Body and Blood of Christ at Mass</a:t>
            </a:r>
            <a:r>
              <a:rPr lang="en-US" sz="1300" b="1" dirty="0" smtClean="0">
                <a:latin typeface="Franklin Gothic Book" pitchFamily="34" charset="0"/>
              </a:rPr>
              <a:t>.</a:t>
            </a:r>
            <a:r>
              <a:rPr lang="en-US" sz="1300" dirty="0" smtClean="0">
                <a:solidFill>
                  <a:srgbClr val="FF0000"/>
                </a:solidFill>
                <a:latin typeface="Franklin Gothic Book" pitchFamily="34" charset="0"/>
                <a:sym typeface="Wingdings"/>
              </a:rPr>
              <a:t> ()</a:t>
            </a:r>
            <a:r>
              <a:rPr lang="en-US" sz="1300" b="1" dirty="0" smtClean="0">
                <a:latin typeface="Franklin Gothic Book" pitchFamily="34" charset="0"/>
              </a:rPr>
              <a:t>  Christ is truly present under the appearance of bread and wine</a:t>
            </a:r>
            <a:r>
              <a:rPr lang="en-US" sz="1300" dirty="0" smtClean="0">
                <a:latin typeface="Franklin Gothic Book" pitchFamily="34" charset="0"/>
              </a:rPr>
              <a:t>, and is given to us by God as spiritual food and drink so that we can be sustained in carrying out the work of Christ’s Body in the world. </a:t>
            </a:r>
            <a:r>
              <a:rPr lang="en-US" sz="1300" dirty="0" smtClean="0">
                <a:solidFill>
                  <a:srgbClr val="FF0000"/>
                </a:solidFill>
                <a:latin typeface="Franklin Gothic Book" pitchFamily="34" charset="0"/>
                <a:sym typeface="Wingdings"/>
              </a:rPr>
              <a:t>()</a:t>
            </a:r>
            <a:r>
              <a:rPr lang="en-US" sz="1300" dirty="0" smtClean="0">
                <a:latin typeface="Franklin Gothic Book" pitchFamily="34" charset="0"/>
              </a:rPr>
              <a:t>   Thus, </a:t>
            </a:r>
            <a:r>
              <a:rPr lang="en-US" sz="1300" b="1" dirty="0" smtClean="0">
                <a:latin typeface="Franklin Gothic Book" pitchFamily="34" charset="0"/>
              </a:rPr>
              <a:t>the sacramental Body of Christ </a:t>
            </a:r>
            <a:r>
              <a:rPr lang="en-US" sz="1300" dirty="0" smtClean="0">
                <a:latin typeface="Franklin Gothic Book" pitchFamily="34" charset="0"/>
              </a:rPr>
              <a:t>that we receive in Holy Communion builds us up as </a:t>
            </a:r>
            <a:r>
              <a:rPr lang="en-US" sz="1300" b="1" dirty="0" smtClean="0">
                <a:latin typeface="Franklin Gothic Book" pitchFamily="34" charset="0"/>
              </a:rPr>
              <a:t>the ecclesial Body of Christ</a:t>
            </a:r>
            <a:r>
              <a:rPr lang="en-US" sz="1300" dirty="0" smtClean="0">
                <a:latin typeface="Franklin Gothic Book" pitchFamily="34" charset="0"/>
              </a:rPr>
              <a:t>, or the Church, and in turn, the </a:t>
            </a:r>
            <a:r>
              <a:rPr lang="en-US" sz="1300" dirty="0" smtClean="0">
                <a:latin typeface="Franklin Gothic Book" pitchFamily="34" charset="0"/>
              </a:rPr>
              <a:t>Church </a:t>
            </a:r>
            <a:r>
              <a:rPr lang="en-US" sz="1300" dirty="0" smtClean="0">
                <a:latin typeface="Franklin Gothic Book" pitchFamily="34" charset="0"/>
              </a:rPr>
              <a:t>offers the sacramental Body of Christ to the Father for our salvation. </a:t>
            </a:r>
            <a:r>
              <a:rPr lang="en-US" sz="1300" dirty="0" smtClean="0">
                <a:solidFill>
                  <a:srgbClr val="FF0000"/>
                </a:solidFill>
                <a:latin typeface="Franklin Gothic Book" pitchFamily="34" charset="0"/>
                <a:sym typeface="Wingdings"/>
              </a:rPr>
              <a:t>()</a:t>
            </a:r>
            <a:r>
              <a:rPr lang="en-US" sz="1300" dirty="0" smtClean="0">
                <a:latin typeface="Franklin Gothic Book" pitchFamily="34" charset="0"/>
              </a:rPr>
              <a:t> </a:t>
            </a:r>
          </a:p>
          <a:p>
            <a:endParaRPr lang="en-US" sz="1300" dirty="0" smtClean="0">
              <a:latin typeface="Franklin Gothic Book" pitchFamily="34" charset="0"/>
            </a:endParaRPr>
          </a:p>
          <a:p>
            <a:r>
              <a:rPr lang="en-US" sz="1300" dirty="0" smtClean="0">
                <a:latin typeface="Franklin Gothic Book" pitchFamily="34" charset="0"/>
              </a:rPr>
              <a:t>As far as the senses perceiving the Lord’s Body and Blood as simply bread and wine</a:t>
            </a:r>
            <a:r>
              <a:rPr lang="en-US" sz="1300" b="1" dirty="0" smtClean="0">
                <a:latin typeface="Franklin Gothic Book" pitchFamily="34" charset="0"/>
              </a:rPr>
              <a:t>, St. Thomas Aquinas</a:t>
            </a:r>
            <a:r>
              <a:rPr lang="en-US" sz="1300" dirty="0" smtClean="0">
                <a:latin typeface="Franklin Gothic Book" pitchFamily="34" charset="0"/>
              </a:rPr>
              <a:t> in the Middle Ages developed the doctrine of </a:t>
            </a:r>
            <a:r>
              <a:rPr lang="en-US" sz="1300" b="1" i="1" dirty="0" smtClean="0">
                <a:latin typeface="Franklin Gothic Book" pitchFamily="34" charset="0"/>
              </a:rPr>
              <a:t>transubstantiation</a:t>
            </a:r>
            <a:r>
              <a:rPr lang="en-US" sz="1300" dirty="0" smtClean="0">
                <a:latin typeface="Franklin Gothic Book" pitchFamily="34" charset="0"/>
              </a:rPr>
              <a:t>, which states that although the Eucharist has the </a:t>
            </a:r>
            <a:r>
              <a:rPr lang="en-US" sz="1300" i="1" dirty="0" smtClean="0">
                <a:latin typeface="Franklin Gothic Book" pitchFamily="34" charset="0"/>
              </a:rPr>
              <a:t>accidents</a:t>
            </a:r>
            <a:r>
              <a:rPr lang="en-US" sz="1300" dirty="0" smtClean="0">
                <a:latin typeface="Franklin Gothic Book" pitchFamily="34" charset="0"/>
              </a:rPr>
              <a:t> or physical attributes of bread and wine, the </a:t>
            </a:r>
            <a:r>
              <a:rPr lang="en-US" sz="1300" i="1" dirty="0" smtClean="0">
                <a:latin typeface="Franklin Gothic Book" pitchFamily="34" charset="0"/>
              </a:rPr>
              <a:t>substance</a:t>
            </a:r>
            <a:r>
              <a:rPr lang="en-US" sz="1300" dirty="0" smtClean="0">
                <a:latin typeface="Franklin Gothic Book" pitchFamily="34" charset="0"/>
              </a:rPr>
              <a:t> or the reality of it is </a:t>
            </a:r>
            <a:r>
              <a:rPr lang="en-US" sz="1300" smtClean="0">
                <a:latin typeface="Franklin Gothic Book" pitchFamily="34" charset="0"/>
              </a:rPr>
              <a:t>the true </a:t>
            </a:r>
            <a:r>
              <a:rPr lang="en-US" sz="1300" dirty="0" smtClean="0">
                <a:latin typeface="Franklin Gothic Book" pitchFamily="34" charset="0"/>
              </a:rPr>
              <a:t>Body and Blood of Christ. </a:t>
            </a:r>
            <a:r>
              <a:rPr lang="en-US" sz="1300" dirty="0" smtClean="0">
                <a:solidFill>
                  <a:srgbClr val="FF0000"/>
                </a:solidFill>
                <a:latin typeface="Franklin Gothic Book" pitchFamily="34" charset="0"/>
                <a:sym typeface="Wingdings"/>
              </a:rPr>
              <a:t>()</a:t>
            </a:r>
            <a:r>
              <a:rPr lang="en-US" sz="1300" dirty="0" smtClean="0">
                <a:latin typeface="Franklin Gothic Book" pitchFamily="34" charset="0"/>
              </a:rPr>
              <a:t>  </a:t>
            </a:r>
          </a:p>
          <a:p>
            <a:endParaRPr lang="en-US" sz="1300" dirty="0" smtClean="0">
              <a:latin typeface="Franklin Gothic Book" pitchFamily="34" charset="0"/>
            </a:endParaRPr>
          </a:p>
          <a:p>
            <a:r>
              <a:rPr lang="en-US" sz="1300" dirty="0" smtClean="0">
                <a:latin typeface="Franklin Gothic Book" pitchFamily="34" charset="0"/>
              </a:rPr>
              <a:t>Because of this central teaching of the Catholic faith, we must show great </a:t>
            </a:r>
            <a:r>
              <a:rPr lang="en-US" sz="1300" b="1" dirty="0" smtClean="0">
                <a:latin typeface="Franklin Gothic Book" pitchFamily="34" charset="0"/>
              </a:rPr>
              <a:t>reverence</a:t>
            </a:r>
            <a:r>
              <a:rPr lang="en-US" sz="1300" dirty="0" smtClean="0">
                <a:latin typeface="Franklin Gothic Book" pitchFamily="34" charset="0"/>
              </a:rPr>
              <a:t> and utmost care for this sacrament both during and outside of Mass. </a:t>
            </a:r>
            <a:r>
              <a:rPr lang="en-US" sz="1300" dirty="0" smtClean="0">
                <a:solidFill>
                  <a:srgbClr val="FF0000"/>
                </a:solidFill>
                <a:latin typeface="Franklin Gothic Book" pitchFamily="34" charset="0"/>
                <a:sym typeface="Wingdings"/>
              </a:rPr>
              <a:t>()</a:t>
            </a:r>
            <a:r>
              <a:rPr lang="en-US" sz="1300" dirty="0" smtClean="0">
                <a:latin typeface="Franklin Gothic Book" pitchFamily="34" charset="0"/>
              </a:rPr>
              <a:t>   </a:t>
            </a:r>
            <a:endParaRPr lang="en-US" sz="1300" dirty="0">
              <a:latin typeface="Franklin Gothic Book" pitchFamily="34" charset="0"/>
            </a:endParaRPr>
          </a:p>
        </p:txBody>
      </p:sp>
      <p:sp>
        <p:nvSpPr>
          <p:cNvPr id="4" name="Slide Number Placeholder 3"/>
          <p:cNvSpPr>
            <a:spLocks noGrp="1"/>
          </p:cNvSpPr>
          <p:nvPr>
            <p:ph type="sldNum" sz="quarter" idx="10"/>
          </p:nvPr>
        </p:nvSpPr>
        <p:spPr/>
        <p:txBody>
          <a:bodyPr/>
          <a:lstStyle/>
          <a:p>
            <a:fld id="{348F2FE7-9136-4846-9B73-0EE6960CF429}"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dirty="0" smtClean="0">
                <a:latin typeface="Franklin Gothic Book" pitchFamily="34" charset="0"/>
                <a:sym typeface="Wingdings"/>
              </a:rPr>
              <a:t>Does anyone have any questions?   	</a:t>
            </a:r>
          </a:p>
          <a:p>
            <a:endParaRPr lang="en-US" sz="1400" dirty="0" smtClean="0">
              <a:latin typeface="Franklin Gothic Book" pitchFamily="34" charset="0"/>
              <a:sym typeface="Wingdings"/>
            </a:endParaRPr>
          </a:p>
          <a:p>
            <a:r>
              <a:rPr lang="en-US" sz="1400" dirty="0" smtClean="0">
                <a:latin typeface="Franklin Gothic Book" pitchFamily="34" charset="0"/>
                <a:sym typeface="Wingdings"/>
              </a:rPr>
              <a:t>	</a:t>
            </a:r>
            <a:r>
              <a:rPr lang="en-US" sz="1400" i="1" dirty="0" smtClean="0">
                <a:solidFill>
                  <a:schemeClr val="bg2">
                    <a:lumMod val="50000"/>
                  </a:schemeClr>
                </a:solidFill>
                <a:latin typeface="Franklin Gothic Book" pitchFamily="34" charset="0"/>
                <a:sym typeface="Wingdings"/>
              </a:rPr>
              <a:t>After questions, continue on…</a:t>
            </a:r>
            <a:r>
              <a:rPr lang="en-US" sz="1400" dirty="0" smtClean="0">
                <a:solidFill>
                  <a:srgbClr val="FF0000"/>
                </a:solidFill>
                <a:latin typeface="Franklin Gothic Book" pitchFamily="34" charset="0"/>
                <a:sym typeface="Wingdings"/>
              </a:rPr>
              <a:t> ()</a:t>
            </a:r>
            <a:endParaRPr lang="en-US" sz="1400" dirty="0" smtClean="0">
              <a:solidFill>
                <a:schemeClr val="bg2">
                  <a:lumMod val="50000"/>
                </a:schemeClr>
              </a:solidFill>
              <a:latin typeface="Franklin Gothic Book" pitchFamily="34" charset="0"/>
              <a:sym typeface="Wingdings"/>
            </a:endParaRPr>
          </a:p>
          <a:p>
            <a:endParaRPr lang="en-US" sz="1400" dirty="0" smtClean="0">
              <a:solidFill>
                <a:srgbClr val="FF0000"/>
              </a:solidFill>
              <a:latin typeface="Franklin Gothic Book" pitchFamily="34" charset="0"/>
              <a:sym typeface="Wingdings"/>
            </a:endParaRPr>
          </a:p>
          <a:p>
            <a:endParaRPr lang="en-US" sz="1400" dirty="0" smtClean="0">
              <a:latin typeface="Franklin Gothic Book" pitchFamily="34" charset="0"/>
            </a:endParaRPr>
          </a:p>
          <a:p>
            <a:endParaRPr lang="en-US" sz="1400" dirty="0" smtClean="0">
              <a:latin typeface="Franklin Gothic Book" pitchFamily="34" charset="0"/>
            </a:endParaRPr>
          </a:p>
          <a:p>
            <a:r>
              <a:rPr lang="en-US" sz="1400" dirty="0" smtClean="0">
                <a:latin typeface="Franklin Gothic Book" pitchFamily="34" charset="0"/>
              </a:rPr>
              <a:t>Questions for our reflection and discussion: </a:t>
            </a:r>
            <a:r>
              <a:rPr lang="en-US" sz="1400" dirty="0" smtClean="0">
                <a:solidFill>
                  <a:srgbClr val="FF0000"/>
                </a:solidFill>
                <a:latin typeface="Franklin Gothic Book" pitchFamily="34" charset="0"/>
                <a:sym typeface="Wingdings"/>
              </a:rPr>
              <a:t>()</a:t>
            </a:r>
            <a:endParaRPr lang="en-US" sz="1400" dirty="0" smtClean="0">
              <a:latin typeface="Franklin Gothic Book" pitchFamily="34" charset="0"/>
            </a:endParaRPr>
          </a:p>
          <a:p>
            <a:r>
              <a:rPr lang="en-US" sz="1400" dirty="0" smtClean="0">
                <a:latin typeface="Franklin Gothic Book" pitchFamily="34" charset="0"/>
              </a:rPr>
              <a:t>  </a:t>
            </a:r>
          </a:p>
          <a:p>
            <a:pPr marL="479684" indent="-240666">
              <a:buFont typeface="Arial" pitchFamily="34" charset="0"/>
              <a:buChar char="•"/>
            </a:pPr>
            <a:r>
              <a:rPr lang="en-US" sz="1400" dirty="0" smtClean="0">
                <a:latin typeface="Franklin Gothic Book" pitchFamily="34" charset="0"/>
              </a:rPr>
              <a:t>Why do you think Jesus gave us his Body and Blood in the Eucharist?</a:t>
            </a:r>
            <a:r>
              <a:rPr lang="en-US" sz="1400" dirty="0" smtClean="0">
                <a:solidFill>
                  <a:srgbClr val="FF0000"/>
                </a:solidFill>
                <a:latin typeface="Franklin Gothic Book" pitchFamily="34" charset="0"/>
                <a:sym typeface="Wingdings"/>
              </a:rPr>
              <a:t> ()</a:t>
            </a:r>
            <a:endParaRPr lang="en-US" sz="1400" dirty="0" smtClean="0">
              <a:latin typeface="Franklin Gothic Book" pitchFamily="34" charset="0"/>
            </a:endParaRPr>
          </a:p>
          <a:p>
            <a:pPr marL="479684" indent="-240666"/>
            <a:endParaRPr lang="en-US" sz="1400" dirty="0" smtClean="0">
              <a:latin typeface="Franklin Gothic Book" pitchFamily="34" charset="0"/>
            </a:endParaRPr>
          </a:p>
          <a:p>
            <a:pPr marL="479684" indent="-240666">
              <a:buFont typeface="Arial" pitchFamily="34" charset="0"/>
              <a:buChar char="•"/>
            </a:pPr>
            <a:r>
              <a:rPr lang="en-US" sz="1400" dirty="0" smtClean="0">
                <a:latin typeface="Franklin Gothic Book" pitchFamily="34" charset="0"/>
              </a:rPr>
              <a:t>Do you think his Church would have survived if he didn’t give us this great Sacrament?  </a:t>
            </a:r>
          </a:p>
          <a:p>
            <a:pPr marL="479684" indent="-240666">
              <a:buFont typeface="Arial" pitchFamily="34" charset="0"/>
              <a:buChar char="•"/>
            </a:pPr>
            <a:endParaRPr lang="en-US" sz="1400" dirty="0" smtClean="0">
              <a:latin typeface="Franklin Gothic Book" pitchFamily="34" charset="0"/>
            </a:endParaRPr>
          </a:p>
          <a:p>
            <a:pPr marL="479684" indent="-240666">
              <a:buFont typeface="Arial" pitchFamily="34" charset="0"/>
              <a:buChar char="•"/>
            </a:pPr>
            <a:endParaRPr lang="en-US" sz="1400" dirty="0" smtClean="0">
              <a:latin typeface="Franklin Gothic Book" pitchFamily="34" charset="0"/>
            </a:endParaRPr>
          </a:p>
          <a:p>
            <a:pPr marL="479425" indent="-479425"/>
            <a:endParaRPr lang="en-US" sz="1400" dirty="0" smtClean="0">
              <a:latin typeface="Franklin Gothic Book" pitchFamily="34" charset="0"/>
              <a:sym typeface="Wingdings"/>
            </a:endParaRPr>
          </a:p>
          <a:p>
            <a:pPr marL="479425" indent="-479425"/>
            <a:endParaRPr lang="en-US" sz="1400" i="1" dirty="0" smtClean="0">
              <a:solidFill>
                <a:schemeClr val="bg2">
                  <a:lumMod val="50000"/>
                </a:schemeClr>
              </a:solidFill>
              <a:latin typeface="Franklin Gothic Book" pitchFamily="34" charset="0"/>
              <a:sym typeface="Wingdings"/>
            </a:endParaRPr>
          </a:p>
          <a:p>
            <a:pPr marL="479425" indent="-479425"/>
            <a:endParaRPr lang="en-US" sz="1400" i="1" dirty="0" smtClean="0">
              <a:solidFill>
                <a:schemeClr val="bg2">
                  <a:lumMod val="50000"/>
                </a:schemeClr>
              </a:solidFill>
              <a:latin typeface="Franklin Gothic Book" pitchFamily="34" charset="0"/>
              <a:sym typeface="Wingdings"/>
            </a:endParaRPr>
          </a:p>
          <a:p>
            <a:pPr marL="479425" indent="-479425"/>
            <a:r>
              <a:rPr lang="en-US" sz="1400" b="1" dirty="0" smtClean="0">
                <a:solidFill>
                  <a:schemeClr val="bg2">
                    <a:lumMod val="50000"/>
                  </a:schemeClr>
                </a:solidFill>
                <a:latin typeface="Franklin Gothic Book" pitchFamily="34" charset="0"/>
                <a:sym typeface="Wingdings"/>
              </a:rPr>
              <a:t>After discussion, and if time allows, continue with the practicum.</a:t>
            </a:r>
            <a:endParaRPr lang="en-US" sz="1400" b="1" dirty="0" smtClean="0">
              <a:latin typeface="Franklin Gothic Book" pitchFamily="34" charset="0"/>
            </a:endParaRPr>
          </a:p>
          <a:p>
            <a:endParaRPr lang="en-US" dirty="0"/>
          </a:p>
        </p:txBody>
      </p:sp>
      <p:sp>
        <p:nvSpPr>
          <p:cNvPr id="4" name="Slide Number Placeholder 3"/>
          <p:cNvSpPr>
            <a:spLocks noGrp="1"/>
          </p:cNvSpPr>
          <p:nvPr>
            <p:ph type="sldNum" sz="quarter" idx="10"/>
          </p:nvPr>
        </p:nvSpPr>
        <p:spPr/>
        <p:txBody>
          <a:bodyPr/>
          <a:lstStyle/>
          <a:p>
            <a:fld id="{348F2FE7-9136-4846-9B73-0EE6960CF429}" type="slidenum">
              <a:rPr lang="en-US" smtClean="0"/>
              <a:pPr/>
              <a:t>23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dirty="0" smtClean="0">
                <a:latin typeface="Franklin Gothic Book" pitchFamily="34" charset="0"/>
              </a:rPr>
              <a:t>Let’s begin our session with prayer.  </a:t>
            </a:r>
          </a:p>
          <a:p>
            <a:endParaRPr lang="en-US" sz="1400" dirty="0" smtClean="0">
              <a:latin typeface="Franklin Gothic Book" pitchFamily="34" charset="0"/>
            </a:endParaRPr>
          </a:p>
          <a:p>
            <a:endParaRPr lang="en-US" sz="1400" dirty="0" smtClean="0">
              <a:latin typeface="Franklin Gothic Book" pitchFamily="34" charset="0"/>
            </a:endParaRPr>
          </a:p>
          <a:p>
            <a:r>
              <a:rPr lang="en-US" sz="1400" dirty="0" smtClean="0">
                <a:latin typeface="Franklin Gothic Book" pitchFamily="34" charset="0"/>
              </a:rPr>
              <a:t>  </a:t>
            </a:r>
          </a:p>
          <a:p>
            <a:pPr algn="ctr"/>
            <a:r>
              <a:rPr lang="en-US" sz="1400" i="1" dirty="0" smtClean="0">
                <a:solidFill>
                  <a:schemeClr val="bg2">
                    <a:lumMod val="50000"/>
                  </a:schemeClr>
                </a:solidFill>
                <a:latin typeface="Franklin Gothic Book" pitchFamily="34" charset="0"/>
              </a:rPr>
              <a:t>Use Extraordinary Minister of Communion Prayer 2.  </a:t>
            </a:r>
          </a:p>
          <a:p>
            <a:pPr algn="ctr"/>
            <a:endParaRPr lang="en-US" sz="1400" i="1" dirty="0" smtClean="0">
              <a:solidFill>
                <a:schemeClr val="bg2">
                  <a:lumMod val="50000"/>
                </a:schemeClr>
              </a:solidFill>
              <a:latin typeface="Franklin Gothic Book" pitchFamily="34" charset="0"/>
            </a:endParaRPr>
          </a:p>
          <a:p>
            <a:pPr algn="ctr"/>
            <a:r>
              <a:rPr lang="en-US" sz="1400" i="1" dirty="0" smtClean="0">
                <a:solidFill>
                  <a:schemeClr val="bg2">
                    <a:lumMod val="50000"/>
                  </a:schemeClr>
                </a:solidFill>
                <a:latin typeface="Franklin Gothic Book" pitchFamily="34" charset="0"/>
              </a:rPr>
              <a:t>Following the hymn, advanced to the next slide for the reading </a:t>
            </a:r>
            <a:r>
              <a:rPr lang="en-US" sz="1400" dirty="0" smtClean="0">
                <a:solidFill>
                  <a:srgbClr val="FF0000"/>
                </a:solidFill>
                <a:latin typeface="Franklin Gothic Book" pitchFamily="34" charset="0"/>
                <a:sym typeface="Wingdings"/>
              </a:rPr>
              <a:t>()</a:t>
            </a:r>
            <a:endParaRPr lang="en-US" sz="1400" i="1" dirty="0" smtClean="0">
              <a:latin typeface="Franklin Gothic Book" pitchFamily="34" charset="0"/>
            </a:endParaRPr>
          </a:p>
          <a:p>
            <a:endParaRPr lang="en-US" sz="1400" dirty="0" smtClean="0">
              <a:latin typeface="Franklin Gothic Book" pitchFamily="34" charset="0"/>
            </a:endParaRPr>
          </a:p>
          <a:p>
            <a:r>
              <a:rPr lang="en-US" sz="1400" dirty="0" smtClean="0">
                <a:latin typeface="Franklin Gothic Book" pitchFamily="34" charset="0"/>
              </a:rPr>
              <a:t>   </a:t>
            </a:r>
          </a:p>
          <a:p>
            <a:endParaRPr lang="en-US" dirty="0" smtClean="0">
              <a:latin typeface="Franklin Gothic Book" pitchFamily="34" charset="0"/>
            </a:endParaRPr>
          </a:p>
          <a:p>
            <a:endParaRPr lang="en-US" dirty="0"/>
          </a:p>
        </p:txBody>
      </p:sp>
      <p:sp>
        <p:nvSpPr>
          <p:cNvPr id="4" name="Slide Number Placeholder 3"/>
          <p:cNvSpPr>
            <a:spLocks noGrp="1"/>
          </p:cNvSpPr>
          <p:nvPr>
            <p:ph type="sldNum" sz="quarter" idx="10"/>
          </p:nvPr>
        </p:nvSpPr>
        <p:spPr/>
        <p:txBody>
          <a:bodyPr/>
          <a:lstStyle/>
          <a:p>
            <a:fld id="{348F2FE7-9136-4846-9B73-0EE6960CF429}"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dirty="0" smtClean="0">
                <a:latin typeface="Franklin Gothic Book" pitchFamily="34" charset="0"/>
              </a:rPr>
              <a:t>A reading from the first letter of Paul to the Corinthians: </a:t>
            </a:r>
            <a:r>
              <a:rPr lang="en-US" sz="1400" dirty="0" smtClean="0">
                <a:solidFill>
                  <a:srgbClr val="FF0000"/>
                </a:solidFill>
                <a:latin typeface="Franklin Gothic Book" pitchFamily="34" charset="0"/>
                <a:sym typeface="Wingdings"/>
              </a:rPr>
              <a:t>()</a:t>
            </a:r>
            <a:r>
              <a:rPr lang="en-US" sz="1400" dirty="0" smtClean="0">
                <a:latin typeface="Franklin Gothic Book" pitchFamily="34" charset="0"/>
              </a:rPr>
              <a:t> </a:t>
            </a:r>
          </a:p>
          <a:p>
            <a:pPr algn="ctr"/>
            <a:endParaRPr lang="en-US" sz="1400" dirty="0" smtClean="0">
              <a:latin typeface="Franklin Gothic Book" pitchFamily="34" charset="0"/>
            </a:endParaRPr>
          </a:p>
          <a:p>
            <a:pPr algn="ctr"/>
            <a:r>
              <a:rPr lang="en-US" sz="1400" dirty="0" smtClean="0">
                <a:latin typeface="Franklin Gothic Book" pitchFamily="34" charset="0"/>
              </a:rPr>
              <a:t>Brothers and sisters: </a:t>
            </a:r>
          </a:p>
          <a:p>
            <a:pPr algn="ctr"/>
            <a:r>
              <a:rPr lang="en-US" sz="1400" dirty="0" smtClean="0">
                <a:latin typeface="Franklin Gothic Book" pitchFamily="34" charset="0"/>
              </a:rPr>
              <a:t>I received from the Lord what I also handed on to you, </a:t>
            </a:r>
          </a:p>
          <a:p>
            <a:pPr algn="ctr"/>
            <a:r>
              <a:rPr lang="en-US" sz="1400" dirty="0" smtClean="0">
                <a:latin typeface="Franklin Gothic Book" pitchFamily="34" charset="0"/>
              </a:rPr>
              <a:t>that the Lord Jesus, on the night he was handed over, </a:t>
            </a:r>
          </a:p>
          <a:p>
            <a:pPr algn="ctr"/>
            <a:r>
              <a:rPr lang="en-US" sz="1400" dirty="0" smtClean="0">
                <a:latin typeface="Franklin Gothic Book" pitchFamily="34" charset="0"/>
              </a:rPr>
              <a:t>took bread, and, after he had given thanks, broke it </a:t>
            </a:r>
          </a:p>
          <a:p>
            <a:pPr algn="ctr"/>
            <a:r>
              <a:rPr lang="en-US" sz="1400" dirty="0" smtClean="0">
                <a:latin typeface="Franklin Gothic Book" pitchFamily="34" charset="0"/>
              </a:rPr>
              <a:t>and said, “This is my body that is for you. </a:t>
            </a:r>
          </a:p>
          <a:p>
            <a:pPr algn="ctr"/>
            <a:r>
              <a:rPr lang="en-US" sz="1400" dirty="0" smtClean="0">
                <a:latin typeface="Franklin Gothic Book" pitchFamily="34" charset="0"/>
              </a:rPr>
              <a:t>Do this in remembrance of me.”  </a:t>
            </a:r>
          </a:p>
          <a:p>
            <a:pPr algn="ctr"/>
            <a:r>
              <a:rPr lang="en-US" sz="1400" dirty="0" smtClean="0">
                <a:latin typeface="Franklin Gothic Book" pitchFamily="34" charset="0"/>
              </a:rPr>
              <a:t>In the same way also the cup, after supper, saying, </a:t>
            </a:r>
          </a:p>
          <a:p>
            <a:pPr algn="ctr"/>
            <a:r>
              <a:rPr lang="en-US" sz="1400" dirty="0" smtClean="0">
                <a:latin typeface="Franklin Gothic Book" pitchFamily="34" charset="0"/>
              </a:rPr>
              <a:t>“This cup is the new covenant in my blood.          </a:t>
            </a:r>
          </a:p>
          <a:p>
            <a:pPr algn="ctr"/>
            <a:r>
              <a:rPr lang="en-US" sz="1400" dirty="0" smtClean="0">
                <a:latin typeface="Franklin Gothic Book" pitchFamily="34" charset="0"/>
              </a:rPr>
              <a:t>Do this, as often as you drink it, in remembrance of me.” </a:t>
            </a:r>
          </a:p>
          <a:p>
            <a:pPr algn="ctr"/>
            <a:r>
              <a:rPr lang="en-US" sz="1400" dirty="0" smtClean="0">
                <a:latin typeface="Franklin Gothic Book" pitchFamily="34" charset="0"/>
              </a:rPr>
              <a:t>For as often as you eat this bread, and drink the cup,           </a:t>
            </a:r>
          </a:p>
          <a:p>
            <a:pPr algn="ctr"/>
            <a:r>
              <a:rPr lang="en-US" sz="1400" dirty="0" smtClean="0">
                <a:latin typeface="Franklin Gothic Book" pitchFamily="34" charset="0"/>
              </a:rPr>
              <a:t>you proclaim the death of the Lord until he comes.</a:t>
            </a:r>
          </a:p>
          <a:p>
            <a:pPr algn="ctr"/>
            <a:endParaRPr lang="en-US" sz="1400" dirty="0" smtClean="0">
              <a:latin typeface="Franklin Gothic Book" pitchFamily="34" charset="0"/>
            </a:endParaRPr>
          </a:p>
          <a:p>
            <a:pPr algn="ctr"/>
            <a:endParaRPr lang="en-US" sz="1400" dirty="0" smtClean="0">
              <a:latin typeface="Franklin Gothic Book" pitchFamily="34" charset="0"/>
            </a:endParaRPr>
          </a:p>
          <a:p>
            <a:r>
              <a:rPr lang="en-US" sz="1400" i="1" dirty="0" smtClean="0">
                <a:solidFill>
                  <a:schemeClr val="accent6">
                    <a:lumMod val="50000"/>
                  </a:schemeClr>
                </a:solidFill>
                <a:latin typeface="Franklin Gothic Book" pitchFamily="34" charset="0"/>
              </a:rPr>
              <a:t>Continue with the prayer found on the sheet.</a:t>
            </a:r>
          </a:p>
          <a:p>
            <a:endParaRPr lang="en-US" sz="1400" i="1" dirty="0" smtClean="0">
              <a:solidFill>
                <a:schemeClr val="accent6">
                  <a:lumMod val="50000"/>
                </a:schemeClr>
              </a:solidFill>
              <a:latin typeface="Franklin Gothic Book" pitchFamily="34" charset="0"/>
            </a:endParaRPr>
          </a:p>
          <a:p>
            <a:endParaRPr lang="en-US" sz="1400" i="1" dirty="0" smtClean="0">
              <a:solidFill>
                <a:schemeClr val="accent6">
                  <a:lumMod val="50000"/>
                </a:schemeClr>
              </a:solidFill>
              <a:latin typeface="Franklin Gothic Book" pitchFamily="34" charset="0"/>
            </a:endParaRPr>
          </a:p>
          <a:p>
            <a:r>
              <a:rPr lang="en-US" sz="1400" i="1" dirty="0" smtClean="0">
                <a:solidFill>
                  <a:schemeClr val="accent6">
                    <a:lumMod val="50000"/>
                  </a:schemeClr>
                </a:solidFill>
                <a:latin typeface="Franklin Gothic Book" pitchFamily="34" charset="0"/>
              </a:rPr>
              <a:t>When finished with the prayer, continue on </a:t>
            </a:r>
            <a:r>
              <a:rPr lang="en-US" sz="1400" dirty="0" smtClean="0">
                <a:solidFill>
                  <a:srgbClr val="FF0000"/>
                </a:solidFill>
                <a:latin typeface="Franklin Gothic Book" pitchFamily="34" charset="0"/>
                <a:sym typeface="Wingdings"/>
              </a:rPr>
              <a:t>()</a:t>
            </a:r>
            <a:endParaRPr lang="en-US" sz="1400" i="1" dirty="0" smtClean="0">
              <a:solidFill>
                <a:schemeClr val="accent6">
                  <a:lumMod val="50000"/>
                </a:schemeClr>
              </a:solidFill>
              <a:latin typeface="Franklin Gothic Book" pitchFamily="34" charset="0"/>
            </a:endParaRPr>
          </a:p>
          <a:p>
            <a:endParaRPr lang="en-US" sz="1400" dirty="0" smtClean="0">
              <a:latin typeface="Franklin Gothic Book" pitchFamily="34" charset="0"/>
            </a:endParaRPr>
          </a:p>
          <a:p>
            <a:pPr algn="ctr"/>
            <a:endParaRPr lang="en-US" sz="1400" dirty="0" smtClean="0">
              <a:latin typeface="Franklin Gothic Book" pitchFamily="34" charset="0"/>
            </a:endParaRPr>
          </a:p>
          <a:p>
            <a:pPr algn="ctr"/>
            <a:endParaRPr lang="en-US" sz="1400" dirty="0" smtClean="0">
              <a:latin typeface="Franklin Gothic Book" pitchFamily="34" charset="0"/>
            </a:endParaRPr>
          </a:p>
          <a:p>
            <a:pPr algn="ctr"/>
            <a:endParaRPr lang="en-US" sz="1400" dirty="0" smtClean="0">
              <a:latin typeface="Franklin Gothic Book" pitchFamily="34" charset="0"/>
            </a:endParaRPr>
          </a:p>
          <a:p>
            <a:endParaRPr lang="en-US" sz="1400" dirty="0"/>
          </a:p>
        </p:txBody>
      </p:sp>
      <p:sp>
        <p:nvSpPr>
          <p:cNvPr id="4" name="Slide Number Placeholder 3"/>
          <p:cNvSpPr>
            <a:spLocks noGrp="1"/>
          </p:cNvSpPr>
          <p:nvPr>
            <p:ph type="sldNum" sz="quarter" idx="10"/>
          </p:nvPr>
        </p:nvSpPr>
        <p:spPr/>
        <p:txBody>
          <a:bodyPr/>
          <a:lstStyle/>
          <a:p>
            <a:fld id="{348F2FE7-9136-4846-9B73-0EE6960CF429}"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dirty="0" smtClean="0">
                <a:latin typeface="Franklin Gothic Book" pitchFamily="34" charset="0"/>
              </a:rPr>
              <a:t>We begin by taking a look at the importance of the sacred liturgy in the Catholic Church. </a:t>
            </a:r>
            <a:r>
              <a:rPr lang="en-US" sz="1400" dirty="0" smtClean="0">
                <a:solidFill>
                  <a:srgbClr val="FF0000"/>
                </a:solidFill>
                <a:latin typeface="Franklin Gothic Book" pitchFamily="34" charset="0"/>
                <a:sym typeface="Wingdings"/>
              </a:rPr>
              <a:t>()</a:t>
            </a:r>
            <a:r>
              <a:rPr lang="en-US" sz="1400" dirty="0" smtClean="0">
                <a:latin typeface="Franklin Gothic Book" pitchFamily="34" charset="0"/>
              </a:rPr>
              <a:t> </a:t>
            </a:r>
            <a:endParaRPr lang="en-US" sz="1400" dirty="0">
              <a:latin typeface="Franklin Gothic Book" pitchFamily="34" charset="0"/>
            </a:endParaRPr>
          </a:p>
        </p:txBody>
      </p:sp>
      <p:sp>
        <p:nvSpPr>
          <p:cNvPr id="4" name="Slide Number Placeholder 3"/>
          <p:cNvSpPr>
            <a:spLocks noGrp="1"/>
          </p:cNvSpPr>
          <p:nvPr>
            <p:ph type="sldNum" sz="quarter" idx="10"/>
          </p:nvPr>
        </p:nvSpPr>
        <p:spPr/>
        <p:txBody>
          <a:bodyPr/>
          <a:lstStyle/>
          <a:p>
            <a:fld id="{348F2FE7-9136-4846-9B73-0EE6960CF429}"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15790"/>
            <a:ext cx="5686213" cy="4183380"/>
          </a:xfrm>
        </p:spPr>
        <p:txBody>
          <a:bodyPr>
            <a:normAutofit/>
          </a:bodyPr>
          <a:lstStyle/>
          <a:p>
            <a:r>
              <a:rPr lang="en-US" sz="1400" dirty="0" smtClean="0">
                <a:latin typeface="Franklin Gothic Book" pitchFamily="34" charset="0"/>
              </a:rPr>
              <a:t>The </a:t>
            </a:r>
            <a:r>
              <a:rPr lang="en-US" sz="1400" b="1" dirty="0" smtClean="0">
                <a:latin typeface="Franklin Gothic Book" pitchFamily="34" charset="0"/>
              </a:rPr>
              <a:t>Catechism</a:t>
            </a:r>
            <a:r>
              <a:rPr lang="en-US" sz="1400" dirty="0" smtClean="0">
                <a:latin typeface="Franklin Gothic Book" pitchFamily="34" charset="0"/>
              </a:rPr>
              <a:t> of the Catholic Church defines liturgy </a:t>
            </a:r>
            <a:r>
              <a:rPr lang="en-US" sz="1400" dirty="0" smtClean="0">
                <a:solidFill>
                  <a:srgbClr val="FF0000"/>
                </a:solidFill>
                <a:latin typeface="Franklin Gothic Book" pitchFamily="34" charset="0"/>
                <a:sym typeface="Wingdings"/>
              </a:rPr>
              <a:t>()</a:t>
            </a:r>
            <a:r>
              <a:rPr lang="en-US" sz="1400" dirty="0" smtClean="0">
                <a:latin typeface="Franklin Gothic Book" pitchFamily="34" charset="0"/>
              </a:rPr>
              <a:t> as “the </a:t>
            </a:r>
            <a:r>
              <a:rPr lang="en-US" sz="1400" b="1" dirty="0" smtClean="0">
                <a:latin typeface="Franklin Gothic Book" pitchFamily="34" charset="0"/>
              </a:rPr>
              <a:t>participation of the People of God in ‘the work of God.’</a:t>
            </a:r>
            <a:r>
              <a:rPr lang="en-US" sz="1400" dirty="0" smtClean="0">
                <a:latin typeface="Franklin Gothic Book" pitchFamily="34" charset="0"/>
              </a:rPr>
              <a:t>  Through the liturgy, Christ, our redeemer and high priest, continues the work of our redemption in, with, and through his Church” (CCC 1069).  </a:t>
            </a:r>
          </a:p>
          <a:p>
            <a:endParaRPr lang="en-US" sz="1400" dirty="0" smtClean="0">
              <a:latin typeface="Franklin Gothic Book" pitchFamily="34" charset="0"/>
            </a:endParaRPr>
          </a:p>
          <a:p>
            <a:r>
              <a:rPr lang="en-US" sz="1400" dirty="0" smtClean="0">
                <a:latin typeface="Franklin Gothic Book" pitchFamily="34" charset="0"/>
              </a:rPr>
              <a:t>The word “liturgy” may seem like an uncommon word. </a:t>
            </a:r>
            <a:r>
              <a:rPr lang="en-US" sz="1400" dirty="0" smtClean="0">
                <a:solidFill>
                  <a:srgbClr val="FF0000"/>
                </a:solidFill>
                <a:latin typeface="Franklin Gothic Book" pitchFamily="34" charset="0"/>
                <a:sym typeface="Wingdings"/>
              </a:rPr>
              <a:t>()</a:t>
            </a:r>
            <a:r>
              <a:rPr lang="en-US" sz="1400" dirty="0" smtClean="0">
                <a:latin typeface="Franklin Gothic Book" pitchFamily="34" charset="0"/>
              </a:rPr>
              <a:t> It actually is based on the Greek word, </a:t>
            </a:r>
            <a:r>
              <a:rPr lang="en-US" sz="1400" b="1" i="1" dirty="0" err="1" smtClean="0">
                <a:latin typeface="Franklin Gothic Book" pitchFamily="34" charset="0"/>
              </a:rPr>
              <a:t>leitourgia</a:t>
            </a:r>
            <a:r>
              <a:rPr lang="en-US" sz="1400" dirty="0" smtClean="0">
                <a:latin typeface="Franklin Gothic Book" pitchFamily="34" charset="0"/>
              </a:rPr>
              <a:t>, meaning </a:t>
            </a:r>
            <a:r>
              <a:rPr lang="en-US" sz="1400" b="1" dirty="0" smtClean="0">
                <a:latin typeface="Franklin Gothic Book" pitchFamily="34" charset="0"/>
              </a:rPr>
              <a:t>“work done on behalf of the people” or a public service</a:t>
            </a:r>
            <a:r>
              <a:rPr lang="en-US" sz="1400" dirty="0" smtClean="0">
                <a:latin typeface="Franklin Gothic Book" pitchFamily="34" charset="0"/>
              </a:rPr>
              <a:t>. </a:t>
            </a:r>
            <a:r>
              <a:rPr lang="en-US" sz="1400" dirty="0" smtClean="0">
                <a:solidFill>
                  <a:srgbClr val="FF0000"/>
                </a:solidFill>
                <a:latin typeface="Franklin Gothic Book" pitchFamily="34" charset="0"/>
                <a:sym typeface="Wingdings"/>
              </a:rPr>
              <a:t>()</a:t>
            </a:r>
            <a:r>
              <a:rPr lang="en-US" sz="1400" dirty="0" smtClean="0">
                <a:latin typeface="Franklin Gothic Book" pitchFamily="34" charset="0"/>
              </a:rPr>
              <a:t> </a:t>
            </a:r>
          </a:p>
          <a:p>
            <a:endParaRPr lang="en-US" sz="1400" dirty="0" smtClean="0">
              <a:latin typeface="Franklin Gothic Book" pitchFamily="34" charset="0"/>
            </a:endParaRPr>
          </a:p>
          <a:p>
            <a:r>
              <a:rPr lang="en-US" sz="1400" dirty="0" smtClean="0">
                <a:latin typeface="Franklin Gothic Book" pitchFamily="34" charset="0"/>
              </a:rPr>
              <a:t>More accurately in the Catholic Tradition, liturgy is understood properly as the “work of God” accomplished through Christ in which the faithful participate through the silent, spoken and sung prayer. </a:t>
            </a:r>
            <a:r>
              <a:rPr lang="en-US" sz="1400" dirty="0" smtClean="0">
                <a:solidFill>
                  <a:srgbClr val="FF0000"/>
                </a:solidFill>
                <a:latin typeface="Franklin Gothic Book" pitchFamily="34" charset="0"/>
                <a:sym typeface="Wingdings"/>
              </a:rPr>
              <a:t>()</a:t>
            </a:r>
            <a:endParaRPr lang="en-US" sz="1400" i="1" dirty="0" smtClean="0">
              <a:solidFill>
                <a:schemeClr val="accent6">
                  <a:lumMod val="50000"/>
                </a:schemeClr>
              </a:solidFill>
              <a:latin typeface="Franklin Gothic Book" pitchFamily="34" charset="0"/>
            </a:endParaRPr>
          </a:p>
        </p:txBody>
      </p:sp>
      <p:sp>
        <p:nvSpPr>
          <p:cNvPr id="4" name="Slide Number Placeholder 3"/>
          <p:cNvSpPr>
            <a:spLocks noGrp="1"/>
          </p:cNvSpPr>
          <p:nvPr>
            <p:ph type="sldNum" sz="quarter" idx="10"/>
          </p:nvPr>
        </p:nvSpPr>
        <p:spPr/>
        <p:txBody>
          <a:bodyPr/>
          <a:lstStyle/>
          <a:p>
            <a:fld id="{348F2FE7-9136-4846-9B73-0EE6960CF429}"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15790"/>
            <a:ext cx="5686213" cy="4183380"/>
          </a:xfrm>
        </p:spPr>
        <p:txBody>
          <a:bodyPr>
            <a:normAutofit/>
          </a:bodyPr>
          <a:lstStyle/>
          <a:p>
            <a:r>
              <a:rPr lang="en-US" sz="1400" dirty="0" smtClean="0">
                <a:latin typeface="Franklin Gothic Book" pitchFamily="34" charset="0"/>
              </a:rPr>
              <a:t>The word “liturgy”</a:t>
            </a:r>
            <a:r>
              <a:rPr lang="en-US" sz="1400" dirty="0" smtClean="0">
                <a:solidFill>
                  <a:srgbClr val="FF0000"/>
                </a:solidFill>
                <a:latin typeface="Franklin Gothic Book" pitchFamily="34" charset="0"/>
                <a:sym typeface="Wingdings"/>
              </a:rPr>
              <a:t> ()</a:t>
            </a:r>
            <a:r>
              <a:rPr lang="en-US" sz="1400" dirty="0" smtClean="0">
                <a:latin typeface="Franklin Gothic Book" pitchFamily="34" charset="0"/>
              </a:rPr>
              <a:t> is a general term for the </a:t>
            </a:r>
            <a:r>
              <a:rPr lang="en-US" sz="1400" b="1" dirty="0" smtClean="0">
                <a:latin typeface="Franklin Gothic Book" pitchFamily="34" charset="0"/>
              </a:rPr>
              <a:t>official public worship </a:t>
            </a:r>
            <a:r>
              <a:rPr lang="en-US" sz="1400" dirty="0" smtClean="0">
                <a:latin typeface="Franklin Gothic Book" pitchFamily="34" charset="0"/>
              </a:rPr>
              <a:t>of the Church, </a:t>
            </a:r>
            <a:r>
              <a:rPr lang="en-US" sz="1400" dirty="0" smtClean="0">
                <a:solidFill>
                  <a:srgbClr val="FF0000"/>
                </a:solidFill>
                <a:latin typeface="Franklin Gothic Book" pitchFamily="34" charset="0"/>
                <a:sym typeface="Wingdings"/>
              </a:rPr>
              <a:t>() </a:t>
            </a:r>
            <a:r>
              <a:rPr lang="en-US" sz="1400" dirty="0" smtClean="0">
                <a:latin typeface="Franklin Gothic Book" pitchFamily="34" charset="0"/>
              </a:rPr>
              <a:t>and according to the Second Vatican Council document, </a:t>
            </a:r>
            <a:r>
              <a:rPr lang="en-US" sz="1400" i="1" dirty="0" smtClean="0">
                <a:latin typeface="Franklin Gothic Book" pitchFamily="34" charset="0"/>
              </a:rPr>
              <a:t>Constitution on the Sacred Liturgy</a:t>
            </a:r>
            <a:r>
              <a:rPr lang="en-US" sz="1400" dirty="0" smtClean="0">
                <a:latin typeface="Franklin Gothic Book" pitchFamily="34" charset="0"/>
              </a:rPr>
              <a:t>, liturgy is the </a:t>
            </a:r>
            <a:r>
              <a:rPr lang="en-US" sz="1400" b="1" dirty="0" smtClean="0">
                <a:latin typeface="Franklin Gothic Book" pitchFamily="34" charset="0"/>
              </a:rPr>
              <a:t>source</a:t>
            </a:r>
            <a:r>
              <a:rPr lang="en-US" sz="1400" dirty="0" smtClean="0">
                <a:latin typeface="Franklin Gothic Book" pitchFamily="34" charset="0"/>
              </a:rPr>
              <a:t> from which and the </a:t>
            </a:r>
            <a:r>
              <a:rPr lang="en-US" sz="1400" b="1" dirty="0" smtClean="0">
                <a:latin typeface="Franklin Gothic Book" pitchFamily="34" charset="0"/>
              </a:rPr>
              <a:t>summit</a:t>
            </a:r>
            <a:r>
              <a:rPr lang="en-US" sz="1400" dirty="0" smtClean="0">
                <a:latin typeface="Franklin Gothic Book" pitchFamily="34" charset="0"/>
              </a:rPr>
              <a:t> to which all activity in the Church flows. </a:t>
            </a:r>
            <a:r>
              <a:rPr lang="en-US" sz="1400" dirty="0" smtClean="0">
                <a:solidFill>
                  <a:srgbClr val="FF0000"/>
                </a:solidFill>
                <a:latin typeface="Franklin Gothic Book" pitchFamily="34" charset="0"/>
                <a:sym typeface="Wingdings"/>
              </a:rPr>
              <a:t>()</a:t>
            </a:r>
            <a:endParaRPr lang="en-US" sz="1400" dirty="0" smtClean="0">
              <a:latin typeface="Franklin Gothic Book" pitchFamily="34" charset="0"/>
            </a:endParaRPr>
          </a:p>
          <a:p>
            <a:endParaRPr lang="en-US" sz="1400" dirty="0" smtClean="0">
              <a:latin typeface="Franklin Gothic Book" pitchFamily="34" charset="0"/>
            </a:endParaRPr>
          </a:p>
          <a:p>
            <a:r>
              <a:rPr lang="en-US" sz="1400" dirty="0" smtClean="0">
                <a:latin typeface="Franklin Gothic Book" pitchFamily="34" charset="0"/>
              </a:rPr>
              <a:t>There are </a:t>
            </a:r>
            <a:r>
              <a:rPr lang="en-US" sz="1400" b="1" dirty="0" smtClean="0">
                <a:latin typeface="Franklin Gothic Book" pitchFamily="34" charset="0"/>
              </a:rPr>
              <a:t>various forms</a:t>
            </a:r>
            <a:r>
              <a:rPr lang="en-US" sz="1400" dirty="0" smtClean="0">
                <a:latin typeface="Franklin Gothic Book" pitchFamily="34" charset="0"/>
              </a:rPr>
              <a:t> of liturgy in the Church: </a:t>
            </a:r>
            <a:r>
              <a:rPr lang="en-US" sz="1400" dirty="0" smtClean="0">
                <a:solidFill>
                  <a:srgbClr val="FF0000"/>
                </a:solidFill>
                <a:latin typeface="Franklin Gothic Book" pitchFamily="34" charset="0"/>
                <a:sym typeface="Wingdings"/>
              </a:rPr>
              <a:t>()</a:t>
            </a:r>
            <a:r>
              <a:rPr lang="en-US" sz="1400" dirty="0" smtClean="0">
                <a:latin typeface="Franklin Gothic Book" pitchFamily="34" charset="0"/>
              </a:rPr>
              <a:t>  first, and foremost is </a:t>
            </a:r>
            <a:r>
              <a:rPr lang="en-US" sz="1400" b="1" dirty="0" smtClean="0">
                <a:latin typeface="Franklin Gothic Book" pitchFamily="34" charset="0"/>
              </a:rPr>
              <a:t>Eucharist</a:t>
            </a:r>
            <a:r>
              <a:rPr lang="en-US" sz="1400" dirty="0" smtClean="0">
                <a:latin typeface="Franklin Gothic Book" pitchFamily="34" charset="0"/>
              </a:rPr>
              <a:t>, or the Mass. </a:t>
            </a:r>
            <a:r>
              <a:rPr lang="en-US" sz="1400" dirty="0" smtClean="0">
                <a:solidFill>
                  <a:srgbClr val="FF0000"/>
                </a:solidFill>
                <a:latin typeface="Franklin Gothic Book" pitchFamily="34" charset="0"/>
                <a:sym typeface="Wingdings"/>
              </a:rPr>
              <a:t>()</a:t>
            </a:r>
            <a:r>
              <a:rPr lang="en-US" sz="1400" dirty="0" smtClean="0">
                <a:latin typeface="Franklin Gothic Book" pitchFamily="34" charset="0"/>
              </a:rPr>
              <a:t>  </a:t>
            </a:r>
          </a:p>
          <a:p>
            <a:endParaRPr lang="en-US" sz="1400" dirty="0" smtClean="0">
              <a:latin typeface="Franklin Gothic Book" pitchFamily="34" charset="0"/>
            </a:endParaRPr>
          </a:p>
          <a:p>
            <a:r>
              <a:rPr lang="en-US" sz="1400" dirty="0" smtClean="0">
                <a:latin typeface="Franklin Gothic Book" pitchFamily="34" charset="0"/>
              </a:rPr>
              <a:t>All celebration of the </a:t>
            </a:r>
            <a:r>
              <a:rPr lang="en-US" sz="1400" b="1" dirty="0" smtClean="0">
                <a:latin typeface="Franklin Gothic Book" pitchFamily="34" charset="0"/>
              </a:rPr>
              <a:t>sacraments</a:t>
            </a:r>
            <a:r>
              <a:rPr lang="en-US" sz="1400" dirty="0" smtClean="0">
                <a:latin typeface="Franklin Gothic Book" pitchFamily="34" charset="0"/>
              </a:rPr>
              <a:t> would be examples of liturgy. </a:t>
            </a:r>
            <a:r>
              <a:rPr lang="en-US" sz="1400" dirty="0" smtClean="0">
                <a:solidFill>
                  <a:srgbClr val="FF0000"/>
                </a:solidFill>
                <a:latin typeface="Franklin Gothic Book" pitchFamily="34" charset="0"/>
                <a:sym typeface="Wingdings"/>
              </a:rPr>
              <a:t>()</a:t>
            </a:r>
            <a:endParaRPr lang="en-US" sz="1400" dirty="0" smtClean="0">
              <a:latin typeface="Franklin Gothic Book" pitchFamily="34" charset="0"/>
            </a:endParaRPr>
          </a:p>
          <a:p>
            <a:endParaRPr lang="en-US" sz="1400" dirty="0" smtClean="0">
              <a:latin typeface="Franklin Gothic Book" pitchFamily="34" charset="0"/>
            </a:endParaRPr>
          </a:p>
          <a:p>
            <a:r>
              <a:rPr lang="en-US" sz="1400" dirty="0" smtClean="0">
                <a:latin typeface="Franklin Gothic Book" pitchFamily="34" charset="0"/>
              </a:rPr>
              <a:t>The Church marks time during the day through the praying of the </a:t>
            </a:r>
            <a:r>
              <a:rPr lang="en-US" sz="1400" b="1" dirty="0" smtClean="0">
                <a:latin typeface="Franklin Gothic Book" pitchFamily="34" charset="0"/>
              </a:rPr>
              <a:t>Liturgy of the Hours</a:t>
            </a:r>
            <a:r>
              <a:rPr lang="en-US" sz="1400" dirty="0" smtClean="0">
                <a:latin typeface="Franklin Gothic Book" pitchFamily="34" charset="0"/>
              </a:rPr>
              <a:t>. </a:t>
            </a:r>
            <a:r>
              <a:rPr lang="en-US" sz="1400" dirty="0" smtClean="0">
                <a:solidFill>
                  <a:srgbClr val="FF0000"/>
                </a:solidFill>
                <a:latin typeface="Franklin Gothic Book" pitchFamily="34" charset="0"/>
                <a:sym typeface="Wingdings"/>
              </a:rPr>
              <a:t>()</a:t>
            </a:r>
            <a:endParaRPr lang="en-US" sz="1400" dirty="0" smtClean="0">
              <a:latin typeface="Franklin Gothic Book" pitchFamily="34" charset="0"/>
            </a:endParaRPr>
          </a:p>
          <a:p>
            <a:endParaRPr lang="en-US" sz="1400" dirty="0" smtClean="0">
              <a:latin typeface="Franklin Gothic Book" pitchFamily="34" charset="0"/>
            </a:endParaRPr>
          </a:p>
          <a:p>
            <a:r>
              <a:rPr lang="en-US" sz="1400" dirty="0" smtClean="0">
                <a:latin typeface="Franklin Gothic Book" pitchFamily="34" charset="0"/>
              </a:rPr>
              <a:t>And ritual in the Church that takes place within a </a:t>
            </a:r>
            <a:r>
              <a:rPr lang="en-US" sz="1400" b="1" dirty="0" smtClean="0">
                <a:latin typeface="Franklin Gothic Book" pitchFamily="34" charset="0"/>
              </a:rPr>
              <a:t>celebration of the Word of God</a:t>
            </a:r>
            <a:r>
              <a:rPr lang="en-US" sz="1400" dirty="0" smtClean="0">
                <a:latin typeface="Franklin Gothic Book" pitchFamily="34" charset="0"/>
              </a:rPr>
              <a:t> would be considered liturgy (Ash Wednesday, Rite of Election etc.) </a:t>
            </a:r>
            <a:r>
              <a:rPr lang="en-US" sz="1400" dirty="0" smtClean="0">
                <a:solidFill>
                  <a:srgbClr val="FF0000"/>
                </a:solidFill>
                <a:latin typeface="Franklin Gothic Book" pitchFamily="34" charset="0"/>
                <a:sym typeface="Wingdings"/>
              </a:rPr>
              <a:t>()</a:t>
            </a:r>
            <a:endParaRPr lang="en-US" sz="1400" dirty="0" smtClean="0">
              <a:latin typeface="Franklin Gothic Book" pitchFamily="34" charset="0"/>
            </a:endParaRPr>
          </a:p>
          <a:p>
            <a:endParaRPr lang="en-US" sz="1400" dirty="0" smtClean="0">
              <a:latin typeface="Franklin Gothic Book" pitchFamily="34" charset="0"/>
            </a:endParaRPr>
          </a:p>
          <a:p>
            <a:endParaRPr lang="en-US" sz="1400" dirty="0">
              <a:latin typeface="Franklin Gothic Book" pitchFamily="34" charset="0"/>
            </a:endParaRPr>
          </a:p>
        </p:txBody>
      </p:sp>
      <p:sp>
        <p:nvSpPr>
          <p:cNvPr id="4" name="Slide Number Placeholder 3"/>
          <p:cNvSpPr>
            <a:spLocks noGrp="1"/>
          </p:cNvSpPr>
          <p:nvPr>
            <p:ph type="sldNum" sz="quarter" idx="10"/>
          </p:nvPr>
        </p:nvSpPr>
        <p:spPr/>
        <p:txBody>
          <a:bodyPr/>
          <a:lstStyle/>
          <a:p>
            <a:fld id="{348F2FE7-9136-4846-9B73-0EE6960CF429}"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260850"/>
            <a:ext cx="5608320" cy="4493260"/>
          </a:xfrm>
        </p:spPr>
        <p:txBody>
          <a:bodyPr>
            <a:normAutofit lnSpcReduction="10000"/>
          </a:bodyPr>
          <a:lstStyle/>
          <a:p>
            <a:r>
              <a:rPr lang="en-US" sz="1400" dirty="0" smtClean="0">
                <a:latin typeface="Franklin Gothic Book" pitchFamily="34" charset="0"/>
              </a:rPr>
              <a:t>The Sacred Liturgy is vital to the </a:t>
            </a:r>
            <a:r>
              <a:rPr lang="en-US" sz="1400" b="1" dirty="0" smtClean="0">
                <a:latin typeface="Franklin Gothic Book" pitchFamily="34" charset="0"/>
              </a:rPr>
              <a:t>life and mission of the Church</a:t>
            </a:r>
            <a:r>
              <a:rPr lang="en-US" sz="1400" dirty="0" smtClean="0">
                <a:latin typeface="Franklin Gothic Book" pitchFamily="34" charset="0"/>
              </a:rPr>
              <a:t>, </a:t>
            </a:r>
            <a:r>
              <a:rPr lang="en-US" sz="1400" dirty="0" smtClean="0">
                <a:solidFill>
                  <a:srgbClr val="FF0000"/>
                </a:solidFill>
                <a:latin typeface="Franklin Gothic Book" pitchFamily="34" charset="0"/>
                <a:sym typeface="Wingdings"/>
              </a:rPr>
              <a:t>() </a:t>
            </a:r>
            <a:r>
              <a:rPr lang="en-US" sz="1400" dirty="0" smtClean="0">
                <a:latin typeface="Franklin Gothic Book" pitchFamily="34" charset="0"/>
              </a:rPr>
              <a:t>for in it, the work of our </a:t>
            </a:r>
            <a:r>
              <a:rPr lang="en-US" sz="1400" b="1" dirty="0" smtClean="0">
                <a:latin typeface="Franklin Gothic Book" pitchFamily="34" charset="0"/>
              </a:rPr>
              <a:t>redemption is accomplished </a:t>
            </a:r>
            <a:r>
              <a:rPr lang="en-US" sz="1400" dirty="0" smtClean="0">
                <a:latin typeface="Franklin Gothic Book" pitchFamily="34" charset="0"/>
              </a:rPr>
              <a:t>, </a:t>
            </a:r>
            <a:r>
              <a:rPr lang="en-US" sz="1400" dirty="0" smtClean="0">
                <a:solidFill>
                  <a:srgbClr val="FF0000"/>
                </a:solidFill>
                <a:latin typeface="Franklin Gothic Book" pitchFamily="34" charset="0"/>
                <a:sym typeface="Wingdings"/>
              </a:rPr>
              <a:t>() </a:t>
            </a:r>
            <a:r>
              <a:rPr lang="en-US" sz="1400" dirty="0" smtClean="0">
                <a:latin typeface="Franklin Gothic Book" pitchFamily="34" charset="0"/>
              </a:rPr>
              <a:t>and the faithful express and </a:t>
            </a:r>
            <a:r>
              <a:rPr lang="en-US" sz="1400" b="1" dirty="0" smtClean="0">
                <a:latin typeface="Franklin Gothic Book" pitchFamily="34" charset="0"/>
              </a:rPr>
              <a:t>manifest to others </a:t>
            </a:r>
            <a:r>
              <a:rPr lang="en-US" sz="1400" dirty="0" smtClean="0">
                <a:latin typeface="Franklin Gothic Book" pitchFamily="34" charset="0"/>
              </a:rPr>
              <a:t>the mystery of Christ and the real nature of the Church. </a:t>
            </a:r>
            <a:r>
              <a:rPr lang="en-US" sz="1400" dirty="0" smtClean="0">
                <a:solidFill>
                  <a:srgbClr val="FF0000"/>
                </a:solidFill>
                <a:latin typeface="Franklin Gothic Book" pitchFamily="34" charset="0"/>
                <a:sym typeface="Wingdings"/>
              </a:rPr>
              <a:t>()</a:t>
            </a:r>
            <a:endParaRPr lang="en-US" sz="1400" dirty="0" smtClean="0">
              <a:latin typeface="Franklin Gothic Book" pitchFamily="34" charset="0"/>
            </a:endParaRPr>
          </a:p>
          <a:p>
            <a:endParaRPr lang="en-US" sz="1400" dirty="0" smtClean="0">
              <a:latin typeface="Franklin Gothic Book" pitchFamily="34" charset="0"/>
            </a:endParaRPr>
          </a:p>
          <a:p>
            <a:r>
              <a:rPr lang="en-US" sz="1400" dirty="0" smtClean="0">
                <a:latin typeface="Franklin Gothic Book" pitchFamily="34" charset="0"/>
              </a:rPr>
              <a:t>We believe that </a:t>
            </a:r>
            <a:r>
              <a:rPr lang="en-US" sz="1400" b="1" dirty="0" smtClean="0">
                <a:latin typeface="Franklin Gothic Book" pitchFamily="34" charset="0"/>
              </a:rPr>
              <a:t>Christ is continuously present </a:t>
            </a:r>
            <a:r>
              <a:rPr lang="en-US" sz="1400" dirty="0" smtClean="0">
                <a:latin typeface="Franklin Gothic Book" pitchFamily="34" charset="0"/>
              </a:rPr>
              <a:t>to us through the sacred liturgy, and the </a:t>
            </a:r>
            <a:r>
              <a:rPr lang="en-US" sz="1400" i="1" dirty="0" smtClean="0">
                <a:latin typeface="Franklin Gothic Book" pitchFamily="34" charset="0"/>
              </a:rPr>
              <a:t>Constitution on the Sacred Liturgy </a:t>
            </a:r>
            <a:r>
              <a:rPr lang="en-US" sz="1400" dirty="0" smtClean="0">
                <a:latin typeface="Franklin Gothic Book" pitchFamily="34" charset="0"/>
              </a:rPr>
              <a:t>outlines the five ways that Christ is present: </a:t>
            </a:r>
            <a:r>
              <a:rPr lang="en-US" sz="1400" dirty="0" smtClean="0">
                <a:solidFill>
                  <a:srgbClr val="FF0000"/>
                </a:solidFill>
                <a:latin typeface="Franklin Gothic Book" pitchFamily="34" charset="0"/>
                <a:sym typeface="Wingdings"/>
              </a:rPr>
              <a:t>()</a:t>
            </a:r>
            <a:endParaRPr lang="en-US" sz="1400" dirty="0" smtClean="0">
              <a:latin typeface="Franklin Gothic Book" pitchFamily="34" charset="0"/>
            </a:endParaRPr>
          </a:p>
          <a:p>
            <a:endParaRPr lang="en-US" sz="1400" dirty="0" smtClean="0">
              <a:latin typeface="Franklin Gothic Book" pitchFamily="34" charset="0"/>
            </a:endParaRPr>
          </a:p>
          <a:p>
            <a:r>
              <a:rPr lang="en-US" sz="1400" b="1" dirty="0" smtClean="0">
                <a:latin typeface="Franklin Gothic Book" pitchFamily="34" charset="0"/>
              </a:rPr>
              <a:t>First</a:t>
            </a:r>
            <a:r>
              <a:rPr lang="en-US" sz="1400" dirty="0" smtClean="0">
                <a:latin typeface="Franklin Gothic Book" pitchFamily="34" charset="0"/>
              </a:rPr>
              <a:t> and foremost, in the </a:t>
            </a:r>
            <a:r>
              <a:rPr lang="en-US" sz="1400" b="1" dirty="0" smtClean="0">
                <a:latin typeface="Franklin Gothic Book" pitchFamily="34" charset="0"/>
              </a:rPr>
              <a:t>Eucharistic elements </a:t>
            </a:r>
            <a:r>
              <a:rPr lang="en-US" sz="1400" dirty="0" smtClean="0">
                <a:latin typeface="Franklin Gothic Book" pitchFamily="34" charset="0"/>
              </a:rPr>
              <a:t>of the consecrated bread and wine at Mass </a:t>
            </a:r>
            <a:r>
              <a:rPr lang="en-US" sz="1400" dirty="0" smtClean="0">
                <a:solidFill>
                  <a:srgbClr val="FF0000"/>
                </a:solidFill>
                <a:latin typeface="Franklin Gothic Book" pitchFamily="34" charset="0"/>
                <a:sym typeface="Wingdings"/>
              </a:rPr>
              <a:t>()</a:t>
            </a:r>
            <a:endParaRPr lang="en-US" sz="1400" dirty="0" smtClean="0">
              <a:latin typeface="Franklin Gothic Book" pitchFamily="34" charset="0"/>
            </a:endParaRPr>
          </a:p>
          <a:p>
            <a:endParaRPr lang="en-US" sz="1400" dirty="0" smtClean="0">
              <a:latin typeface="Franklin Gothic Book" pitchFamily="34" charset="0"/>
            </a:endParaRPr>
          </a:p>
          <a:p>
            <a:r>
              <a:rPr lang="en-US" sz="1400" b="1" dirty="0" smtClean="0">
                <a:latin typeface="Franklin Gothic Book" pitchFamily="34" charset="0"/>
              </a:rPr>
              <a:t>Secondly</a:t>
            </a:r>
            <a:r>
              <a:rPr lang="en-US" sz="1400" dirty="0" smtClean="0">
                <a:latin typeface="Franklin Gothic Book" pitchFamily="34" charset="0"/>
              </a:rPr>
              <a:t>, in the person of the </a:t>
            </a:r>
            <a:r>
              <a:rPr lang="en-US" sz="1400" b="1" dirty="0" smtClean="0">
                <a:latin typeface="Franklin Gothic Book" pitchFamily="34" charset="0"/>
              </a:rPr>
              <a:t>minister </a:t>
            </a:r>
            <a:r>
              <a:rPr lang="en-US" sz="1400" dirty="0" smtClean="0">
                <a:solidFill>
                  <a:srgbClr val="FF0000"/>
                </a:solidFill>
                <a:latin typeface="Franklin Gothic Book" pitchFamily="34" charset="0"/>
                <a:sym typeface="Wingdings"/>
              </a:rPr>
              <a:t>()</a:t>
            </a:r>
            <a:endParaRPr lang="en-US" sz="1400" b="1" dirty="0" smtClean="0">
              <a:latin typeface="Franklin Gothic Book" pitchFamily="34" charset="0"/>
            </a:endParaRPr>
          </a:p>
          <a:p>
            <a:endParaRPr lang="en-US" sz="1400" dirty="0" smtClean="0">
              <a:latin typeface="Franklin Gothic Book" pitchFamily="34" charset="0"/>
            </a:endParaRPr>
          </a:p>
          <a:p>
            <a:r>
              <a:rPr lang="en-US" sz="1400" b="1" dirty="0" smtClean="0">
                <a:latin typeface="Franklin Gothic Book" pitchFamily="34" charset="0"/>
              </a:rPr>
              <a:t>Third</a:t>
            </a:r>
            <a:r>
              <a:rPr lang="en-US" sz="1400" dirty="0" smtClean="0">
                <a:latin typeface="Franklin Gothic Book" pitchFamily="34" charset="0"/>
              </a:rPr>
              <a:t>, in the celebration of the </a:t>
            </a:r>
            <a:r>
              <a:rPr lang="en-US" sz="1400" b="1" dirty="0" smtClean="0">
                <a:latin typeface="Franklin Gothic Book" pitchFamily="34" charset="0"/>
              </a:rPr>
              <a:t>Sacraments </a:t>
            </a:r>
            <a:r>
              <a:rPr lang="en-US" sz="1400" dirty="0" smtClean="0">
                <a:solidFill>
                  <a:srgbClr val="FF0000"/>
                </a:solidFill>
                <a:latin typeface="Franklin Gothic Book" pitchFamily="34" charset="0"/>
                <a:sym typeface="Wingdings"/>
              </a:rPr>
              <a:t>()</a:t>
            </a:r>
            <a:endParaRPr lang="en-US" sz="1400" b="1" dirty="0" smtClean="0">
              <a:latin typeface="Franklin Gothic Book" pitchFamily="34" charset="0"/>
            </a:endParaRPr>
          </a:p>
          <a:p>
            <a:endParaRPr lang="en-US" sz="1400" dirty="0" smtClean="0">
              <a:latin typeface="Franklin Gothic Book" pitchFamily="34" charset="0"/>
            </a:endParaRPr>
          </a:p>
          <a:p>
            <a:r>
              <a:rPr lang="en-US" sz="1400" b="1" dirty="0" smtClean="0">
                <a:latin typeface="Franklin Gothic Book" pitchFamily="34" charset="0"/>
              </a:rPr>
              <a:t>Fourth</a:t>
            </a:r>
            <a:r>
              <a:rPr lang="en-US" sz="1400" dirty="0" smtClean="0">
                <a:latin typeface="Franklin Gothic Book" pitchFamily="34" charset="0"/>
              </a:rPr>
              <a:t>, in the Scripture </a:t>
            </a:r>
            <a:r>
              <a:rPr lang="en-US" sz="1400" b="1" dirty="0" smtClean="0">
                <a:latin typeface="Franklin Gothic Book" pitchFamily="34" charset="0"/>
              </a:rPr>
              <a:t>readings proclaimed </a:t>
            </a:r>
            <a:r>
              <a:rPr lang="en-US" sz="1400" dirty="0" smtClean="0">
                <a:solidFill>
                  <a:srgbClr val="FF0000"/>
                </a:solidFill>
                <a:latin typeface="Franklin Gothic Book" pitchFamily="34" charset="0"/>
                <a:sym typeface="Wingdings"/>
              </a:rPr>
              <a:t>()</a:t>
            </a:r>
            <a:endParaRPr lang="en-US" sz="1400" b="1" dirty="0" smtClean="0">
              <a:latin typeface="Franklin Gothic Book" pitchFamily="34" charset="0"/>
            </a:endParaRPr>
          </a:p>
          <a:p>
            <a:endParaRPr lang="en-US" sz="1400" dirty="0" smtClean="0">
              <a:latin typeface="Franklin Gothic Book" pitchFamily="34" charset="0"/>
            </a:endParaRPr>
          </a:p>
          <a:p>
            <a:r>
              <a:rPr lang="en-US" sz="1400" dirty="0" smtClean="0">
                <a:latin typeface="Franklin Gothic Book" pitchFamily="34" charset="0"/>
              </a:rPr>
              <a:t>Finally, in the </a:t>
            </a:r>
            <a:r>
              <a:rPr lang="en-US" sz="1400" b="1" dirty="0" smtClean="0">
                <a:latin typeface="Franklin Gothic Book" pitchFamily="34" charset="0"/>
              </a:rPr>
              <a:t>Church gathered</a:t>
            </a:r>
            <a:r>
              <a:rPr lang="en-US" sz="1400" dirty="0" smtClean="0">
                <a:latin typeface="Franklin Gothic Book" pitchFamily="34" charset="0"/>
              </a:rPr>
              <a:t>, for Jesus tells us in Matthew’s gospel, “For where two or three are gathered together in my name, there am I in the midst of them.” </a:t>
            </a:r>
            <a:r>
              <a:rPr lang="en-US" sz="1400" dirty="0" smtClean="0">
                <a:solidFill>
                  <a:srgbClr val="FF0000"/>
                </a:solidFill>
                <a:latin typeface="Franklin Gothic Book" pitchFamily="34" charset="0"/>
                <a:sym typeface="Wingdings"/>
              </a:rPr>
              <a:t>()</a:t>
            </a:r>
            <a:endParaRPr lang="en-US" sz="1400" dirty="0" smtClean="0">
              <a:latin typeface="Franklin Gothic Book" pitchFamily="34" charset="0"/>
            </a:endParaRPr>
          </a:p>
          <a:p>
            <a:endParaRPr lang="en-US" sz="1400" dirty="0">
              <a:latin typeface="Franklin Gothic Book" pitchFamily="34" charset="0"/>
            </a:endParaRPr>
          </a:p>
        </p:txBody>
      </p:sp>
      <p:sp>
        <p:nvSpPr>
          <p:cNvPr id="4" name="Slide Number Placeholder 3"/>
          <p:cNvSpPr>
            <a:spLocks noGrp="1"/>
          </p:cNvSpPr>
          <p:nvPr>
            <p:ph type="sldNum" sz="quarter" idx="10"/>
          </p:nvPr>
        </p:nvSpPr>
        <p:spPr/>
        <p:txBody>
          <a:bodyPr/>
          <a:lstStyle/>
          <a:p>
            <a:fld id="{348F2FE7-9136-4846-9B73-0EE6960CF429}"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dirty="0" smtClean="0">
                <a:latin typeface="Franklin Gothic Book" pitchFamily="34" charset="0"/>
                <a:sym typeface="Wingdings"/>
              </a:rPr>
              <a:t>Does anyone have any questions so far?   	</a:t>
            </a:r>
          </a:p>
          <a:p>
            <a:endParaRPr lang="en-US" sz="1400" dirty="0" smtClean="0">
              <a:latin typeface="Franklin Gothic Book" pitchFamily="34" charset="0"/>
              <a:sym typeface="Wingdings"/>
            </a:endParaRPr>
          </a:p>
          <a:p>
            <a:r>
              <a:rPr lang="en-US" sz="1400" dirty="0" smtClean="0">
                <a:latin typeface="Franklin Gothic Book" pitchFamily="34" charset="0"/>
                <a:sym typeface="Wingdings"/>
              </a:rPr>
              <a:t>	</a:t>
            </a:r>
            <a:r>
              <a:rPr lang="en-US" sz="1400" i="1" dirty="0" smtClean="0">
                <a:solidFill>
                  <a:schemeClr val="bg2">
                    <a:lumMod val="50000"/>
                  </a:schemeClr>
                </a:solidFill>
                <a:latin typeface="Franklin Gothic Book" pitchFamily="34" charset="0"/>
                <a:sym typeface="Wingdings"/>
              </a:rPr>
              <a:t>After questions, continue on…</a:t>
            </a:r>
            <a:endParaRPr lang="en-US" sz="1400" dirty="0" smtClean="0">
              <a:solidFill>
                <a:schemeClr val="bg2">
                  <a:lumMod val="50000"/>
                </a:schemeClr>
              </a:solidFill>
              <a:latin typeface="Franklin Gothic Book" pitchFamily="34" charset="0"/>
              <a:sym typeface="Wingdings"/>
            </a:endParaRPr>
          </a:p>
          <a:p>
            <a:endParaRPr lang="en-US" sz="1400" dirty="0" smtClean="0">
              <a:solidFill>
                <a:srgbClr val="FF0000"/>
              </a:solidFill>
              <a:latin typeface="Franklin Gothic Book" pitchFamily="34" charset="0"/>
              <a:sym typeface="Wingdings"/>
            </a:endParaRPr>
          </a:p>
          <a:p>
            <a:endParaRPr lang="en-US" sz="1400" dirty="0" smtClean="0">
              <a:latin typeface="Franklin Gothic Book" pitchFamily="34" charset="0"/>
            </a:endParaRPr>
          </a:p>
          <a:p>
            <a:endParaRPr lang="en-US" sz="1400" dirty="0" smtClean="0">
              <a:latin typeface="Franklin Gothic Book" pitchFamily="34" charset="0"/>
            </a:endParaRPr>
          </a:p>
          <a:p>
            <a:r>
              <a:rPr lang="en-US" sz="1400" dirty="0" smtClean="0">
                <a:latin typeface="Franklin Gothic Book" pitchFamily="34" charset="0"/>
              </a:rPr>
              <a:t>A question for our reflection and discussion: </a:t>
            </a:r>
            <a:r>
              <a:rPr lang="en-US" sz="1400" dirty="0" smtClean="0">
                <a:solidFill>
                  <a:srgbClr val="FF0000"/>
                </a:solidFill>
                <a:latin typeface="Franklin Gothic Book" pitchFamily="34" charset="0"/>
                <a:sym typeface="Wingdings"/>
              </a:rPr>
              <a:t>()</a:t>
            </a:r>
            <a:endParaRPr lang="en-US" sz="1400" dirty="0" smtClean="0"/>
          </a:p>
          <a:p>
            <a:r>
              <a:rPr lang="en-US" sz="1400" dirty="0" smtClean="0">
                <a:latin typeface="Franklin Gothic Book" pitchFamily="34" charset="0"/>
              </a:rPr>
              <a:t>  </a:t>
            </a:r>
          </a:p>
          <a:p>
            <a:pPr marL="479684" indent="-240666">
              <a:buFont typeface="Arial" pitchFamily="34" charset="0"/>
              <a:buChar char="•"/>
            </a:pPr>
            <a:r>
              <a:rPr lang="en-US" sz="1400" dirty="0" smtClean="0">
                <a:latin typeface="Franklin Gothic Book" pitchFamily="34" charset="0"/>
              </a:rPr>
              <a:t>What does the Mass mean to you?  How is it part of your spiritual life?</a:t>
            </a:r>
          </a:p>
          <a:p>
            <a:pPr marL="479684" indent="-240666">
              <a:buFont typeface="Arial" pitchFamily="34" charset="0"/>
              <a:buChar char="•"/>
            </a:pPr>
            <a:endParaRPr lang="en-US" sz="1400" dirty="0" smtClean="0">
              <a:latin typeface="Franklin Gothic Book" pitchFamily="34" charset="0"/>
            </a:endParaRPr>
          </a:p>
          <a:p>
            <a:pPr marL="479684" indent="-240666">
              <a:buFont typeface="Arial" pitchFamily="34" charset="0"/>
              <a:buChar char="•"/>
            </a:pPr>
            <a:endParaRPr lang="en-US" sz="1400" dirty="0" smtClean="0">
              <a:latin typeface="Franklin Gothic Book" pitchFamily="34" charset="0"/>
            </a:endParaRPr>
          </a:p>
          <a:p>
            <a:pPr marL="479684" indent="-240666">
              <a:buFont typeface="Arial" pitchFamily="34" charset="0"/>
              <a:buChar char="•"/>
            </a:pPr>
            <a:endParaRPr lang="en-US" sz="1400" dirty="0" smtClean="0">
              <a:latin typeface="Franklin Gothic Book" pitchFamily="34" charset="0"/>
            </a:endParaRPr>
          </a:p>
          <a:p>
            <a:pPr marL="479684" indent="-240666"/>
            <a:r>
              <a:rPr lang="en-US" sz="1400" i="1" dirty="0" smtClean="0">
                <a:solidFill>
                  <a:schemeClr val="bg2">
                    <a:lumMod val="50000"/>
                  </a:schemeClr>
                </a:solidFill>
                <a:latin typeface="Franklin Gothic Book" pitchFamily="34" charset="0"/>
                <a:sym typeface="Wingdings"/>
              </a:rPr>
              <a:t>		After discussion, continue on…</a:t>
            </a:r>
            <a:r>
              <a:rPr lang="en-US" sz="1400" dirty="0" smtClean="0">
                <a:latin typeface="Franklin Gothic Book" pitchFamily="34" charset="0"/>
              </a:rPr>
              <a:t> </a:t>
            </a:r>
            <a:r>
              <a:rPr lang="en-US" sz="1400" dirty="0" smtClean="0">
                <a:solidFill>
                  <a:srgbClr val="FF0000"/>
                </a:solidFill>
                <a:latin typeface="Franklin Gothic Book" pitchFamily="34" charset="0"/>
                <a:sym typeface="Wingdings"/>
              </a:rPr>
              <a:t>()</a:t>
            </a:r>
            <a:endParaRPr lang="en-US" sz="1400" dirty="0" smtClean="0">
              <a:latin typeface="Franklin Gothic Book" pitchFamily="34" charset="0"/>
            </a:endParaRPr>
          </a:p>
        </p:txBody>
      </p:sp>
      <p:sp>
        <p:nvSpPr>
          <p:cNvPr id="4" name="Slide Number Placeholder 3"/>
          <p:cNvSpPr>
            <a:spLocks noGrp="1"/>
          </p:cNvSpPr>
          <p:nvPr>
            <p:ph type="sldNum" sz="quarter" idx="10"/>
          </p:nvPr>
        </p:nvSpPr>
        <p:spPr/>
        <p:txBody>
          <a:bodyPr/>
          <a:lstStyle/>
          <a:p>
            <a:fld id="{348F2FE7-9136-4846-9B73-0EE6960CF429}"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97CF4ED-0D73-46E8-AFB2-7231E8C02E89}" type="datetimeFigureOut">
              <a:rPr lang="en-US" smtClean="0"/>
              <a:pPr/>
              <a:t>9/1/2015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CC7E05-F355-4303-8D4A-A81217EEBC34}" type="slidenum">
              <a:rPr lang="en-US" smtClean="0"/>
              <a:pPr/>
              <a:t>‹#›</a:t>
            </a:fld>
            <a:endParaRPr lang="en-US" dirty="0"/>
          </a:p>
        </p:txBody>
      </p:sp>
    </p:spTree>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7CF4ED-0D73-46E8-AFB2-7231E8C02E89}" type="datetimeFigureOut">
              <a:rPr lang="en-US" smtClean="0"/>
              <a:pPr/>
              <a:t>9/1/2015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CC7E05-F355-4303-8D4A-A81217EEBC34}" type="slidenum">
              <a:rPr lang="en-US" smtClean="0"/>
              <a:pPr/>
              <a:t>‹#›</a:t>
            </a:fld>
            <a:endParaRPr lang="en-US" dirty="0"/>
          </a:p>
        </p:txBody>
      </p:sp>
    </p:spTree>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7CF4ED-0D73-46E8-AFB2-7231E8C02E89}" type="datetimeFigureOut">
              <a:rPr lang="en-US" smtClean="0"/>
              <a:pPr/>
              <a:t>9/1/2015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CC7E05-F355-4303-8D4A-A81217EEBC34}" type="slidenum">
              <a:rPr lang="en-US" smtClean="0"/>
              <a:pPr/>
              <a:t>‹#›</a:t>
            </a:fld>
            <a:endParaRPr lang="en-US" dirty="0"/>
          </a:p>
        </p:txBody>
      </p:sp>
    </p:spTree>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7CF4ED-0D73-46E8-AFB2-7231E8C02E89}" type="datetimeFigureOut">
              <a:rPr lang="en-US" smtClean="0"/>
              <a:pPr/>
              <a:t>9/1/2015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CC7E05-F355-4303-8D4A-A81217EEBC34}" type="slidenum">
              <a:rPr lang="en-US" smtClean="0"/>
              <a:pPr/>
              <a:t>‹#›</a:t>
            </a:fld>
            <a:endParaRPr lang="en-US" dirty="0"/>
          </a:p>
        </p:txBody>
      </p:sp>
    </p:spTree>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7CF4ED-0D73-46E8-AFB2-7231E8C02E89}" type="datetimeFigureOut">
              <a:rPr lang="en-US" smtClean="0"/>
              <a:pPr/>
              <a:t>9/1/2015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CC7E05-F355-4303-8D4A-A81217EEBC34}" type="slidenum">
              <a:rPr lang="en-US" smtClean="0"/>
              <a:pPr/>
              <a:t>‹#›</a:t>
            </a:fld>
            <a:endParaRPr lang="en-US" dirty="0"/>
          </a:p>
        </p:txBody>
      </p:sp>
    </p:spTree>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97CF4ED-0D73-46E8-AFB2-7231E8C02E89}" type="datetimeFigureOut">
              <a:rPr lang="en-US" smtClean="0"/>
              <a:pPr/>
              <a:t>9/1/2015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7CC7E05-F355-4303-8D4A-A81217EEBC34}" type="slidenum">
              <a:rPr lang="en-US" smtClean="0"/>
              <a:pPr/>
              <a:t>‹#›</a:t>
            </a:fld>
            <a:endParaRPr lang="en-US" dirty="0"/>
          </a:p>
        </p:txBody>
      </p:sp>
    </p:spTree>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97CF4ED-0D73-46E8-AFB2-7231E8C02E89}" type="datetimeFigureOut">
              <a:rPr lang="en-US" smtClean="0"/>
              <a:pPr/>
              <a:t>9/1/2015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7CC7E05-F355-4303-8D4A-A81217EEBC34}" type="slidenum">
              <a:rPr lang="en-US" smtClean="0"/>
              <a:pPr/>
              <a:t>‹#›</a:t>
            </a:fld>
            <a:endParaRPr lang="en-US" dirty="0"/>
          </a:p>
        </p:txBody>
      </p:sp>
    </p:spTree>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97CF4ED-0D73-46E8-AFB2-7231E8C02E89}" type="datetimeFigureOut">
              <a:rPr lang="en-US" smtClean="0"/>
              <a:pPr/>
              <a:t>9/1/2015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7CC7E05-F355-4303-8D4A-A81217EEBC34}" type="slidenum">
              <a:rPr lang="en-US" smtClean="0"/>
              <a:pPr/>
              <a:t>‹#›</a:t>
            </a:fld>
            <a:endParaRPr lang="en-US" dirty="0"/>
          </a:p>
        </p:txBody>
      </p:sp>
    </p:spTree>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7CF4ED-0D73-46E8-AFB2-7231E8C02E89}" type="datetimeFigureOut">
              <a:rPr lang="en-US" smtClean="0"/>
              <a:pPr/>
              <a:t>9/1/2015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7CC7E05-F355-4303-8D4A-A81217EEBC34}" type="slidenum">
              <a:rPr lang="en-US" smtClean="0"/>
              <a:pPr/>
              <a:t>‹#›</a:t>
            </a:fld>
            <a:endParaRPr lang="en-US" dirty="0"/>
          </a:p>
        </p:txBody>
      </p:sp>
    </p:spTree>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7CF4ED-0D73-46E8-AFB2-7231E8C02E89}" type="datetimeFigureOut">
              <a:rPr lang="en-US" smtClean="0"/>
              <a:pPr/>
              <a:t>9/1/2015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7CC7E05-F355-4303-8D4A-A81217EEBC34}" type="slidenum">
              <a:rPr lang="en-US" smtClean="0"/>
              <a:pPr/>
              <a:t>‹#›</a:t>
            </a:fld>
            <a:endParaRPr lang="en-US" dirty="0"/>
          </a:p>
        </p:txBody>
      </p:sp>
    </p:spTree>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7CF4ED-0D73-46E8-AFB2-7231E8C02E89}" type="datetimeFigureOut">
              <a:rPr lang="en-US" smtClean="0"/>
              <a:pPr/>
              <a:t>9/1/2015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7CC7E05-F355-4303-8D4A-A81217EEBC34}" type="slidenum">
              <a:rPr lang="en-US" smtClean="0"/>
              <a:pPr/>
              <a:t>‹#›</a:t>
            </a:fld>
            <a:endParaRPr lang="en-US" dirty="0"/>
          </a:p>
        </p:txBody>
      </p:sp>
    </p:spTree>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2000" r="-2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7CF4ED-0D73-46E8-AFB2-7231E8C02E89}" type="datetimeFigureOut">
              <a:rPr lang="en-US" smtClean="0"/>
              <a:pPr/>
              <a:t>9/1/2015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CC7E05-F355-4303-8D4A-A81217EEBC34}"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fad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10.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image" Target="../media/image12.jpe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9.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t="-5000" b="-5000"/>
          </a:stretch>
        </a:blipFill>
        <a:effectLst/>
      </p:bgPr>
    </p:bg>
    <p:spTree>
      <p:nvGrpSpPr>
        <p:cNvPr id="1" name=""/>
        <p:cNvGrpSpPr/>
        <p:nvPr/>
      </p:nvGrpSpPr>
      <p:grpSpPr>
        <a:xfrm>
          <a:off x="0" y="0"/>
          <a:ext cx="0" cy="0"/>
          <a:chOff x="0" y="0"/>
          <a:chExt cx="0" cy="0"/>
        </a:xfrm>
      </p:grpSpPr>
      <p:pic>
        <p:nvPicPr>
          <p:cNvPr id="12" name="Picture 11" descr="Picture4.jpg"/>
          <p:cNvPicPr>
            <a:picLocks noChangeAspect="1"/>
          </p:cNvPicPr>
          <p:nvPr/>
        </p:nvPicPr>
        <p:blipFill>
          <a:blip r:embed="rId4" cstate="print"/>
          <a:stretch>
            <a:fillRect/>
          </a:stretch>
        </p:blipFill>
        <p:spPr>
          <a:xfrm>
            <a:off x="0" y="0"/>
            <a:ext cx="9144000" cy="6858000"/>
          </a:xfrm>
          <a:prstGeom prst="rect">
            <a:avLst/>
          </a:prstGeom>
        </p:spPr>
      </p:pic>
      <p:pic>
        <p:nvPicPr>
          <p:cNvPr id="1027" name="Picture 3" descr="1397348_625279370844485_2122257066_o"/>
          <p:cNvPicPr>
            <a:picLocks noChangeAspect="1" noChangeArrowheads="1"/>
          </p:cNvPicPr>
          <p:nvPr/>
        </p:nvPicPr>
        <p:blipFill>
          <a:blip r:embed="rId5" cstate="print"/>
          <a:srcRect l="20000" r="12448" b="1151"/>
          <a:stretch>
            <a:fillRect/>
          </a:stretch>
        </p:blipFill>
        <p:spPr bwMode="auto">
          <a:xfrm>
            <a:off x="1142988" y="304800"/>
            <a:ext cx="2362199" cy="2292822"/>
          </a:xfrm>
          <a:prstGeom prst="rect">
            <a:avLst/>
          </a:prstGeom>
          <a:noFill/>
          <a:ln w="9525" algn="in">
            <a:noFill/>
            <a:miter lim="800000"/>
            <a:headEnd/>
            <a:tailEnd/>
          </a:ln>
          <a:effectLst>
            <a:softEdge rad="127000"/>
          </a:effectLst>
        </p:spPr>
      </p:pic>
      <p:pic>
        <p:nvPicPr>
          <p:cNvPr id="1028" name="Picture 4" descr="communion"/>
          <p:cNvPicPr>
            <a:picLocks noChangeAspect="1" noChangeArrowheads="1"/>
          </p:cNvPicPr>
          <p:nvPr/>
        </p:nvPicPr>
        <p:blipFill>
          <a:blip r:embed="rId6" cstate="print"/>
          <a:srcRect r="4878"/>
          <a:stretch>
            <a:fillRect/>
          </a:stretch>
        </p:blipFill>
        <p:spPr bwMode="auto">
          <a:xfrm>
            <a:off x="1142981" y="2590792"/>
            <a:ext cx="3085846" cy="1655195"/>
          </a:xfrm>
          <a:prstGeom prst="rect">
            <a:avLst/>
          </a:prstGeom>
          <a:noFill/>
          <a:ln w="9525" algn="in">
            <a:noFill/>
            <a:miter lim="800000"/>
            <a:headEnd/>
            <a:tailEnd/>
          </a:ln>
          <a:effectLst>
            <a:softEdge rad="127000"/>
          </a:effectLst>
        </p:spPr>
      </p:pic>
      <p:pic>
        <p:nvPicPr>
          <p:cNvPr id="1029" name="Picture 5" descr="01Passing-Cup"/>
          <p:cNvPicPr>
            <a:picLocks noChangeAspect="1" noChangeArrowheads="1"/>
          </p:cNvPicPr>
          <p:nvPr/>
        </p:nvPicPr>
        <p:blipFill>
          <a:blip r:embed="rId7" cstate="print"/>
          <a:srcRect l="29474" t="32001" r="30527"/>
          <a:stretch>
            <a:fillRect/>
          </a:stretch>
        </p:blipFill>
        <p:spPr bwMode="auto">
          <a:xfrm>
            <a:off x="3276587" y="1219200"/>
            <a:ext cx="2100145" cy="1872539"/>
          </a:xfrm>
          <a:prstGeom prst="rect">
            <a:avLst/>
          </a:prstGeom>
          <a:noFill/>
          <a:ln w="9525" algn="in">
            <a:noFill/>
            <a:miter lim="800000"/>
            <a:headEnd/>
            <a:tailEnd/>
          </a:ln>
          <a:effectLst>
            <a:softEdge rad="127000"/>
          </a:effectLst>
        </p:spPr>
      </p:pic>
      <p:sp>
        <p:nvSpPr>
          <p:cNvPr id="1030" name="Text Box 6"/>
          <p:cNvSpPr txBox="1">
            <a:spLocks noChangeArrowheads="1"/>
          </p:cNvSpPr>
          <p:nvPr/>
        </p:nvSpPr>
        <p:spPr bwMode="auto">
          <a:xfrm>
            <a:off x="5334000" y="762000"/>
            <a:ext cx="3124200" cy="3581400"/>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600" i="1" u="none" strike="noStrike" cap="none" normalizeH="0" baseline="0" dirty="0" smtClean="0">
                <a:ln>
                  <a:noFill/>
                </a:ln>
                <a:solidFill>
                  <a:schemeClr val="bg1"/>
                </a:solidFill>
                <a:effectLst>
                  <a:outerShdw blurRad="38100" dist="38100" dir="2700000" algn="tl">
                    <a:srgbClr val="000000">
                      <a:alpha val="43137"/>
                    </a:srgbClr>
                  </a:outerShdw>
                </a:effectLst>
                <a:latin typeface="Garamond" pitchFamily="18" charset="0"/>
                <a:cs typeface="Arial" pitchFamily="34" charset="0"/>
              </a:rPr>
              <a:t>“For I received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3600" i="1" u="none" strike="noStrike" cap="none" normalizeH="0" baseline="0" dirty="0" smtClean="0">
                <a:ln>
                  <a:noFill/>
                </a:ln>
                <a:solidFill>
                  <a:schemeClr val="bg1"/>
                </a:solidFill>
                <a:effectLst>
                  <a:outerShdw blurRad="38100" dist="38100" dir="2700000" algn="tl">
                    <a:srgbClr val="000000">
                      <a:alpha val="43137"/>
                    </a:srgbClr>
                  </a:outerShdw>
                </a:effectLst>
                <a:latin typeface="Garamond" pitchFamily="18" charset="0"/>
                <a:cs typeface="Arial" pitchFamily="34" charset="0"/>
              </a:rPr>
              <a:t>from the Lord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3600" i="1" u="none" strike="noStrike" cap="none" normalizeH="0" baseline="0" dirty="0" smtClean="0">
                <a:ln>
                  <a:noFill/>
                </a:ln>
                <a:solidFill>
                  <a:schemeClr val="bg1"/>
                </a:solidFill>
                <a:effectLst>
                  <a:outerShdw blurRad="38100" dist="38100" dir="2700000" algn="tl">
                    <a:srgbClr val="000000">
                      <a:alpha val="43137"/>
                    </a:srgbClr>
                  </a:outerShdw>
                </a:effectLst>
                <a:latin typeface="Garamond" pitchFamily="18" charset="0"/>
                <a:cs typeface="Arial" pitchFamily="34" charset="0"/>
              </a:rPr>
              <a:t>what I also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3600" i="1" u="none" strike="noStrike" cap="none" normalizeH="0" baseline="0" dirty="0" smtClean="0">
                <a:ln>
                  <a:noFill/>
                </a:ln>
                <a:solidFill>
                  <a:schemeClr val="bg1"/>
                </a:solidFill>
                <a:effectLst>
                  <a:outerShdw blurRad="38100" dist="38100" dir="2700000" algn="tl">
                    <a:srgbClr val="000000">
                      <a:alpha val="43137"/>
                    </a:srgbClr>
                  </a:outerShdw>
                </a:effectLst>
                <a:latin typeface="Garamond" pitchFamily="18" charset="0"/>
                <a:cs typeface="Arial" pitchFamily="34" charset="0"/>
              </a:rPr>
              <a:t>handed on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3600" i="1" u="none" strike="noStrike" cap="none" normalizeH="0" baseline="0" dirty="0" smtClean="0">
                <a:ln>
                  <a:noFill/>
                </a:ln>
                <a:solidFill>
                  <a:schemeClr val="bg1"/>
                </a:solidFill>
                <a:effectLst>
                  <a:outerShdw blurRad="38100" dist="38100" dir="2700000" algn="tl">
                    <a:srgbClr val="000000">
                      <a:alpha val="43137"/>
                    </a:srgbClr>
                  </a:outerShdw>
                </a:effectLst>
                <a:latin typeface="Garamond" pitchFamily="18" charset="0"/>
                <a:cs typeface="Arial" pitchFamily="34" charset="0"/>
              </a:rPr>
              <a:t>to you…”</a:t>
            </a:r>
          </a:p>
          <a:p>
            <a:pPr lvl="0" algn="ctr" fontAlgn="base">
              <a:spcBef>
                <a:spcPct val="0"/>
              </a:spcBef>
              <a:spcAft>
                <a:spcPct val="0"/>
              </a:spcAft>
            </a:pPr>
            <a:endParaRPr lang="en-US" sz="1600" i="1" dirty="0" smtClean="0">
              <a:solidFill>
                <a:schemeClr val="bg1"/>
              </a:solidFill>
              <a:effectLst>
                <a:outerShdw blurRad="38100" dist="38100" dir="2700000" algn="tl">
                  <a:srgbClr val="000000">
                    <a:alpha val="43137"/>
                  </a:srgbClr>
                </a:outerShdw>
              </a:effectLst>
              <a:latin typeface="Garamond" pitchFamily="18" charset="0"/>
              <a:cs typeface="Arial" pitchFamily="34" charset="0"/>
            </a:endParaRPr>
          </a:p>
          <a:p>
            <a:pPr lvl="0" algn="ctr" fontAlgn="base">
              <a:spcBef>
                <a:spcPct val="0"/>
              </a:spcBef>
              <a:spcAft>
                <a:spcPct val="0"/>
              </a:spcAft>
            </a:pPr>
            <a:r>
              <a:rPr lang="en-US" sz="1600" i="1" dirty="0" smtClean="0">
                <a:solidFill>
                  <a:schemeClr val="bg1"/>
                </a:solidFill>
                <a:effectLst>
                  <a:outerShdw blurRad="38100" dist="38100" dir="2700000" algn="tl">
                    <a:srgbClr val="000000">
                      <a:alpha val="43137"/>
                    </a:srgbClr>
                  </a:outerShdw>
                </a:effectLst>
                <a:latin typeface="Garamond" pitchFamily="18" charset="0"/>
                <a:cs typeface="Arial" pitchFamily="34" charset="0"/>
              </a:rPr>
              <a:t>1 Corinthians 11:23</a:t>
            </a:r>
            <a:endParaRPr kumimoji="0" lang="en-US" sz="1600" i="1" u="none" strike="noStrike" cap="none" normalizeH="0" baseline="0" dirty="0" smtClean="0">
              <a:ln>
                <a:noFill/>
              </a:ln>
              <a:solidFill>
                <a:schemeClr val="bg1"/>
              </a:solidFill>
              <a:effectLst>
                <a:outerShdw blurRad="38100" dist="38100" dir="2700000" algn="tl">
                  <a:srgbClr val="000000">
                    <a:alpha val="43137"/>
                  </a:srgbClr>
                </a:outerShdw>
              </a:effectLst>
              <a:latin typeface="Garamond" pitchFamily="18"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3600" i="1" u="none" strike="noStrike" cap="none" normalizeH="0" baseline="0" dirty="0" smtClean="0">
              <a:ln>
                <a:noFill/>
              </a:ln>
              <a:solidFill>
                <a:schemeClr val="bg1"/>
              </a:solidFill>
              <a:effectLst>
                <a:outerShdw blurRad="38100" dist="38100" dir="2700000" algn="tl">
                  <a:srgbClr val="000000">
                    <a:alpha val="43137"/>
                  </a:srgbClr>
                </a:outerShdw>
              </a:effectLst>
              <a:latin typeface="Garamond" pitchFamily="18" charset="0"/>
              <a:cs typeface="Arial" pitchFamily="34" charset="0"/>
            </a:endParaRPr>
          </a:p>
        </p:txBody>
      </p:sp>
      <p:sp>
        <p:nvSpPr>
          <p:cNvPr id="1038" name="WordArt 14"/>
          <p:cNvSpPr>
            <a:spLocks noChangeArrowheads="1" noChangeShapeType="1" noTextEdit="1"/>
          </p:cNvSpPr>
          <p:nvPr/>
        </p:nvSpPr>
        <p:spPr bwMode="auto">
          <a:xfrm>
            <a:off x="914400" y="4267200"/>
            <a:ext cx="7467600" cy="1066800"/>
          </a:xfrm>
          <a:prstGeom prst="rect">
            <a:avLst/>
          </a:prstGeom>
        </p:spPr>
        <p:txBody>
          <a:bodyPr wrap="none" fromWordArt="1">
            <a:prstTxWarp prst="textPlain">
              <a:avLst>
                <a:gd name="adj" fmla="val 50000"/>
              </a:avLst>
            </a:prstTxWarp>
          </a:bodyPr>
          <a:lstStyle/>
          <a:p>
            <a:pPr algn="ctr" rtl="0"/>
            <a:r>
              <a:rPr lang="en-US" sz="3600" kern="10" spc="0" dirty="0" smtClean="0">
                <a:ln w="9525">
                  <a:noFill/>
                  <a:round/>
                  <a:headEnd/>
                  <a:tailEnd/>
                </a:ln>
                <a:effectLst>
                  <a:outerShdw dist="35921" dir="2700000" algn="ctr" rotWithShape="0">
                    <a:srgbClr val="CCCCCC">
                      <a:alpha val="50000"/>
                    </a:srgbClr>
                  </a:outerShdw>
                </a:effectLst>
                <a:latin typeface="Cambria"/>
              </a:rPr>
              <a:t>THE EXTRAORDINARY MINISTER </a:t>
            </a:r>
          </a:p>
          <a:p>
            <a:pPr algn="ctr" rtl="0"/>
            <a:r>
              <a:rPr lang="en-US" sz="3600" kern="10" spc="0" dirty="0" smtClean="0">
                <a:ln w="9525">
                  <a:noFill/>
                  <a:round/>
                  <a:headEnd/>
                  <a:tailEnd/>
                </a:ln>
                <a:effectLst>
                  <a:outerShdw dist="35921" dir="2700000" algn="ctr" rotWithShape="0">
                    <a:srgbClr val="CCCCCC">
                      <a:alpha val="50000"/>
                    </a:srgbClr>
                  </a:outerShdw>
                </a:effectLst>
                <a:latin typeface="Cambria"/>
              </a:rPr>
              <a:t>OF HOLY COMMUNION</a:t>
            </a:r>
            <a:endParaRPr lang="en-US" sz="3600" kern="10" spc="0" dirty="0">
              <a:ln w="9525">
                <a:noFill/>
                <a:round/>
                <a:headEnd/>
                <a:tailEnd/>
              </a:ln>
              <a:effectLst>
                <a:outerShdw dist="35921" dir="2700000" algn="ctr" rotWithShape="0">
                  <a:srgbClr val="CCCCCC">
                    <a:alpha val="50000"/>
                  </a:srgbClr>
                </a:outerShdw>
              </a:effectLst>
              <a:latin typeface="Cambria"/>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027"/>
                                        </p:tgtEl>
                                        <p:attrNameLst>
                                          <p:attrName>style.visibility</p:attrName>
                                        </p:attrNameLst>
                                      </p:cBhvr>
                                      <p:to>
                                        <p:strVal val="visible"/>
                                      </p:to>
                                    </p:set>
                                    <p:animEffect transition="in" filter="fade">
                                      <p:cBhvr>
                                        <p:cTn id="7" dur="2000"/>
                                        <p:tgtEl>
                                          <p:spTgt spid="1027"/>
                                        </p:tgtEl>
                                      </p:cBhvr>
                                    </p:animEffect>
                                  </p:childTnLst>
                                </p:cTn>
                              </p:par>
                              <p:par>
                                <p:cTn id="8" presetID="10" presetClass="entr" presetSubtype="0" fill="hold" nodeType="withEffect">
                                  <p:stCondLst>
                                    <p:cond delay="2000"/>
                                  </p:stCondLst>
                                  <p:childTnLst>
                                    <p:set>
                                      <p:cBhvr>
                                        <p:cTn id="9" dur="1" fill="hold">
                                          <p:stCondLst>
                                            <p:cond delay="0"/>
                                          </p:stCondLst>
                                        </p:cTn>
                                        <p:tgtEl>
                                          <p:spTgt spid="1029"/>
                                        </p:tgtEl>
                                        <p:attrNameLst>
                                          <p:attrName>style.visibility</p:attrName>
                                        </p:attrNameLst>
                                      </p:cBhvr>
                                      <p:to>
                                        <p:strVal val="visible"/>
                                      </p:to>
                                    </p:set>
                                    <p:animEffect transition="in" filter="fade">
                                      <p:cBhvr>
                                        <p:cTn id="10" dur="2000"/>
                                        <p:tgtEl>
                                          <p:spTgt spid="1029"/>
                                        </p:tgtEl>
                                      </p:cBhvr>
                                    </p:animEffect>
                                  </p:childTnLst>
                                </p:cTn>
                              </p:par>
                              <p:par>
                                <p:cTn id="11" presetID="10" presetClass="entr" presetSubtype="0" fill="hold" nodeType="withEffect">
                                  <p:stCondLst>
                                    <p:cond delay="4000"/>
                                  </p:stCondLst>
                                  <p:childTnLst>
                                    <p:set>
                                      <p:cBhvr>
                                        <p:cTn id="12" dur="1" fill="hold">
                                          <p:stCondLst>
                                            <p:cond delay="0"/>
                                          </p:stCondLst>
                                        </p:cTn>
                                        <p:tgtEl>
                                          <p:spTgt spid="1028"/>
                                        </p:tgtEl>
                                        <p:attrNameLst>
                                          <p:attrName>style.visibility</p:attrName>
                                        </p:attrNameLst>
                                      </p:cBhvr>
                                      <p:to>
                                        <p:strVal val="visible"/>
                                      </p:to>
                                    </p:set>
                                    <p:animEffect transition="in" filter="fade">
                                      <p:cBhvr>
                                        <p:cTn id="13" dur="2000"/>
                                        <p:tgtEl>
                                          <p:spTgt spid="1028"/>
                                        </p:tgtEl>
                                      </p:cBhvr>
                                    </p:animEffect>
                                  </p:childTnLst>
                                </p:cTn>
                              </p:par>
                              <p:par>
                                <p:cTn id="14" presetID="10" presetClass="entr" presetSubtype="0" fill="hold" grpId="0" nodeType="withEffect">
                                  <p:stCondLst>
                                    <p:cond delay="4000"/>
                                  </p:stCondLst>
                                  <p:childTnLst>
                                    <p:set>
                                      <p:cBhvr>
                                        <p:cTn id="15" dur="1" fill="hold">
                                          <p:stCondLst>
                                            <p:cond delay="0"/>
                                          </p:stCondLst>
                                        </p:cTn>
                                        <p:tgtEl>
                                          <p:spTgt spid="1030"/>
                                        </p:tgtEl>
                                        <p:attrNameLst>
                                          <p:attrName>style.visibility</p:attrName>
                                        </p:attrNameLst>
                                      </p:cBhvr>
                                      <p:to>
                                        <p:strVal val="visible"/>
                                      </p:to>
                                    </p:set>
                                    <p:animEffect transition="in" filter="fade">
                                      <p:cBhvr>
                                        <p:cTn id="16" dur="3000"/>
                                        <p:tgtEl>
                                          <p:spTgt spid="1030"/>
                                        </p:tgtEl>
                                      </p:cBhvr>
                                    </p:animEffect>
                                  </p:childTnLst>
                                </p:cTn>
                              </p:par>
                            </p:childTnLst>
                          </p:cTn>
                        </p:par>
                        <p:par>
                          <p:cTn id="17" fill="hold">
                            <p:stCondLst>
                              <p:cond delay="7000"/>
                            </p:stCondLst>
                            <p:childTnLst>
                              <p:par>
                                <p:cTn id="18" presetID="2" presetClass="entr" presetSubtype="8" fill="hold" grpId="0" nodeType="afterEffect">
                                  <p:stCondLst>
                                    <p:cond delay="1000"/>
                                  </p:stCondLst>
                                  <p:childTnLst>
                                    <p:set>
                                      <p:cBhvr>
                                        <p:cTn id="19" dur="1" fill="hold">
                                          <p:stCondLst>
                                            <p:cond delay="0"/>
                                          </p:stCondLst>
                                        </p:cTn>
                                        <p:tgtEl>
                                          <p:spTgt spid="1038">
                                            <p:txEl>
                                              <p:pRg st="0" end="0"/>
                                            </p:txEl>
                                          </p:spTgt>
                                        </p:tgtEl>
                                        <p:attrNameLst>
                                          <p:attrName>style.visibility</p:attrName>
                                        </p:attrNameLst>
                                      </p:cBhvr>
                                      <p:to>
                                        <p:strVal val="visible"/>
                                      </p:to>
                                    </p:set>
                                    <p:anim calcmode="lin" valueType="num">
                                      <p:cBhvr additive="base">
                                        <p:cTn id="20" dur="1000" fill="hold"/>
                                        <p:tgtEl>
                                          <p:spTgt spid="1038">
                                            <p:txEl>
                                              <p:pRg st="0" end="0"/>
                                            </p:txEl>
                                          </p:spTgt>
                                        </p:tgtEl>
                                        <p:attrNameLst>
                                          <p:attrName>ppt_x</p:attrName>
                                        </p:attrNameLst>
                                      </p:cBhvr>
                                      <p:tavLst>
                                        <p:tav tm="0">
                                          <p:val>
                                            <p:strVal val="0-#ppt_w/2"/>
                                          </p:val>
                                        </p:tav>
                                        <p:tav tm="100000">
                                          <p:val>
                                            <p:strVal val="#ppt_x"/>
                                          </p:val>
                                        </p:tav>
                                      </p:tavLst>
                                    </p:anim>
                                    <p:anim calcmode="lin" valueType="num">
                                      <p:cBhvr additive="base">
                                        <p:cTn id="21" dur="1000" fill="hold"/>
                                        <p:tgtEl>
                                          <p:spTgt spid="1038">
                                            <p:txEl>
                                              <p:pRg st="0" end="0"/>
                                            </p:txEl>
                                          </p:spTgt>
                                        </p:tgtEl>
                                        <p:attrNameLst>
                                          <p:attrName>ppt_y</p:attrName>
                                        </p:attrNameLst>
                                      </p:cBhvr>
                                      <p:tavLst>
                                        <p:tav tm="0">
                                          <p:val>
                                            <p:strVal val="#ppt_y"/>
                                          </p:val>
                                        </p:tav>
                                        <p:tav tm="100000">
                                          <p:val>
                                            <p:strVal val="#ppt_y"/>
                                          </p:val>
                                        </p:tav>
                                      </p:tavLst>
                                    </p:anim>
                                  </p:childTnLst>
                                </p:cTn>
                              </p:par>
                              <p:par>
                                <p:cTn id="22" presetID="2" presetClass="entr" presetSubtype="8" fill="hold" grpId="0" nodeType="withEffect">
                                  <p:stCondLst>
                                    <p:cond delay="1000"/>
                                  </p:stCondLst>
                                  <p:childTnLst>
                                    <p:set>
                                      <p:cBhvr>
                                        <p:cTn id="23" dur="1" fill="hold">
                                          <p:stCondLst>
                                            <p:cond delay="0"/>
                                          </p:stCondLst>
                                        </p:cTn>
                                        <p:tgtEl>
                                          <p:spTgt spid="1038">
                                            <p:txEl>
                                              <p:pRg st="1" end="1"/>
                                            </p:txEl>
                                          </p:spTgt>
                                        </p:tgtEl>
                                        <p:attrNameLst>
                                          <p:attrName>style.visibility</p:attrName>
                                        </p:attrNameLst>
                                      </p:cBhvr>
                                      <p:to>
                                        <p:strVal val="visible"/>
                                      </p:to>
                                    </p:set>
                                    <p:anim calcmode="lin" valueType="num">
                                      <p:cBhvr additive="base">
                                        <p:cTn id="24" dur="1000" fill="hold"/>
                                        <p:tgtEl>
                                          <p:spTgt spid="1038">
                                            <p:txEl>
                                              <p:pRg st="1" end="1"/>
                                            </p:txEl>
                                          </p:spTgt>
                                        </p:tgtEl>
                                        <p:attrNameLst>
                                          <p:attrName>ppt_x</p:attrName>
                                        </p:attrNameLst>
                                      </p:cBhvr>
                                      <p:tavLst>
                                        <p:tav tm="0">
                                          <p:val>
                                            <p:strVal val="0-#ppt_w/2"/>
                                          </p:val>
                                        </p:tav>
                                        <p:tav tm="100000">
                                          <p:val>
                                            <p:strVal val="#ppt_x"/>
                                          </p:val>
                                        </p:tav>
                                      </p:tavLst>
                                    </p:anim>
                                    <p:anim calcmode="lin" valueType="num">
                                      <p:cBhvr additive="base">
                                        <p:cTn id="25" dur="1000" fill="hold"/>
                                        <p:tgtEl>
                                          <p:spTgt spid="1038">
                                            <p:txEl>
                                              <p:pRg st="1" end="1"/>
                                            </p:txEl>
                                          </p:spTgt>
                                        </p:tgtEl>
                                        <p:attrNameLst>
                                          <p:attrName>ppt_y</p:attrName>
                                        </p:attrNameLst>
                                      </p:cBhvr>
                                      <p:tavLst>
                                        <p:tav tm="0">
                                          <p:val>
                                            <p:strVal val="#ppt_y"/>
                                          </p:val>
                                        </p:tav>
                                        <p:tav tm="100000">
                                          <p:val>
                                            <p:strVal val="#ppt_y"/>
                                          </p:val>
                                        </p:tav>
                                      </p:tavLst>
                                    </p:anim>
                                  </p:childTnLst>
                                </p:cTn>
                              </p:par>
                            </p:childTnLst>
                          </p:cTn>
                        </p:par>
                        <p:par>
                          <p:cTn id="26" fill="hold">
                            <p:stCondLst>
                              <p:cond delay="9000"/>
                            </p:stCondLst>
                            <p:childTnLst>
                              <p:par>
                                <p:cTn id="27" presetID="10" presetClass="entr" presetSubtype="0" fill="hold" nodeType="afterEffect">
                                  <p:stCondLst>
                                    <p:cond delay="2000"/>
                                  </p:stCondLst>
                                  <p:childTnLst>
                                    <p:set>
                                      <p:cBhvr>
                                        <p:cTn id="28" dur="1" fill="hold">
                                          <p:stCondLst>
                                            <p:cond delay="0"/>
                                          </p:stCondLst>
                                        </p:cTn>
                                        <p:tgtEl>
                                          <p:spTgt spid="12"/>
                                        </p:tgtEl>
                                        <p:attrNameLst>
                                          <p:attrName>style.visibility</p:attrName>
                                        </p:attrNameLst>
                                      </p:cBhvr>
                                      <p:to>
                                        <p:strVal val="visible"/>
                                      </p:to>
                                    </p:set>
                                    <p:animEffect transition="in" filter="fade">
                                      <p:cBhvr>
                                        <p:cTn id="29"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0" grpId="0"/>
      <p:bldP spid="1038" grpId="0" build="allAtOnce"/>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l="-17000" r="-17000"/>
          </a:stretch>
        </a:blipFill>
        <a:effectLst/>
      </p:bgPr>
    </p:bg>
    <p:spTree>
      <p:nvGrpSpPr>
        <p:cNvPr id="1" name=""/>
        <p:cNvGrpSpPr/>
        <p:nvPr/>
      </p:nvGrpSpPr>
      <p:grpSpPr>
        <a:xfrm>
          <a:off x="0" y="0"/>
          <a:ext cx="0" cy="0"/>
          <a:chOff x="0" y="0"/>
          <a:chExt cx="0" cy="0"/>
        </a:xfrm>
      </p:grpSpPr>
      <p:pic>
        <p:nvPicPr>
          <p:cNvPr id="2" name="Picture 1" descr="Eucharistic-Minister-396x288.jpg"/>
          <p:cNvPicPr>
            <a:picLocks noChangeAspect="1"/>
          </p:cNvPicPr>
          <p:nvPr/>
        </p:nvPicPr>
        <p:blipFill>
          <a:blip r:embed="rId4" cstate="print"/>
          <a:stretch>
            <a:fillRect/>
          </a:stretch>
        </p:blipFill>
        <p:spPr>
          <a:xfrm>
            <a:off x="2895600" y="685800"/>
            <a:ext cx="3733800" cy="425908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4" name="TextBox 3"/>
          <p:cNvSpPr txBox="1"/>
          <p:nvPr/>
        </p:nvSpPr>
        <p:spPr>
          <a:xfrm>
            <a:off x="1371600" y="5156537"/>
            <a:ext cx="6781800" cy="1015663"/>
          </a:xfrm>
          <a:prstGeom prst="rect">
            <a:avLst/>
          </a:prstGeom>
          <a:noFill/>
        </p:spPr>
        <p:txBody>
          <a:bodyPr wrap="square" rtlCol="0">
            <a:spAutoFit/>
          </a:bodyPr>
          <a:lstStyle/>
          <a:p>
            <a:pPr algn="ctr"/>
            <a:r>
              <a:rPr lang="en-US" sz="6000" dirty="0" smtClean="0">
                <a:solidFill>
                  <a:srgbClr val="E1E5BB"/>
                </a:solidFill>
                <a:effectLst>
                  <a:outerShdw blurRad="38100" dist="38100" dir="2700000" algn="tl">
                    <a:srgbClr val="000000">
                      <a:alpha val="43137"/>
                    </a:srgbClr>
                  </a:outerShdw>
                </a:effectLst>
                <a:latin typeface="Cambria" pitchFamily="18" charset="0"/>
              </a:rPr>
              <a:t>The Eucharist</a:t>
            </a:r>
            <a:endParaRPr lang="en-US" sz="6000" dirty="0">
              <a:solidFill>
                <a:srgbClr val="E1E5BB"/>
              </a:solidFill>
              <a:effectLst>
                <a:outerShdw blurRad="38100" dist="38100" dir="2700000" algn="tl">
                  <a:srgbClr val="000000">
                    <a:alpha val="43137"/>
                  </a:srgbClr>
                </a:outerShdw>
              </a:effectLst>
              <a:latin typeface="Cambria" pitchFamily="18" charset="0"/>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4" presetClass="entr" presetSubtype="0" accel="10000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strVal val="#ppt_w*0.05"/>
                                          </p:val>
                                        </p:tav>
                                        <p:tav tm="100000">
                                          <p:val>
                                            <p:strVal val="#ppt_w"/>
                                          </p:val>
                                        </p:tav>
                                      </p:tavLst>
                                    </p:anim>
                                    <p:anim calcmode="lin" valueType="num">
                                      <p:cBhvr>
                                        <p:cTn id="8" dur="2000" fill="hold"/>
                                        <p:tgtEl>
                                          <p:spTgt spid="2"/>
                                        </p:tgtEl>
                                        <p:attrNameLst>
                                          <p:attrName>ppt_h</p:attrName>
                                        </p:attrNameLst>
                                      </p:cBhvr>
                                      <p:tavLst>
                                        <p:tav tm="0">
                                          <p:val>
                                            <p:strVal val="#ppt_h"/>
                                          </p:val>
                                        </p:tav>
                                        <p:tav tm="100000">
                                          <p:val>
                                            <p:strVal val="#ppt_h"/>
                                          </p:val>
                                        </p:tav>
                                      </p:tavLst>
                                    </p:anim>
                                    <p:anim calcmode="lin" valueType="num">
                                      <p:cBhvr>
                                        <p:cTn id="9" dur="2000" fill="hold"/>
                                        <p:tgtEl>
                                          <p:spTgt spid="2"/>
                                        </p:tgtEl>
                                        <p:attrNameLst>
                                          <p:attrName>ppt_x</p:attrName>
                                        </p:attrNameLst>
                                      </p:cBhvr>
                                      <p:tavLst>
                                        <p:tav tm="0">
                                          <p:val>
                                            <p:strVal val="#ppt_x-.2"/>
                                          </p:val>
                                        </p:tav>
                                        <p:tav tm="100000">
                                          <p:val>
                                            <p:strVal val="#ppt_x"/>
                                          </p:val>
                                        </p:tav>
                                      </p:tavLst>
                                    </p:anim>
                                    <p:anim calcmode="lin" valueType="num">
                                      <p:cBhvr>
                                        <p:cTn id="10" dur="2000" fill="hold"/>
                                        <p:tgtEl>
                                          <p:spTgt spid="2"/>
                                        </p:tgtEl>
                                        <p:attrNameLst>
                                          <p:attrName>ppt_y</p:attrName>
                                        </p:attrNameLst>
                                      </p:cBhvr>
                                      <p:tavLst>
                                        <p:tav tm="0">
                                          <p:val>
                                            <p:strVal val="#ppt_y"/>
                                          </p:val>
                                        </p:tav>
                                        <p:tav tm="100000">
                                          <p:val>
                                            <p:strVal val="#ppt_y"/>
                                          </p:val>
                                        </p:tav>
                                      </p:tavLst>
                                    </p:anim>
                                    <p:animEffect transition="in" filter="fade">
                                      <p:cBhvr>
                                        <p:cTn id="11" dur="2000"/>
                                        <p:tgtEl>
                                          <p:spTgt spid="2"/>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smtClean="0">
                <a:solidFill>
                  <a:schemeClr val="bg1"/>
                </a:solidFill>
                <a:effectLst>
                  <a:outerShdw blurRad="38100" dist="38100" dir="2700000" algn="tl">
                    <a:srgbClr val="000000">
                      <a:alpha val="43137"/>
                    </a:srgbClr>
                  </a:outerShdw>
                </a:effectLst>
              </a:rPr>
              <a:t>The Eucharist</a:t>
            </a:r>
            <a:endParaRPr lang="en-US" dirty="0">
              <a:solidFill>
                <a:schemeClr val="bg1"/>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447800"/>
            <a:ext cx="8229600" cy="5257800"/>
          </a:xfrm>
        </p:spPr>
        <p:txBody>
          <a:bodyPr>
            <a:normAutofit/>
          </a:bodyPr>
          <a:lstStyle/>
          <a:p>
            <a:pPr>
              <a:spcBef>
                <a:spcPts val="1200"/>
              </a:spcBef>
            </a:pPr>
            <a:r>
              <a:rPr lang="en-US" dirty="0" smtClean="0">
                <a:solidFill>
                  <a:srgbClr val="E1E5BB"/>
                </a:solidFill>
                <a:effectLst>
                  <a:outerShdw blurRad="38100" dist="38100" dir="2700000" algn="tl">
                    <a:srgbClr val="000000">
                      <a:alpha val="43137"/>
                    </a:srgbClr>
                  </a:outerShdw>
                </a:effectLst>
              </a:rPr>
              <a:t>“The Eucharist, the sacrament of our salvation accomplished by Christ on the cross, is also a sacrifice of praise and thanksgiving for the work of creation.  In the Eucharistic sacrifice the whole of creation loved by God is presented to the Father through the death and resurrection of Christ” (</a:t>
            </a:r>
            <a:r>
              <a:rPr lang="en-US" i="1" dirty="0" smtClean="0">
                <a:solidFill>
                  <a:srgbClr val="E1E5BB"/>
                </a:solidFill>
                <a:effectLst>
                  <a:outerShdw blurRad="38100" dist="38100" dir="2700000" algn="tl">
                    <a:srgbClr val="000000">
                      <a:alpha val="43137"/>
                    </a:srgbClr>
                  </a:outerShdw>
                </a:effectLst>
              </a:rPr>
              <a:t>CCC 1359</a:t>
            </a:r>
            <a:r>
              <a:rPr lang="en-US" dirty="0" smtClean="0">
                <a:solidFill>
                  <a:srgbClr val="E1E5BB"/>
                </a:solidFill>
                <a:effectLst>
                  <a:outerShdw blurRad="38100" dist="38100" dir="2700000" algn="tl">
                    <a:srgbClr val="000000">
                      <a:alpha val="43137"/>
                    </a:srgbClr>
                  </a:outerShdw>
                </a:effectLst>
              </a:rPr>
              <a:t>).  </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smtClean="0">
                <a:solidFill>
                  <a:schemeClr val="bg1"/>
                </a:solidFill>
                <a:effectLst>
                  <a:outerShdw blurRad="38100" dist="38100" dir="2700000" algn="tl">
                    <a:srgbClr val="000000">
                      <a:alpha val="43137"/>
                    </a:srgbClr>
                  </a:outerShdw>
                </a:effectLst>
              </a:rPr>
              <a:t>The Eucharist</a:t>
            </a:r>
            <a:endParaRPr lang="en-US" dirty="0">
              <a:solidFill>
                <a:schemeClr val="bg1"/>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447800"/>
            <a:ext cx="8229600" cy="5257800"/>
          </a:xfrm>
        </p:spPr>
        <p:txBody>
          <a:bodyPr>
            <a:normAutofit fontScale="92500" lnSpcReduction="20000"/>
          </a:bodyPr>
          <a:lstStyle/>
          <a:p>
            <a:pPr>
              <a:spcBef>
                <a:spcPts val="1200"/>
              </a:spcBef>
            </a:pPr>
            <a:r>
              <a:rPr lang="en-US" dirty="0" smtClean="0">
                <a:solidFill>
                  <a:srgbClr val="E1E5BB"/>
                </a:solidFill>
                <a:effectLst>
                  <a:outerShdw blurRad="38100" dist="38100" dir="2700000" algn="tl">
                    <a:srgbClr val="000000">
                      <a:alpha val="43137"/>
                    </a:srgbClr>
                  </a:outerShdw>
                </a:effectLst>
              </a:rPr>
              <a:t>Memorial &amp; Sacrifice</a:t>
            </a:r>
          </a:p>
          <a:p>
            <a:pPr lvl="1">
              <a:spcBef>
                <a:spcPts val="1200"/>
              </a:spcBef>
            </a:pPr>
            <a:r>
              <a:rPr lang="en-US" dirty="0" smtClean="0">
                <a:solidFill>
                  <a:srgbClr val="E1E5BB"/>
                </a:solidFill>
                <a:effectLst>
                  <a:outerShdw blurRad="38100" dist="38100" dir="2700000" algn="tl">
                    <a:srgbClr val="000000">
                      <a:alpha val="43137"/>
                    </a:srgbClr>
                  </a:outerShdw>
                </a:effectLst>
              </a:rPr>
              <a:t>“By giving us his body and blood in the Eucharist, Christ perpetuates his sacrifice on the cross and gives us a memorial of his death and resurrection until he comes again” (</a:t>
            </a:r>
            <a:r>
              <a:rPr lang="en-US" i="1" dirty="0" smtClean="0">
                <a:solidFill>
                  <a:srgbClr val="E1E5BB"/>
                </a:solidFill>
                <a:effectLst>
                  <a:outerShdw blurRad="38100" dist="38100" dir="2700000" algn="tl">
                    <a:srgbClr val="000000">
                      <a:alpha val="43137"/>
                    </a:srgbClr>
                  </a:outerShdw>
                </a:effectLst>
              </a:rPr>
              <a:t>CSL 47</a:t>
            </a:r>
            <a:r>
              <a:rPr lang="en-US" dirty="0" smtClean="0">
                <a:solidFill>
                  <a:srgbClr val="E1E5BB"/>
                </a:solidFill>
                <a:effectLst>
                  <a:outerShdw blurRad="38100" dist="38100" dir="2700000" algn="tl">
                    <a:srgbClr val="000000">
                      <a:alpha val="43137"/>
                    </a:srgbClr>
                  </a:outerShdw>
                </a:effectLst>
              </a:rPr>
              <a:t>).  </a:t>
            </a:r>
          </a:p>
          <a:p>
            <a:pPr lvl="1">
              <a:spcBef>
                <a:spcPts val="1200"/>
              </a:spcBef>
            </a:pPr>
            <a:r>
              <a:rPr lang="en-US" dirty="0" smtClean="0">
                <a:solidFill>
                  <a:srgbClr val="E1E5BB"/>
                </a:solidFill>
                <a:effectLst>
                  <a:outerShdw blurRad="38100" dist="38100" dir="2700000" algn="tl">
                    <a:srgbClr val="000000">
                      <a:alpha val="43137"/>
                    </a:srgbClr>
                  </a:outerShdw>
                </a:effectLst>
              </a:rPr>
              <a:t>Anamnesis (</a:t>
            </a:r>
            <a:r>
              <a:rPr lang="en-US" dirty="0" err="1" smtClean="0">
                <a:solidFill>
                  <a:srgbClr val="E1E5BB"/>
                </a:solidFill>
                <a:effectLst>
                  <a:outerShdw blurRad="38100" dist="38100" dir="2700000" algn="tl">
                    <a:srgbClr val="000000">
                      <a:alpha val="43137"/>
                    </a:srgbClr>
                  </a:outerShdw>
                </a:effectLst>
              </a:rPr>
              <a:t>reactualization</a:t>
            </a:r>
            <a:r>
              <a:rPr lang="en-US" dirty="0" smtClean="0">
                <a:solidFill>
                  <a:srgbClr val="E1E5BB"/>
                </a:solidFill>
                <a:effectLst>
                  <a:outerShdw blurRad="38100" dist="38100" dir="2700000" algn="tl">
                    <a:srgbClr val="000000">
                      <a:alpha val="43137"/>
                    </a:srgbClr>
                  </a:outerShdw>
                </a:effectLst>
              </a:rPr>
              <a:t>): The point of recalling to God the sacrifice of Christ that its benefits may be made present to the faithful here and now.</a:t>
            </a:r>
          </a:p>
          <a:p>
            <a:pPr>
              <a:spcBef>
                <a:spcPts val="1200"/>
              </a:spcBef>
            </a:pPr>
            <a:r>
              <a:rPr lang="en-US" dirty="0" smtClean="0">
                <a:solidFill>
                  <a:srgbClr val="E1E5BB"/>
                </a:solidFill>
                <a:effectLst>
                  <a:outerShdw blurRad="38100" dist="38100" dir="2700000" algn="tl">
                    <a:srgbClr val="000000">
                      <a:alpha val="43137"/>
                    </a:srgbClr>
                  </a:outerShdw>
                </a:effectLst>
              </a:rPr>
              <a:t>Real Presence</a:t>
            </a:r>
          </a:p>
          <a:p>
            <a:pPr lvl="1">
              <a:spcBef>
                <a:spcPts val="1200"/>
              </a:spcBef>
            </a:pPr>
            <a:r>
              <a:rPr lang="en-US" dirty="0" smtClean="0">
                <a:solidFill>
                  <a:srgbClr val="E1E5BB"/>
                </a:solidFill>
                <a:effectLst>
                  <a:outerShdw blurRad="38100" dist="38100" dir="2700000" algn="tl">
                    <a:srgbClr val="000000">
                      <a:alpha val="43137"/>
                    </a:srgbClr>
                  </a:outerShdw>
                </a:effectLst>
              </a:rPr>
              <a:t>Words of Institution: “For this is my body…for this is the chalice of my blood…Do this in memory of me.”</a:t>
            </a:r>
          </a:p>
          <a:p>
            <a:pPr lvl="1">
              <a:spcBef>
                <a:spcPts val="1200"/>
              </a:spcBef>
              <a:buNone/>
            </a:pPr>
            <a:endParaRPr lang="en-US" dirty="0" smtClean="0">
              <a:solidFill>
                <a:srgbClr val="E1E5BB"/>
              </a:solidFill>
              <a:effectLst>
                <a:outerShdw blurRad="38100" dist="38100" dir="2700000" algn="tl">
                  <a:srgbClr val="000000">
                    <a:alpha val="43137"/>
                  </a:srgbClr>
                </a:outerShdw>
              </a:effectLst>
            </a:endParaRPr>
          </a:p>
          <a:p>
            <a:pPr lvl="1">
              <a:spcBef>
                <a:spcPts val="1200"/>
              </a:spcBef>
            </a:pPr>
            <a:endParaRPr lang="en-US" dirty="0" smtClean="0">
              <a:solidFill>
                <a:srgbClr val="E1E5BB"/>
              </a:solidFill>
              <a:effectLst>
                <a:outerShdw blurRad="38100" dist="38100" dir="2700000" algn="tl">
                  <a:srgbClr val="000000">
                    <a:alpha val="43137"/>
                  </a:srgbClr>
                </a:outerShdw>
              </a:effectLst>
            </a:endParaRPr>
          </a:p>
          <a:p>
            <a:pPr>
              <a:spcBef>
                <a:spcPts val="1200"/>
              </a:spcBef>
            </a:pPr>
            <a:endParaRPr lang="en-US" dirty="0" smtClean="0">
              <a:solidFill>
                <a:srgbClr val="E1E5BB"/>
              </a:solidFill>
              <a:effectLst>
                <a:outerShdw blurRad="38100" dist="38100" dir="2700000" algn="tl">
                  <a:srgbClr val="000000">
                    <a:alpha val="43137"/>
                  </a:srgbClr>
                </a:outerShdw>
              </a:effectLst>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smtClean="0">
                <a:solidFill>
                  <a:schemeClr val="bg1"/>
                </a:solidFill>
                <a:effectLst>
                  <a:outerShdw blurRad="38100" dist="38100" dir="2700000" algn="tl">
                    <a:srgbClr val="000000">
                      <a:alpha val="43137"/>
                    </a:srgbClr>
                  </a:outerShdw>
                </a:effectLst>
              </a:rPr>
              <a:t>The Eucharist</a:t>
            </a:r>
            <a:endParaRPr lang="en-US" dirty="0">
              <a:solidFill>
                <a:schemeClr val="bg1"/>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447800"/>
            <a:ext cx="8229600" cy="5257800"/>
          </a:xfrm>
        </p:spPr>
        <p:txBody>
          <a:bodyPr>
            <a:normAutofit fontScale="92500" lnSpcReduction="20000"/>
          </a:bodyPr>
          <a:lstStyle/>
          <a:p>
            <a:pPr>
              <a:spcBef>
                <a:spcPts val="1200"/>
              </a:spcBef>
            </a:pPr>
            <a:r>
              <a:rPr lang="en-US" dirty="0" smtClean="0">
                <a:solidFill>
                  <a:srgbClr val="E1E5BB"/>
                </a:solidFill>
                <a:effectLst>
                  <a:outerShdw blurRad="38100" dist="38100" dir="2700000" algn="tl">
                    <a:srgbClr val="000000">
                      <a:alpha val="43137"/>
                    </a:srgbClr>
                  </a:outerShdw>
                </a:effectLst>
              </a:rPr>
              <a:t>Thanksgiving and Unity </a:t>
            </a:r>
          </a:p>
          <a:p>
            <a:pPr lvl="1">
              <a:spcBef>
                <a:spcPts val="1200"/>
              </a:spcBef>
            </a:pPr>
            <a:r>
              <a:rPr lang="en-US" dirty="0" smtClean="0">
                <a:solidFill>
                  <a:srgbClr val="E1E5BB"/>
                </a:solidFill>
                <a:effectLst>
                  <a:outerShdw blurRad="38100" dist="38100" dir="2700000" algn="tl">
                    <a:srgbClr val="000000">
                      <a:alpha val="43137"/>
                    </a:srgbClr>
                  </a:outerShdw>
                </a:effectLst>
              </a:rPr>
              <a:t>“They (the faithful) should be instructed by God’s word and be nourished at the table of the Lord’s body; they should give thanks to God; by offering the immaculate Victim…they should be formed day by day into an ever more perfect unity with God and with each other, so that finally God may be all in all” (</a:t>
            </a:r>
            <a:r>
              <a:rPr lang="en-US" i="1" dirty="0" smtClean="0">
                <a:solidFill>
                  <a:srgbClr val="E1E5BB"/>
                </a:solidFill>
                <a:effectLst>
                  <a:outerShdw blurRad="38100" dist="38100" dir="2700000" algn="tl">
                    <a:srgbClr val="000000">
                      <a:alpha val="43137"/>
                    </a:srgbClr>
                  </a:outerShdw>
                </a:effectLst>
              </a:rPr>
              <a:t>CSL </a:t>
            </a:r>
            <a:r>
              <a:rPr lang="en-US" dirty="0" smtClean="0">
                <a:solidFill>
                  <a:srgbClr val="E1E5BB"/>
                </a:solidFill>
                <a:effectLst>
                  <a:outerShdw blurRad="38100" dist="38100" dir="2700000" algn="tl">
                    <a:srgbClr val="000000">
                      <a:alpha val="43137"/>
                    </a:srgbClr>
                  </a:outerShdw>
                </a:effectLst>
              </a:rPr>
              <a:t>48).</a:t>
            </a:r>
          </a:p>
          <a:p>
            <a:pPr>
              <a:spcBef>
                <a:spcPts val="1200"/>
              </a:spcBef>
            </a:pPr>
            <a:r>
              <a:rPr lang="en-US" dirty="0" smtClean="0">
                <a:solidFill>
                  <a:srgbClr val="E1E5BB"/>
                </a:solidFill>
                <a:effectLst>
                  <a:outerShdw blurRad="38100" dist="38100" dir="2700000" algn="tl">
                    <a:srgbClr val="000000">
                      <a:alpha val="43137"/>
                    </a:srgbClr>
                  </a:outerShdw>
                </a:effectLst>
              </a:rPr>
              <a:t> Future Glory</a:t>
            </a:r>
          </a:p>
          <a:p>
            <a:pPr lvl="1">
              <a:spcBef>
                <a:spcPts val="1200"/>
              </a:spcBef>
            </a:pPr>
            <a:r>
              <a:rPr lang="en-US" dirty="0" smtClean="0">
                <a:solidFill>
                  <a:srgbClr val="E1E5BB"/>
                </a:solidFill>
                <a:effectLst>
                  <a:outerShdw blurRad="38100" dist="38100" dir="2700000" algn="tl">
                    <a:srgbClr val="000000">
                      <a:alpha val="43137"/>
                    </a:srgbClr>
                  </a:outerShdw>
                </a:effectLst>
              </a:rPr>
              <a:t>“In the earthly liturgy, we take part in a foretaste of that heavenly liturgy celebrated in the holy city of Jerusalem toward which we journey as pilgrims…” (</a:t>
            </a:r>
            <a:r>
              <a:rPr lang="en-US" i="1" dirty="0" smtClean="0">
                <a:solidFill>
                  <a:srgbClr val="E1E5BB"/>
                </a:solidFill>
                <a:effectLst>
                  <a:outerShdw blurRad="38100" dist="38100" dir="2700000" algn="tl">
                    <a:srgbClr val="000000">
                      <a:alpha val="43137"/>
                    </a:srgbClr>
                  </a:outerShdw>
                </a:effectLst>
              </a:rPr>
              <a:t>CSL </a:t>
            </a:r>
            <a:r>
              <a:rPr lang="en-US" dirty="0" smtClean="0">
                <a:solidFill>
                  <a:srgbClr val="E1E5BB"/>
                </a:solidFill>
                <a:effectLst>
                  <a:outerShdw blurRad="38100" dist="38100" dir="2700000" algn="tl">
                    <a:srgbClr val="000000">
                      <a:alpha val="43137"/>
                    </a:srgbClr>
                  </a:outerShdw>
                </a:effectLst>
              </a:rPr>
              <a:t>8)</a:t>
            </a:r>
          </a:p>
          <a:p>
            <a:pPr>
              <a:spcBef>
                <a:spcPts val="1200"/>
              </a:spcBef>
            </a:pPr>
            <a:endParaRPr lang="en-US" dirty="0" smtClean="0">
              <a:solidFill>
                <a:srgbClr val="E1E5BB"/>
              </a:solidFill>
              <a:effectLst>
                <a:outerShdw blurRad="38100" dist="38100" dir="2700000" algn="tl">
                  <a:srgbClr val="000000">
                    <a:alpha val="43137"/>
                  </a:srgbClr>
                </a:outerShdw>
              </a:effectLst>
            </a:endParaRPr>
          </a:p>
          <a:p>
            <a:pPr lvl="1">
              <a:spcBef>
                <a:spcPts val="1200"/>
              </a:spcBef>
              <a:buNone/>
            </a:pPr>
            <a:endParaRPr lang="en-US" dirty="0" smtClean="0">
              <a:solidFill>
                <a:srgbClr val="E1E5BB"/>
              </a:solidFill>
              <a:effectLst>
                <a:outerShdw blurRad="38100" dist="38100" dir="2700000" algn="tl">
                  <a:srgbClr val="000000">
                    <a:alpha val="43137"/>
                  </a:srgbClr>
                </a:outerShdw>
              </a:effectLst>
            </a:endParaRPr>
          </a:p>
          <a:p>
            <a:pPr lvl="1">
              <a:spcBef>
                <a:spcPts val="1200"/>
              </a:spcBef>
            </a:pPr>
            <a:endParaRPr lang="en-US" dirty="0" smtClean="0">
              <a:solidFill>
                <a:srgbClr val="E1E5BB"/>
              </a:solidFill>
              <a:effectLst>
                <a:outerShdw blurRad="38100" dist="38100" dir="2700000" algn="tl">
                  <a:srgbClr val="000000">
                    <a:alpha val="43137"/>
                  </a:srgbClr>
                </a:outerShdw>
              </a:effectLst>
            </a:endParaRPr>
          </a:p>
          <a:p>
            <a:pPr>
              <a:spcBef>
                <a:spcPts val="1200"/>
              </a:spcBef>
            </a:pPr>
            <a:endParaRPr lang="en-US" dirty="0" smtClean="0">
              <a:solidFill>
                <a:srgbClr val="E1E5BB"/>
              </a:solidFill>
              <a:effectLst>
                <a:outerShdw blurRad="38100" dist="38100" dir="2700000" algn="tl">
                  <a:srgbClr val="000000">
                    <a:alpha val="43137"/>
                  </a:srgbClr>
                </a:outerShdw>
              </a:effectLst>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smtClean="0">
                <a:solidFill>
                  <a:schemeClr val="bg1"/>
                </a:solidFill>
                <a:effectLst>
                  <a:outerShdw blurRad="38100" dist="38100" dir="2700000" algn="tl">
                    <a:srgbClr val="000000">
                      <a:alpha val="43137"/>
                    </a:srgbClr>
                  </a:outerShdw>
                </a:effectLst>
              </a:rPr>
              <a:t>The Eucharist</a:t>
            </a:r>
            <a:endParaRPr lang="en-US" dirty="0">
              <a:solidFill>
                <a:schemeClr val="bg1"/>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447800"/>
            <a:ext cx="8229600" cy="5257800"/>
          </a:xfrm>
        </p:spPr>
        <p:txBody>
          <a:bodyPr>
            <a:normAutofit/>
          </a:bodyPr>
          <a:lstStyle/>
          <a:p>
            <a:pPr>
              <a:spcBef>
                <a:spcPts val="1200"/>
              </a:spcBef>
            </a:pPr>
            <a:r>
              <a:rPr lang="en-US" dirty="0" smtClean="0">
                <a:solidFill>
                  <a:srgbClr val="E1E5BB"/>
                </a:solidFill>
                <a:effectLst>
                  <a:outerShdw blurRad="38100" dist="38100" dir="2700000" algn="tl">
                    <a:srgbClr val="000000">
                      <a:alpha val="43137"/>
                    </a:srgbClr>
                  </a:outerShdw>
                </a:effectLst>
              </a:rPr>
              <a:t>As a sacred meal</a:t>
            </a:r>
          </a:p>
          <a:p>
            <a:pPr lvl="1">
              <a:spcBef>
                <a:spcPts val="1200"/>
              </a:spcBef>
            </a:pPr>
            <a:r>
              <a:rPr lang="en-US" dirty="0" smtClean="0">
                <a:solidFill>
                  <a:srgbClr val="E1E5BB"/>
                </a:solidFill>
                <a:effectLst>
                  <a:outerShdw blurRad="38100" dist="38100" dir="2700000" algn="tl">
                    <a:srgbClr val="000000">
                      <a:alpha val="43137"/>
                    </a:srgbClr>
                  </a:outerShdw>
                </a:effectLst>
              </a:rPr>
              <a:t>Jesus extended table fellowship with saints and sinners</a:t>
            </a:r>
          </a:p>
          <a:p>
            <a:pPr lvl="1">
              <a:spcBef>
                <a:spcPts val="1200"/>
              </a:spcBef>
            </a:pPr>
            <a:r>
              <a:rPr lang="en-US" dirty="0" smtClean="0">
                <a:solidFill>
                  <a:srgbClr val="E1E5BB"/>
                </a:solidFill>
                <a:effectLst>
                  <a:outerShdw blurRad="38100" dist="38100" dir="2700000" algn="tl">
                    <a:srgbClr val="000000">
                      <a:alpha val="43137"/>
                    </a:srgbClr>
                  </a:outerShdw>
                </a:effectLst>
              </a:rPr>
              <a:t>Began as a formal meal in the Jewish tradition</a:t>
            </a:r>
          </a:p>
          <a:p>
            <a:pPr lvl="1">
              <a:spcBef>
                <a:spcPts val="1200"/>
              </a:spcBef>
            </a:pPr>
            <a:r>
              <a:rPr lang="en-US" dirty="0" smtClean="0">
                <a:solidFill>
                  <a:srgbClr val="E1E5BB"/>
                </a:solidFill>
                <a:effectLst>
                  <a:outerShdw blurRad="38100" dist="38100" dir="2700000" algn="tl">
                    <a:srgbClr val="000000">
                      <a:alpha val="43137"/>
                    </a:srgbClr>
                  </a:outerShdw>
                </a:effectLst>
              </a:rPr>
              <a:t>Eucharist strongly connected to the community and living the Christian life</a:t>
            </a:r>
          </a:p>
          <a:p>
            <a:pPr lvl="2">
              <a:spcBef>
                <a:spcPts val="1200"/>
              </a:spcBef>
            </a:pPr>
            <a:r>
              <a:rPr lang="en-US" dirty="0" smtClean="0">
                <a:solidFill>
                  <a:srgbClr val="E1E5BB"/>
                </a:solidFill>
                <a:effectLst>
                  <a:outerShdw blurRad="38100" dist="38100" dir="2700000" algn="tl">
                    <a:srgbClr val="000000">
                      <a:alpha val="43137"/>
                    </a:srgbClr>
                  </a:outerShdw>
                </a:effectLst>
              </a:rPr>
              <a:t>“You Are What You Eat” = The Body of Christ</a:t>
            </a:r>
          </a:p>
          <a:p>
            <a:pPr lvl="2">
              <a:spcBef>
                <a:spcPts val="1200"/>
              </a:spcBef>
            </a:pPr>
            <a:r>
              <a:rPr lang="en-US" dirty="0" smtClean="0">
                <a:solidFill>
                  <a:srgbClr val="E1E5BB"/>
                </a:solidFill>
                <a:effectLst>
                  <a:outerShdw blurRad="38100" dist="38100" dir="2700000" algn="tl">
                    <a:srgbClr val="000000">
                      <a:alpha val="43137"/>
                    </a:srgbClr>
                  </a:outerShdw>
                </a:effectLst>
              </a:rPr>
              <a:t>Be Christ to those in the world</a:t>
            </a:r>
          </a:p>
          <a:p>
            <a:pPr>
              <a:spcBef>
                <a:spcPts val="1200"/>
              </a:spcBef>
            </a:pPr>
            <a:endParaRPr lang="en-US" dirty="0" smtClean="0">
              <a:solidFill>
                <a:srgbClr val="E1E5BB"/>
              </a:solidFill>
              <a:effectLst>
                <a:outerShdw blurRad="38100" dist="38100" dir="2700000" algn="tl">
                  <a:srgbClr val="000000">
                    <a:alpha val="43137"/>
                  </a:srgbClr>
                </a:outerShdw>
              </a:effectLst>
            </a:endParaRPr>
          </a:p>
          <a:p>
            <a:pPr lvl="1">
              <a:spcBef>
                <a:spcPts val="1200"/>
              </a:spcBef>
              <a:buNone/>
            </a:pPr>
            <a:endParaRPr lang="en-US" dirty="0" smtClean="0">
              <a:solidFill>
                <a:srgbClr val="E1E5BB"/>
              </a:solidFill>
              <a:effectLst>
                <a:outerShdw blurRad="38100" dist="38100" dir="2700000" algn="tl">
                  <a:srgbClr val="000000">
                    <a:alpha val="43137"/>
                  </a:srgbClr>
                </a:outerShdw>
              </a:effectLst>
            </a:endParaRPr>
          </a:p>
          <a:p>
            <a:pPr lvl="1">
              <a:spcBef>
                <a:spcPts val="1200"/>
              </a:spcBef>
            </a:pPr>
            <a:endParaRPr lang="en-US" dirty="0" smtClean="0">
              <a:solidFill>
                <a:srgbClr val="E1E5BB"/>
              </a:solidFill>
              <a:effectLst>
                <a:outerShdw blurRad="38100" dist="38100" dir="2700000" algn="tl">
                  <a:srgbClr val="000000">
                    <a:alpha val="43137"/>
                  </a:srgbClr>
                </a:outerShdw>
              </a:effectLst>
            </a:endParaRPr>
          </a:p>
          <a:p>
            <a:pPr>
              <a:spcBef>
                <a:spcPts val="1200"/>
              </a:spcBef>
            </a:pPr>
            <a:endParaRPr lang="en-US" dirty="0" smtClean="0">
              <a:solidFill>
                <a:srgbClr val="E1E5BB"/>
              </a:solidFill>
              <a:effectLst>
                <a:outerShdw blurRad="38100" dist="38100" dir="2700000" algn="tl">
                  <a:srgbClr val="000000">
                    <a:alpha val="43137"/>
                  </a:srgbClr>
                </a:outerShdw>
              </a:effectLst>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l="-27000" r="-27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smtClean="0">
                <a:solidFill>
                  <a:schemeClr val="bg1"/>
                </a:solidFill>
                <a:effectLst>
                  <a:outerShdw blurRad="38100" dist="38100" dir="2700000" algn="tl">
                    <a:srgbClr val="000000">
                      <a:alpha val="43137"/>
                    </a:srgbClr>
                  </a:outerShdw>
                </a:effectLst>
              </a:rPr>
              <a:t>The Road to Emmaus</a:t>
            </a:r>
            <a:endParaRPr lang="en-US" dirty="0">
              <a:solidFill>
                <a:schemeClr val="bg1"/>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066800" y="4419600"/>
            <a:ext cx="7010400" cy="2133600"/>
          </a:xfrm>
        </p:spPr>
        <p:txBody>
          <a:bodyPr>
            <a:normAutofit lnSpcReduction="10000"/>
          </a:bodyPr>
          <a:lstStyle/>
          <a:p>
            <a:pPr>
              <a:spcBef>
                <a:spcPts val="1200"/>
              </a:spcBef>
            </a:pPr>
            <a:r>
              <a:rPr lang="en-US" dirty="0" smtClean="0">
                <a:solidFill>
                  <a:srgbClr val="E1E5BB"/>
                </a:solidFill>
                <a:effectLst>
                  <a:outerShdw blurRad="38100" dist="38100" dir="2700000" algn="tl">
                    <a:srgbClr val="000000">
                      <a:alpha val="43137"/>
                    </a:srgbClr>
                  </a:outerShdw>
                </a:effectLst>
              </a:rPr>
              <a:t>Luke 24:13-35</a:t>
            </a:r>
          </a:p>
          <a:p>
            <a:pPr marL="571500" lvl="1">
              <a:spcBef>
                <a:spcPts val="1200"/>
              </a:spcBef>
            </a:pPr>
            <a:r>
              <a:rPr lang="en-US" dirty="0" smtClean="0">
                <a:solidFill>
                  <a:srgbClr val="E1E5BB"/>
                </a:solidFill>
                <a:effectLst>
                  <a:outerShdw blurRad="38100" dist="38100" dir="2700000" algn="tl">
                    <a:srgbClr val="000000">
                      <a:alpha val="43137"/>
                    </a:srgbClr>
                  </a:outerShdw>
                </a:effectLst>
              </a:rPr>
              <a:t>Best summarizes what we do when we gather for Eucharist</a:t>
            </a:r>
          </a:p>
          <a:p>
            <a:pPr marL="571500" lvl="1">
              <a:spcBef>
                <a:spcPts val="1200"/>
              </a:spcBef>
            </a:pPr>
            <a:r>
              <a:rPr lang="en-US" dirty="0" smtClean="0">
                <a:solidFill>
                  <a:srgbClr val="E1E5BB"/>
                </a:solidFill>
                <a:effectLst>
                  <a:outerShdw blurRad="38100" dist="38100" dir="2700000" algn="tl">
                    <a:srgbClr val="000000">
                      <a:alpha val="43137"/>
                    </a:srgbClr>
                  </a:outerShdw>
                </a:effectLst>
              </a:rPr>
              <a:t>Take, Bless, Break, Give</a:t>
            </a:r>
          </a:p>
          <a:p>
            <a:pPr>
              <a:spcBef>
                <a:spcPts val="1200"/>
              </a:spcBef>
            </a:pPr>
            <a:endParaRPr lang="en-US" dirty="0" smtClean="0">
              <a:solidFill>
                <a:srgbClr val="E1E5BB"/>
              </a:solidFill>
              <a:effectLst>
                <a:outerShdw blurRad="38100" dist="38100" dir="2700000" algn="tl">
                  <a:srgbClr val="000000">
                    <a:alpha val="43137"/>
                  </a:srgbClr>
                </a:outerShdw>
              </a:effectLst>
            </a:endParaRPr>
          </a:p>
          <a:p>
            <a:pPr lvl="1">
              <a:spcBef>
                <a:spcPts val="1200"/>
              </a:spcBef>
              <a:buNone/>
            </a:pPr>
            <a:endParaRPr lang="en-US" dirty="0" smtClean="0">
              <a:solidFill>
                <a:srgbClr val="E1E5BB"/>
              </a:solidFill>
              <a:effectLst>
                <a:outerShdw blurRad="38100" dist="38100" dir="2700000" algn="tl">
                  <a:srgbClr val="000000">
                    <a:alpha val="43137"/>
                  </a:srgbClr>
                </a:outerShdw>
              </a:effectLst>
            </a:endParaRPr>
          </a:p>
          <a:p>
            <a:pPr lvl="1">
              <a:spcBef>
                <a:spcPts val="1200"/>
              </a:spcBef>
            </a:pPr>
            <a:endParaRPr lang="en-US" dirty="0" smtClean="0">
              <a:solidFill>
                <a:srgbClr val="E1E5BB"/>
              </a:solidFill>
              <a:effectLst>
                <a:outerShdw blurRad="38100" dist="38100" dir="2700000" algn="tl">
                  <a:srgbClr val="000000">
                    <a:alpha val="43137"/>
                  </a:srgbClr>
                </a:outerShdw>
              </a:effectLst>
            </a:endParaRPr>
          </a:p>
          <a:p>
            <a:pPr>
              <a:spcBef>
                <a:spcPts val="1200"/>
              </a:spcBef>
            </a:pPr>
            <a:endParaRPr lang="en-US" dirty="0" smtClean="0">
              <a:solidFill>
                <a:srgbClr val="E1E5BB"/>
              </a:solidFill>
              <a:effectLst>
                <a:outerShdw blurRad="38100" dist="38100" dir="2700000" algn="tl">
                  <a:srgbClr val="000000">
                    <a:alpha val="43137"/>
                  </a:srgbClr>
                </a:outerShdw>
              </a:effectLst>
            </a:endParaRPr>
          </a:p>
        </p:txBody>
      </p:sp>
      <p:pic>
        <p:nvPicPr>
          <p:cNvPr id="5" name="Picture 4" descr="road-to-emmaus-robert-zc3bcnd.jpg"/>
          <p:cNvPicPr>
            <a:picLocks noChangeAspect="1"/>
          </p:cNvPicPr>
          <p:nvPr/>
        </p:nvPicPr>
        <p:blipFill>
          <a:blip r:embed="rId4" cstate="print"/>
          <a:srcRect l="30952" t="42237" r="16667"/>
          <a:stretch>
            <a:fillRect/>
          </a:stretch>
        </p:blipFill>
        <p:spPr>
          <a:xfrm>
            <a:off x="2362200" y="1143000"/>
            <a:ext cx="4476860" cy="3200400"/>
          </a:xfrm>
          <a:prstGeom prst="rect">
            <a:avLst/>
          </a:prstGeom>
          <a:ln>
            <a:noFill/>
          </a:ln>
          <a:effectLst>
            <a:softEdge rad="112500"/>
          </a:effectLst>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linds(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linds(horizontal)">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l="-28000" r="-28000"/>
          </a:stretch>
        </a:blipFill>
        <a:effectLst/>
      </p:bgPr>
    </p:bg>
    <p:spTree>
      <p:nvGrpSpPr>
        <p:cNvPr id="1" name=""/>
        <p:cNvGrpSpPr/>
        <p:nvPr/>
      </p:nvGrpSpPr>
      <p:grpSpPr>
        <a:xfrm>
          <a:off x="0" y="0"/>
          <a:ext cx="0" cy="0"/>
          <a:chOff x="0" y="0"/>
          <a:chExt cx="0" cy="0"/>
        </a:xfrm>
      </p:grpSpPr>
      <p:sp>
        <p:nvSpPr>
          <p:cNvPr id="4" name="TextBox 3"/>
          <p:cNvSpPr txBox="1"/>
          <p:nvPr/>
        </p:nvSpPr>
        <p:spPr>
          <a:xfrm>
            <a:off x="5562600" y="1548348"/>
            <a:ext cx="2438400" cy="3785652"/>
          </a:xfrm>
          <a:prstGeom prst="rect">
            <a:avLst/>
          </a:prstGeom>
          <a:noFill/>
        </p:spPr>
        <p:txBody>
          <a:bodyPr wrap="square" rtlCol="0">
            <a:spAutoFit/>
          </a:bodyPr>
          <a:lstStyle/>
          <a:p>
            <a:pPr algn="ctr"/>
            <a:r>
              <a:rPr lang="en-US" sz="4800" dirty="0" smtClean="0">
                <a:solidFill>
                  <a:srgbClr val="E1E5BB"/>
                </a:solidFill>
                <a:effectLst>
                  <a:outerShdw blurRad="38100" dist="38100" dir="2700000" algn="tl">
                    <a:srgbClr val="000000">
                      <a:alpha val="43137"/>
                    </a:srgbClr>
                  </a:outerShdw>
                </a:effectLst>
                <a:latin typeface="Cambria" pitchFamily="18" charset="0"/>
              </a:rPr>
              <a:t>A </a:t>
            </a:r>
          </a:p>
          <a:p>
            <a:pPr algn="ctr"/>
            <a:r>
              <a:rPr lang="en-US" sz="4800" dirty="0" smtClean="0">
                <a:solidFill>
                  <a:srgbClr val="E1E5BB"/>
                </a:solidFill>
                <a:effectLst>
                  <a:outerShdw blurRad="38100" dist="38100" dir="2700000" algn="tl">
                    <a:srgbClr val="000000">
                      <a:alpha val="43137"/>
                    </a:srgbClr>
                  </a:outerShdw>
                </a:effectLst>
                <a:latin typeface="Cambria" pitchFamily="18" charset="0"/>
              </a:rPr>
              <a:t>Walk through the Mass</a:t>
            </a:r>
            <a:endParaRPr lang="en-US" sz="4800" dirty="0">
              <a:solidFill>
                <a:srgbClr val="E1E5BB"/>
              </a:solidFill>
              <a:effectLst>
                <a:outerShdw blurRad="38100" dist="38100" dir="2700000" algn="tl">
                  <a:srgbClr val="000000">
                    <a:alpha val="43137"/>
                  </a:srgbClr>
                </a:outerShdw>
              </a:effectLst>
              <a:latin typeface="Cambria" pitchFamily="18" charset="0"/>
            </a:endParaRPr>
          </a:p>
        </p:txBody>
      </p:sp>
      <p:pic>
        <p:nvPicPr>
          <p:cNvPr id="5" name="Picture 4" descr="imagesFBF8V7DU.jpg"/>
          <p:cNvPicPr>
            <a:picLocks noChangeAspect="1"/>
          </p:cNvPicPr>
          <p:nvPr/>
        </p:nvPicPr>
        <p:blipFill>
          <a:blip r:embed="rId4" cstate="print"/>
          <a:stretch>
            <a:fillRect/>
          </a:stretch>
        </p:blipFill>
        <p:spPr>
          <a:xfrm>
            <a:off x="1424687" y="1295400"/>
            <a:ext cx="3528313" cy="428932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smtClean="0">
                <a:solidFill>
                  <a:schemeClr val="bg1"/>
                </a:solidFill>
                <a:effectLst>
                  <a:outerShdw blurRad="38100" dist="38100" dir="2700000" algn="tl">
                    <a:srgbClr val="000000">
                      <a:alpha val="43137"/>
                    </a:srgbClr>
                  </a:outerShdw>
                </a:effectLst>
              </a:rPr>
              <a:t>A Walk through the Mass</a:t>
            </a:r>
            <a:endParaRPr lang="en-US" dirty="0">
              <a:solidFill>
                <a:schemeClr val="bg1"/>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371600"/>
            <a:ext cx="8229600" cy="5105400"/>
          </a:xfrm>
        </p:spPr>
        <p:txBody>
          <a:bodyPr>
            <a:normAutofit/>
          </a:bodyPr>
          <a:lstStyle/>
          <a:p>
            <a:pPr>
              <a:spcBef>
                <a:spcPts val="1200"/>
              </a:spcBef>
            </a:pPr>
            <a:r>
              <a:rPr lang="en-US" dirty="0" smtClean="0">
                <a:solidFill>
                  <a:srgbClr val="E1E5BB"/>
                </a:solidFill>
                <a:effectLst>
                  <a:outerShdw blurRad="38100" dist="38100" dir="2700000" algn="tl">
                    <a:srgbClr val="000000">
                      <a:alpha val="43137"/>
                    </a:srgbClr>
                  </a:outerShdw>
                </a:effectLst>
              </a:rPr>
              <a:t>Introductory Rite</a:t>
            </a:r>
          </a:p>
          <a:p>
            <a:pPr marL="571500" lvl="1">
              <a:spcBef>
                <a:spcPts val="1200"/>
              </a:spcBef>
            </a:pPr>
            <a:r>
              <a:rPr lang="en-US" dirty="0" smtClean="0">
                <a:solidFill>
                  <a:srgbClr val="E1E5BB"/>
                </a:solidFill>
                <a:effectLst>
                  <a:outerShdw blurRad="38100" dist="38100" dir="2700000" algn="tl">
                    <a:srgbClr val="000000">
                      <a:alpha val="43137"/>
                    </a:srgbClr>
                  </a:outerShdw>
                </a:effectLst>
              </a:rPr>
              <a:t>Entrance Chant</a:t>
            </a:r>
          </a:p>
          <a:p>
            <a:pPr marL="571500" lvl="1">
              <a:spcBef>
                <a:spcPts val="1200"/>
              </a:spcBef>
            </a:pPr>
            <a:r>
              <a:rPr lang="en-US" dirty="0" smtClean="0">
                <a:solidFill>
                  <a:srgbClr val="E1E5BB"/>
                </a:solidFill>
                <a:effectLst>
                  <a:outerShdw blurRad="38100" dist="38100" dir="2700000" algn="tl">
                    <a:srgbClr val="000000">
                      <a:alpha val="43137"/>
                    </a:srgbClr>
                  </a:outerShdw>
                </a:effectLst>
              </a:rPr>
              <a:t>Sign of the Cross &amp; Greeting</a:t>
            </a:r>
          </a:p>
          <a:p>
            <a:pPr marL="571500" lvl="1">
              <a:spcBef>
                <a:spcPts val="1200"/>
              </a:spcBef>
            </a:pPr>
            <a:r>
              <a:rPr lang="en-US" dirty="0" smtClean="0">
                <a:solidFill>
                  <a:srgbClr val="E1E5BB"/>
                </a:solidFill>
                <a:effectLst>
                  <a:outerShdw blurRad="38100" dist="38100" dir="2700000" algn="tl">
                    <a:srgbClr val="000000">
                      <a:alpha val="43137"/>
                    </a:srgbClr>
                  </a:outerShdw>
                </a:effectLst>
              </a:rPr>
              <a:t>Penitential Act or Sprinkling Rite</a:t>
            </a:r>
          </a:p>
          <a:p>
            <a:pPr marL="571500" lvl="1">
              <a:spcBef>
                <a:spcPts val="1200"/>
              </a:spcBef>
            </a:pPr>
            <a:r>
              <a:rPr lang="en-US" dirty="0" smtClean="0">
                <a:solidFill>
                  <a:srgbClr val="E1E5BB"/>
                </a:solidFill>
                <a:effectLst>
                  <a:outerShdw blurRad="38100" dist="38100" dir="2700000" algn="tl">
                    <a:srgbClr val="000000">
                      <a:alpha val="43137"/>
                    </a:srgbClr>
                  </a:outerShdw>
                </a:effectLst>
              </a:rPr>
              <a:t>The Kyrie (omitted if already incorporated into Penitential Act or if the Sprinkling Rite is used)</a:t>
            </a:r>
          </a:p>
          <a:p>
            <a:pPr marL="571500" lvl="1">
              <a:spcBef>
                <a:spcPts val="1200"/>
              </a:spcBef>
            </a:pPr>
            <a:r>
              <a:rPr lang="en-US" dirty="0" smtClean="0">
                <a:solidFill>
                  <a:srgbClr val="E1E5BB"/>
                </a:solidFill>
                <a:effectLst>
                  <a:outerShdw blurRad="38100" dist="38100" dir="2700000" algn="tl">
                    <a:srgbClr val="000000">
                      <a:alpha val="43137"/>
                    </a:srgbClr>
                  </a:outerShdw>
                </a:effectLst>
              </a:rPr>
              <a:t>Gloria</a:t>
            </a:r>
          </a:p>
          <a:p>
            <a:pPr marL="571500" lvl="1">
              <a:spcBef>
                <a:spcPts val="1200"/>
              </a:spcBef>
            </a:pPr>
            <a:r>
              <a:rPr lang="en-US" dirty="0" smtClean="0">
                <a:solidFill>
                  <a:srgbClr val="E1E5BB"/>
                </a:solidFill>
                <a:effectLst>
                  <a:outerShdw blurRad="38100" dist="38100" dir="2700000" algn="tl">
                    <a:srgbClr val="000000">
                      <a:alpha val="43137"/>
                    </a:srgbClr>
                  </a:outerShdw>
                </a:effectLst>
              </a:rPr>
              <a:t>The Collect</a:t>
            </a:r>
          </a:p>
          <a:p>
            <a:pPr marL="571500" lvl="1">
              <a:spcBef>
                <a:spcPts val="1200"/>
              </a:spcBef>
            </a:pPr>
            <a:endParaRPr lang="en-US" dirty="0" smtClean="0">
              <a:solidFill>
                <a:srgbClr val="E1E5BB"/>
              </a:solidFill>
              <a:effectLst>
                <a:outerShdw blurRad="38100" dist="38100" dir="2700000" algn="tl">
                  <a:srgbClr val="000000">
                    <a:alpha val="43137"/>
                  </a:srgbClr>
                </a:outerShdw>
              </a:effectLst>
            </a:endParaRPr>
          </a:p>
          <a:p>
            <a:pPr>
              <a:spcBef>
                <a:spcPts val="1200"/>
              </a:spcBef>
            </a:pPr>
            <a:endParaRPr lang="en-US" dirty="0" smtClean="0">
              <a:solidFill>
                <a:srgbClr val="E1E5BB"/>
              </a:solidFill>
              <a:effectLst>
                <a:outerShdw blurRad="38100" dist="38100" dir="2700000" algn="tl">
                  <a:srgbClr val="000000">
                    <a:alpha val="43137"/>
                  </a:srgbClr>
                </a:outerShdw>
              </a:effectLst>
            </a:endParaRPr>
          </a:p>
          <a:p>
            <a:pPr lvl="1">
              <a:spcBef>
                <a:spcPts val="1200"/>
              </a:spcBef>
              <a:buNone/>
            </a:pPr>
            <a:endParaRPr lang="en-US" dirty="0" smtClean="0">
              <a:solidFill>
                <a:srgbClr val="E1E5BB"/>
              </a:solidFill>
              <a:effectLst>
                <a:outerShdw blurRad="38100" dist="38100" dir="2700000" algn="tl">
                  <a:srgbClr val="000000">
                    <a:alpha val="43137"/>
                  </a:srgbClr>
                </a:outerShdw>
              </a:effectLst>
            </a:endParaRPr>
          </a:p>
          <a:p>
            <a:pPr lvl="1">
              <a:spcBef>
                <a:spcPts val="1200"/>
              </a:spcBef>
            </a:pPr>
            <a:endParaRPr lang="en-US" dirty="0" smtClean="0">
              <a:solidFill>
                <a:srgbClr val="E1E5BB"/>
              </a:solidFill>
              <a:effectLst>
                <a:outerShdw blurRad="38100" dist="38100" dir="2700000" algn="tl">
                  <a:srgbClr val="000000">
                    <a:alpha val="43137"/>
                  </a:srgbClr>
                </a:outerShdw>
              </a:effectLst>
            </a:endParaRPr>
          </a:p>
          <a:p>
            <a:pPr>
              <a:spcBef>
                <a:spcPts val="1200"/>
              </a:spcBef>
            </a:pPr>
            <a:endParaRPr lang="en-US" dirty="0" smtClean="0">
              <a:solidFill>
                <a:srgbClr val="E1E5BB"/>
              </a:solidFill>
              <a:effectLst>
                <a:outerShdw blurRad="38100" dist="38100" dir="2700000" algn="tl">
                  <a:srgbClr val="000000">
                    <a:alpha val="43137"/>
                  </a:srgbClr>
                </a:outerShdw>
              </a:effectLst>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linds(horizontal)">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smtClean="0">
                <a:solidFill>
                  <a:schemeClr val="bg1"/>
                </a:solidFill>
                <a:effectLst>
                  <a:outerShdw blurRad="38100" dist="38100" dir="2700000" algn="tl">
                    <a:srgbClr val="000000">
                      <a:alpha val="43137"/>
                    </a:srgbClr>
                  </a:outerShdw>
                </a:effectLst>
              </a:rPr>
              <a:t>A Walk through the Mass</a:t>
            </a:r>
            <a:endParaRPr lang="en-US" dirty="0">
              <a:solidFill>
                <a:schemeClr val="bg1"/>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371600"/>
            <a:ext cx="8229600" cy="5105400"/>
          </a:xfrm>
        </p:spPr>
        <p:txBody>
          <a:bodyPr>
            <a:normAutofit/>
          </a:bodyPr>
          <a:lstStyle/>
          <a:p>
            <a:pPr>
              <a:spcBef>
                <a:spcPts val="1200"/>
              </a:spcBef>
            </a:pPr>
            <a:r>
              <a:rPr lang="en-US" dirty="0" smtClean="0">
                <a:solidFill>
                  <a:srgbClr val="E1E5BB"/>
                </a:solidFill>
                <a:effectLst>
                  <a:outerShdw blurRad="38100" dist="38100" dir="2700000" algn="tl">
                    <a:srgbClr val="000000">
                      <a:alpha val="43137"/>
                    </a:srgbClr>
                  </a:outerShdw>
                </a:effectLst>
              </a:rPr>
              <a:t>The Liturgy of the Word</a:t>
            </a:r>
          </a:p>
          <a:p>
            <a:pPr marL="571500" lvl="1">
              <a:spcBef>
                <a:spcPts val="1200"/>
              </a:spcBef>
            </a:pPr>
            <a:r>
              <a:rPr lang="en-US" dirty="0" smtClean="0">
                <a:solidFill>
                  <a:srgbClr val="E1E5BB"/>
                </a:solidFill>
                <a:effectLst>
                  <a:outerShdw blurRad="38100" dist="38100" dir="2700000" algn="tl">
                    <a:srgbClr val="000000">
                      <a:alpha val="43137"/>
                    </a:srgbClr>
                  </a:outerShdw>
                </a:effectLst>
              </a:rPr>
              <a:t>First Reading—usually taken from the Old Testament</a:t>
            </a:r>
          </a:p>
          <a:p>
            <a:pPr marL="571500" lvl="1">
              <a:spcBef>
                <a:spcPts val="1200"/>
              </a:spcBef>
            </a:pPr>
            <a:r>
              <a:rPr lang="en-US" dirty="0" smtClean="0">
                <a:solidFill>
                  <a:srgbClr val="E1E5BB"/>
                </a:solidFill>
                <a:effectLst>
                  <a:outerShdw blurRad="38100" dist="38100" dir="2700000" algn="tl">
                    <a:srgbClr val="000000">
                      <a:alpha val="43137"/>
                    </a:srgbClr>
                  </a:outerShdw>
                </a:effectLst>
              </a:rPr>
              <a:t>Responsorial Psalm</a:t>
            </a:r>
          </a:p>
          <a:p>
            <a:pPr marL="571500" lvl="1">
              <a:spcBef>
                <a:spcPts val="1200"/>
              </a:spcBef>
            </a:pPr>
            <a:r>
              <a:rPr lang="en-US" dirty="0" smtClean="0">
                <a:solidFill>
                  <a:srgbClr val="E1E5BB"/>
                </a:solidFill>
                <a:effectLst>
                  <a:outerShdw blurRad="38100" dist="38100" dir="2700000" algn="tl">
                    <a:srgbClr val="000000">
                      <a:alpha val="43137"/>
                    </a:srgbClr>
                  </a:outerShdw>
                </a:effectLst>
              </a:rPr>
              <a:t>Second Reading—taken from one of the Epistles (letters)</a:t>
            </a:r>
          </a:p>
          <a:p>
            <a:pPr marL="571500" lvl="1">
              <a:spcBef>
                <a:spcPts val="1200"/>
              </a:spcBef>
              <a:buNone/>
            </a:pPr>
            <a:endParaRPr lang="en-US" dirty="0" smtClean="0">
              <a:solidFill>
                <a:srgbClr val="E1E5BB"/>
              </a:solidFill>
              <a:effectLst>
                <a:outerShdw blurRad="38100" dist="38100" dir="2700000" algn="tl">
                  <a:srgbClr val="000000">
                    <a:alpha val="43137"/>
                  </a:srgbClr>
                </a:outerShdw>
              </a:effectLst>
            </a:endParaRPr>
          </a:p>
          <a:p>
            <a:pPr marL="571500" lvl="1">
              <a:spcBef>
                <a:spcPts val="1200"/>
              </a:spcBef>
            </a:pPr>
            <a:endParaRPr lang="en-US" dirty="0" smtClean="0">
              <a:solidFill>
                <a:srgbClr val="E1E5BB"/>
              </a:solidFill>
              <a:effectLst>
                <a:outerShdw blurRad="38100" dist="38100" dir="2700000" algn="tl">
                  <a:srgbClr val="000000">
                    <a:alpha val="43137"/>
                  </a:srgbClr>
                </a:outerShdw>
              </a:effectLst>
            </a:endParaRPr>
          </a:p>
          <a:p>
            <a:pPr>
              <a:spcBef>
                <a:spcPts val="1200"/>
              </a:spcBef>
            </a:pPr>
            <a:endParaRPr lang="en-US" dirty="0" smtClean="0">
              <a:solidFill>
                <a:srgbClr val="E1E5BB"/>
              </a:solidFill>
              <a:effectLst>
                <a:outerShdw blurRad="38100" dist="38100" dir="2700000" algn="tl">
                  <a:srgbClr val="000000">
                    <a:alpha val="43137"/>
                  </a:srgbClr>
                </a:outerShdw>
              </a:effectLst>
            </a:endParaRPr>
          </a:p>
          <a:p>
            <a:pPr lvl="1">
              <a:spcBef>
                <a:spcPts val="1200"/>
              </a:spcBef>
              <a:buNone/>
            </a:pPr>
            <a:endParaRPr lang="en-US" dirty="0" smtClean="0">
              <a:solidFill>
                <a:srgbClr val="E1E5BB"/>
              </a:solidFill>
              <a:effectLst>
                <a:outerShdw blurRad="38100" dist="38100" dir="2700000" algn="tl">
                  <a:srgbClr val="000000">
                    <a:alpha val="43137"/>
                  </a:srgbClr>
                </a:outerShdw>
              </a:effectLst>
            </a:endParaRPr>
          </a:p>
          <a:p>
            <a:pPr lvl="1">
              <a:spcBef>
                <a:spcPts val="1200"/>
              </a:spcBef>
            </a:pPr>
            <a:endParaRPr lang="en-US" dirty="0" smtClean="0">
              <a:solidFill>
                <a:srgbClr val="E1E5BB"/>
              </a:solidFill>
              <a:effectLst>
                <a:outerShdw blurRad="38100" dist="38100" dir="2700000" algn="tl">
                  <a:srgbClr val="000000">
                    <a:alpha val="43137"/>
                  </a:srgbClr>
                </a:outerShdw>
              </a:effectLst>
            </a:endParaRPr>
          </a:p>
          <a:p>
            <a:pPr>
              <a:spcBef>
                <a:spcPts val="1200"/>
              </a:spcBef>
            </a:pPr>
            <a:endParaRPr lang="en-US" dirty="0" smtClean="0">
              <a:solidFill>
                <a:srgbClr val="E1E5BB"/>
              </a:solidFill>
              <a:effectLst>
                <a:outerShdw blurRad="38100" dist="38100" dir="2700000" algn="tl">
                  <a:srgbClr val="000000">
                    <a:alpha val="43137"/>
                  </a:srgbClr>
                </a:outerShdw>
              </a:effectLst>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smtClean="0">
                <a:solidFill>
                  <a:schemeClr val="bg1"/>
                </a:solidFill>
                <a:effectLst>
                  <a:outerShdw blurRad="38100" dist="38100" dir="2700000" algn="tl">
                    <a:srgbClr val="000000">
                      <a:alpha val="43137"/>
                    </a:srgbClr>
                  </a:outerShdw>
                </a:effectLst>
              </a:rPr>
              <a:t>A Walk through the Mass</a:t>
            </a:r>
            <a:endParaRPr lang="en-US" dirty="0">
              <a:solidFill>
                <a:schemeClr val="bg1"/>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371600"/>
            <a:ext cx="8229600" cy="5105400"/>
          </a:xfrm>
        </p:spPr>
        <p:txBody>
          <a:bodyPr>
            <a:normAutofit fontScale="92500" lnSpcReduction="20000"/>
          </a:bodyPr>
          <a:lstStyle/>
          <a:p>
            <a:pPr>
              <a:spcBef>
                <a:spcPts val="1200"/>
              </a:spcBef>
            </a:pPr>
            <a:r>
              <a:rPr lang="en-US" dirty="0" smtClean="0">
                <a:solidFill>
                  <a:srgbClr val="E1E5BB"/>
                </a:solidFill>
                <a:effectLst>
                  <a:outerShdw blurRad="38100" dist="38100" dir="2700000" algn="tl">
                    <a:srgbClr val="000000">
                      <a:alpha val="43137"/>
                    </a:srgbClr>
                  </a:outerShdw>
                </a:effectLst>
              </a:rPr>
              <a:t>The Liturgy of the Word</a:t>
            </a:r>
          </a:p>
          <a:p>
            <a:pPr marL="571500" lvl="1">
              <a:spcBef>
                <a:spcPts val="1200"/>
              </a:spcBef>
            </a:pPr>
            <a:r>
              <a:rPr lang="en-US" dirty="0" smtClean="0">
                <a:solidFill>
                  <a:srgbClr val="E1E5BB"/>
                </a:solidFill>
                <a:effectLst>
                  <a:outerShdw blurRad="38100" dist="38100" dir="2700000" algn="tl">
                    <a:srgbClr val="000000">
                      <a:alpha val="43137"/>
                    </a:srgbClr>
                  </a:outerShdw>
                </a:effectLst>
              </a:rPr>
              <a:t>First Reading—usually taken from the Old Testament</a:t>
            </a:r>
          </a:p>
          <a:p>
            <a:pPr marL="571500" lvl="1">
              <a:spcBef>
                <a:spcPts val="1200"/>
              </a:spcBef>
            </a:pPr>
            <a:r>
              <a:rPr lang="en-US" dirty="0" smtClean="0">
                <a:solidFill>
                  <a:srgbClr val="E1E5BB"/>
                </a:solidFill>
                <a:effectLst>
                  <a:outerShdw blurRad="38100" dist="38100" dir="2700000" algn="tl">
                    <a:srgbClr val="000000">
                      <a:alpha val="43137"/>
                    </a:srgbClr>
                  </a:outerShdw>
                </a:effectLst>
              </a:rPr>
              <a:t>Responsorial Psalm</a:t>
            </a:r>
          </a:p>
          <a:p>
            <a:pPr marL="571500" lvl="1">
              <a:spcBef>
                <a:spcPts val="1200"/>
              </a:spcBef>
            </a:pPr>
            <a:r>
              <a:rPr lang="en-US" dirty="0" smtClean="0">
                <a:solidFill>
                  <a:srgbClr val="E1E5BB"/>
                </a:solidFill>
                <a:effectLst>
                  <a:outerShdw blurRad="38100" dist="38100" dir="2700000" algn="tl">
                    <a:srgbClr val="000000">
                      <a:alpha val="43137"/>
                    </a:srgbClr>
                  </a:outerShdw>
                </a:effectLst>
              </a:rPr>
              <a:t>Second Reading—taken from one of the Epistles (letters)</a:t>
            </a:r>
          </a:p>
          <a:p>
            <a:pPr marL="571500" lvl="1">
              <a:spcBef>
                <a:spcPts val="1200"/>
              </a:spcBef>
            </a:pPr>
            <a:r>
              <a:rPr lang="en-US" dirty="0" smtClean="0">
                <a:solidFill>
                  <a:srgbClr val="E1E5BB"/>
                </a:solidFill>
                <a:effectLst>
                  <a:outerShdw blurRad="38100" dist="38100" dir="2700000" algn="tl">
                    <a:srgbClr val="000000">
                      <a:alpha val="43137"/>
                    </a:srgbClr>
                  </a:outerShdw>
                </a:effectLst>
              </a:rPr>
              <a:t>Acclamation before the Gospel (Alleluia)</a:t>
            </a:r>
          </a:p>
          <a:p>
            <a:pPr marL="571500" lvl="1">
              <a:spcBef>
                <a:spcPts val="1200"/>
              </a:spcBef>
            </a:pPr>
            <a:r>
              <a:rPr lang="en-US" dirty="0" smtClean="0">
                <a:solidFill>
                  <a:srgbClr val="E1E5BB"/>
                </a:solidFill>
                <a:effectLst>
                  <a:outerShdw blurRad="38100" dist="38100" dir="2700000" algn="tl">
                    <a:srgbClr val="000000">
                      <a:alpha val="43137"/>
                    </a:srgbClr>
                  </a:outerShdw>
                </a:effectLst>
              </a:rPr>
              <a:t>Gospel Reading</a:t>
            </a:r>
          </a:p>
          <a:p>
            <a:pPr marL="571500" lvl="1">
              <a:spcBef>
                <a:spcPts val="1200"/>
              </a:spcBef>
            </a:pPr>
            <a:r>
              <a:rPr lang="en-US" dirty="0" smtClean="0">
                <a:solidFill>
                  <a:srgbClr val="E1E5BB"/>
                </a:solidFill>
                <a:effectLst>
                  <a:outerShdw blurRad="38100" dist="38100" dir="2700000" algn="tl">
                    <a:srgbClr val="000000">
                      <a:alpha val="43137"/>
                    </a:srgbClr>
                  </a:outerShdw>
                </a:effectLst>
              </a:rPr>
              <a:t>Homily</a:t>
            </a:r>
          </a:p>
          <a:p>
            <a:pPr marL="571500" lvl="1">
              <a:spcBef>
                <a:spcPts val="1200"/>
              </a:spcBef>
            </a:pPr>
            <a:r>
              <a:rPr lang="en-US" dirty="0" smtClean="0">
                <a:solidFill>
                  <a:srgbClr val="E1E5BB"/>
                </a:solidFill>
                <a:effectLst>
                  <a:outerShdw blurRad="38100" dist="38100" dir="2700000" algn="tl">
                    <a:srgbClr val="000000">
                      <a:alpha val="43137"/>
                    </a:srgbClr>
                  </a:outerShdw>
                </a:effectLst>
              </a:rPr>
              <a:t>Profession of Faith</a:t>
            </a:r>
          </a:p>
          <a:p>
            <a:pPr marL="571500" lvl="1">
              <a:spcBef>
                <a:spcPts val="1200"/>
              </a:spcBef>
            </a:pPr>
            <a:r>
              <a:rPr lang="en-US" dirty="0" smtClean="0">
                <a:solidFill>
                  <a:srgbClr val="E1E5BB"/>
                </a:solidFill>
                <a:effectLst>
                  <a:outerShdw blurRad="38100" dist="38100" dir="2700000" algn="tl">
                    <a:srgbClr val="000000">
                      <a:alpha val="43137"/>
                    </a:srgbClr>
                  </a:outerShdw>
                </a:effectLst>
              </a:rPr>
              <a:t>The Universal Prayer (Prayer of the Faithful)</a:t>
            </a:r>
          </a:p>
          <a:p>
            <a:pPr marL="571500" lvl="1">
              <a:spcBef>
                <a:spcPts val="1200"/>
              </a:spcBef>
            </a:pPr>
            <a:endParaRPr lang="en-US" dirty="0" smtClean="0">
              <a:solidFill>
                <a:srgbClr val="E1E5BB"/>
              </a:solidFill>
              <a:effectLst>
                <a:outerShdw blurRad="38100" dist="38100" dir="2700000" algn="tl">
                  <a:srgbClr val="000000">
                    <a:alpha val="43137"/>
                  </a:srgbClr>
                </a:outerShdw>
              </a:effectLst>
            </a:endParaRPr>
          </a:p>
          <a:p>
            <a:pPr marL="571500" lvl="1">
              <a:spcBef>
                <a:spcPts val="1200"/>
              </a:spcBef>
            </a:pPr>
            <a:endParaRPr lang="en-US" dirty="0" smtClean="0">
              <a:solidFill>
                <a:srgbClr val="E1E5BB"/>
              </a:solidFill>
              <a:effectLst>
                <a:outerShdw blurRad="38100" dist="38100" dir="2700000" algn="tl">
                  <a:srgbClr val="000000">
                    <a:alpha val="43137"/>
                  </a:srgbClr>
                </a:outerShdw>
              </a:effectLst>
            </a:endParaRPr>
          </a:p>
          <a:p>
            <a:pPr>
              <a:spcBef>
                <a:spcPts val="1200"/>
              </a:spcBef>
            </a:pPr>
            <a:endParaRPr lang="en-US" dirty="0" smtClean="0">
              <a:solidFill>
                <a:srgbClr val="E1E5BB"/>
              </a:solidFill>
              <a:effectLst>
                <a:outerShdw blurRad="38100" dist="38100" dir="2700000" algn="tl">
                  <a:srgbClr val="000000">
                    <a:alpha val="43137"/>
                  </a:srgbClr>
                </a:outerShdw>
              </a:effectLst>
            </a:endParaRPr>
          </a:p>
          <a:p>
            <a:pPr lvl="1">
              <a:spcBef>
                <a:spcPts val="1200"/>
              </a:spcBef>
              <a:buNone/>
            </a:pPr>
            <a:endParaRPr lang="en-US" dirty="0" smtClean="0">
              <a:solidFill>
                <a:srgbClr val="E1E5BB"/>
              </a:solidFill>
              <a:effectLst>
                <a:outerShdw blurRad="38100" dist="38100" dir="2700000" algn="tl">
                  <a:srgbClr val="000000">
                    <a:alpha val="43137"/>
                  </a:srgbClr>
                </a:outerShdw>
              </a:effectLst>
            </a:endParaRPr>
          </a:p>
          <a:p>
            <a:pPr lvl="1">
              <a:spcBef>
                <a:spcPts val="1200"/>
              </a:spcBef>
            </a:pPr>
            <a:endParaRPr lang="en-US" dirty="0" smtClean="0">
              <a:solidFill>
                <a:srgbClr val="E1E5BB"/>
              </a:solidFill>
              <a:effectLst>
                <a:outerShdw blurRad="38100" dist="38100" dir="2700000" algn="tl">
                  <a:srgbClr val="000000">
                    <a:alpha val="43137"/>
                  </a:srgbClr>
                </a:outerShdw>
              </a:effectLst>
            </a:endParaRPr>
          </a:p>
          <a:p>
            <a:pPr>
              <a:spcBef>
                <a:spcPts val="1200"/>
              </a:spcBef>
            </a:pPr>
            <a:endParaRPr lang="en-US" dirty="0" smtClean="0">
              <a:solidFill>
                <a:srgbClr val="E1E5BB"/>
              </a:solidFill>
              <a:effectLst>
                <a:outerShdw blurRad="38100" dist="38100" dir="2700000" algn="tl">
                  <a:srgbClr val="000000">
                    <a:alpha val="43137"/>
                  </a:srgbClr>
                </a:outerShdw>
              </a:effectLst>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blinds(horizontal)">
                                      <p:cBhvr>
                                        <p:cTn id="7" dur="500"/>
                                        <p:tgtEl>
                                          <p:spTgt spid="3">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blinds(horizontal)">
                                      <p:cBhvr>
                                        <p:cTn id="12" dur="500"/>
                                        <p:tgtEl>
                                          <p:spTgt spid="3">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blinds(horizontal)">
                                      <p:cBhvr>
                                        <p:cTn id="17" dur="500"/>
                                        <p:tgtEl>
                                          <p:spTgt spid="3">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blinds(horizontal)">
                                      <p:cBhvr>
                                        <p:cTn id="22" dur="500"/>
                                        <p:tgtEl>
                                          <p:spTgt spid="3">
                                            <p:txEl>
                                              <p:pRg st="7" end="7"/>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blinds(horizontal)">
                                      <p:cBhvr>
                                        <p:cTn id="2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effectLst>
                  <a:outerShdw blurRad="38100" dist="38100" dir="2700000" algn="tl">
                    <a:srgbClr val="000000">
                      <a:alpha val="43137"/>
                    </a:srgbClr>
                  </a:outerShdw>
                </a:effectLst>
              </a:rPr>
              <a:t>Outline</a:t>
            </a:r>
            <a:endParaRPr lang="en-US" dirty="0">
              <a:solidFill>
                <a:schemeClr val="bg1"/>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600200"/>
            <a:ext cx="8229600" cy="5029200"/>
          </a:xfrm>
        </p:spPr>
        <p:txBody>
          <a:bodyPr>
            <a:normAutofit/>
          </a:bodyPr>
          <a:lstStyle/>
          <a:p>
            <a:pPr marL="628650" lvl="1" indent="-457200">
              <a:spcBef>
                <a:spcPts val="1200"/>
              </a:spcBef>
              <a:buFont typeface="Wingdings" pitchFamily="2" charset="2"/>
              <a:buChar char="§"/>
            </a:pPr>
            <a:r>
              <a:rPr lang="en-US" sz="3600" dirty="0" smtClean="0">
                <a:solidFill>
                  <a:srgbClr val="E1E5BB"/>
                </a:solidFill>
                <a:effectLst>
                  <a:outerShdw blurRad="38100" dist="38100" dir="2700000" algn="tl">
                    <a:srgbClr val="000000">
                      <a:alpha val="43137"/>
                    </a:srgbClr>
                  </a:outerShdw>
                </a:effectLst>
              </a:rPr>
              <a:t>PART II</a:t>
            </a:r>
          </a:p>
          <a:p>
            <a:pPr marL="1085850" lvl="3" indent="-457200">
              <a:spcBef>
                <a:spcPts val="1200"/>
              </a:spcBef>
              <a:buFont typeface="Wingdings" pitchFamily="2" charset="2"/>
              <a:buChar char="§"/>
            </a:pPr>
            <a:r>
              <a:rPr lang="en-US" sz="3200" dirty="0" smtClean="0">
                <a:solidFill>
                  <a:srgbClr val="E1E5BB"/>
                </a:solidFill>
                <a:effectLst>
                  <a:outerShdw blurRad="38100" dist="38100" dir="2700000" algn="tl">
                    <a:srgbClr val="000000">
                      <a:alpha val="43137"/>
                    </a:srgbClr>
                  </a:outerShdw>
                </a:effectLst>
              </a:rPr>
              <a:t>The Liturgy</a:t>
            </a:r>
          </a:p>
          <a:p>
            <a:pPr marL="1085850" lvl="3" indent="-457200">
              <a:spcBef>
                <a:spcPts val="1200"/>
              </a:spcBef>
              <a:buFont typeface="Wingdings" pitchFamily="2" charset="2"/>
              <a:buChar char="§"/>
            </a:pPr>
            <a:r>
              <a:rPr lang="en-US" sz="3200" dirty="0" smtClean="0">
                <a:solidFill>
                  <a:srgbClr val="E1E5BB"/>
                </a:solidFill>
                <a:effectLst>
                  <a:outerShdw blurRad="38100" dist="38100" dir="2700000" algn="tl">
                    <a:srgbClr val="000000">
                      <a:alpha val="43137"/>
                    </a:srgbClr>
                  </a:outerShdw>
                </a:effectLst>
              </a:rPr>
              <a:t>The Eucharist</a:t>
            </a:r>
          </a:p>
          <a:p>
            <a:pPr marL="1543050" lvl="4" indent="-457200">
              <a:spcBef>
                <a:spcPts val="1200"/>
              </a:spcBef>
              <a:buSzPct val="60000"/>
              <a:buFont typeface="Courier New" pitchFamily="49" charset="0"/>
              <a:buChar char="o"/>
            </a:pPr>
            <a:r>
              <a:rPr lang="en-US" sz="3200" dirty="0" smtClean="0">
                <a:solidFill>
                  <a:srgbClr val="E1E5BB"/>
                </a:solidFill>
                <a:effectLst>
                  <a:outerShdw blurRad="38100" dist="38100" dir="2700000" algn="tl">
                    <a:srgbClr val="000000">
                      <a:alpha val="43137"/>
                    </a:srgbClr>
                  </a:outerShdw>
                </a:effectLst>
              </a:rPr>
              <a:t>Understanding of the sacrament</a:t>
            </a:r>
          </a:p>
          <a:p>
            <a:pPr marL="1543050" lvl="4" indent="-457200">
              <a:spcBef>
                <a:spcPts val="1200"/>
              </a:spcBef>
              <a:buSzPct val="60000"/>
              <a:buFont typeface="Courier New" pitchFamily="49" charset="0"/>
              <a:buChar char="o"/>
            </a:pPr>
            <a:r>
              <a:rPr lang="en-US" sz="3200" dirty="0" smtClean="0">
                <a:solidFill>
                  <a:srgbClr val="E1E5BB"/>
                </a:solidFill>
                <a:effectLst>
                  <a:outerShdw blurRad="38100" dist="38100" dir="2700000" algn="tl">
                    <a:srgbClr val="000000">
                      <a:alpha val="43137"/>
                    </a:srgbClr>
                  </a:outerShdw>
                </a:effectLst>
              </a:rPr>
              <a:t>Walk through the Mass</a:t>
            </a:r>
          </a:p>
          <a:p>
            <a:pPr marL="1543050" lvl="4" indent="-457200">
              <a:spcBef>
                <a:spcPts val="1200"/>
              </a:spcBef>
              <a:buSzPct val="60000"/>
              <a:buFont typeface="Courier New" pitchFamily="49" charset="0"/>
              <a:buChar char="o"/>
            </a:pPr>
            <a:r>
              <a:rPr lang="en-US" sz="3200" dirty="0" smtClean="0">
                <a:solidFill>
                  <a:srgbClr val="E1E5BB"/>
                </a:solidFill>
                <a:effectLst>
                  <a:outerShdw blurRad="38100" dist="38100" dir="2700000" algn="tl">
                    <a:srgbClr val="000000">
                      <a:alpha val="43137"/>
                    </a:srgbClr>
                  </a:outerShdw>
                </a:effectLst>
              </a:rPr>
              <a:t>Theology of the Real Presence </a:t>
            </a:r>
          </a:p>
          <a:p>
            <a:pPr marL="628650" lvl="1" indent="-457200"/>
            <a:endParaRPr lang="en-US"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smtClean="0">
                <a:solidFill>
                  <a:schemeClr val="bg1"/>
                </a:solidFill>
                <a:effectLst>
                  <a:outerShdw blurRad="38100" dist="38100" dir="2700000" algn="tl">
                    <a:srgbClr val="000000">
                      <a:alpha val="43137"/>
                    </a:srgbClr>
                  </a:outerShdw>
                </a:effectLst>
              </a:rPr>
              <a:t>A Walk through the Mass</a:t>
            </a:r>
            <a:endParaRPr lang="en-US" dirty="0">
              <a:solidFill>
                <a:schemeClr val="bg1"/>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371600"/>
            <a:ext cx="8229600" cy="5105400"/>
          </a:xfrm>
        </p:spPr>
        <p:txBody>
          <a:bodyPr>
            <a:normAutofit fontScale="85000" lnSpcReduction="20000"/>
          </a:bodyPr>
          <a:lstStyle/>
          <a:p>
            <a:pPr>
              <a:spcBef>
                <a:spcPts val="1200"/>
              </a:spcBef>
            </a:pPr>
            <a:r>
              <a:rPr lang="en-US" dirty="0" smtClean="0">
                <a:solidFill>
                  <a:srgbClr val="E1E5BB"/>
                </a:solidFill>
                <a:effectLst>
                  <a:outerShdw blurRad="38100" dist="38100" dir="2700000" algn="tl">
                    <a:srgbClr val="000000">
                      <a:alpha val="43137"/>
                    </a:srgbClr>
                  </a:outerShdw>
                </a:effectLst>
              </a:rPr>
              <a:t>Liturgy of the Eucharist</a:t>
            </a:r>
          </a:p>
          <a:p>
            <a:pPr lvl="1">
              <a:spcBef>
                <a:spcPts val="1200"/>
              </a:spcBef>
            </a:pPr>
            <a:r>
              <a:rPr lang="en-US" dirty="0" smtClean="0">
                <a:solidFill>
                  <a:srgbClr val="E1E5BB"/>
                </a:solidFill>
                <a:effectLst>
                  <a:outerShdw blurRad="38100" dist="38100" dir="2700000" algn="tl">
                    <a:srgbClr val="000000">
                      <a:alpha val="43137"/>
                    </a:srgbClr>
                  </a:outerShdw>
                </a:effectLst>
              </a:rPr>
              <a:t>Preparation of the Gifts</a:t>
            </a:r>
          </a:p>
          <a:p>
            <a:pPr lvl="1">
              <a:spcBef>
                <a:spcPts val="1200"/>
              </a:spcBef>
            </a:pPr>
            <a:r>
              <a:rPr lang="en-US" dirty="0" smtClean="0">
                <a:solidFill>
                  <a:srgbClr val="E1E5BB"/>
                </a:solidFill>
                <a:effectLst>
                  <a:outerShdw blurRad="38100" dist="38100" dir="2700000" algn="tl">
                    <a:srgbClr val="000000">
                      <a:alpha val="43137"/>
                    </a:srgbClr>
                  </a:outerShdw>
                </a:effectLst>
              </a:rPr>
              <a:t>Prayer over the Offerings</a:t>
            </a:r>
          </a:p>
          <a:p>
            <a:pPr lvl="1">
              <a:spcBef>
                <a:spcPts val="1200"/>
              </a:spcBef>
            </a:pPr>
            <a:r>
              <a:rPr lang="en-US" dirty="0" smtClean="0">
                <a:solidFill>
                  <a:srgbClr val="E1E5BB"/>
                </a:solidFill>
                <a:effectLst>
                  <a:outerShdw blurRad="38100" dist="38100" dir="2700000" algn="tl">
                    <a:srgbClr val="000000">
                      <a:alpha val="43137"/>
                    </a:srgbClr>
                  </a:outerShdw>
                </a:effectLst>
              </a:rPr>
              <a:t>The Eucharistic Prayer</a:t>
            </a:r>
          </a:p>
          <a:p>
            <a:pPr lvl="2">
              <a:spcBef>
                <a:spcPts val="1200"/>
              </a:spcBef>
            </a:pPr>
            <a:r>
              <a:rPr lang="en-US" dirty="0" smtClean="0">
                <a:solidFill>
                  <a:srgbClr val="E1E5BB"/>
                </a:solidFill>
                <a:effectLst>
                  <a:outerShdw blurRad="38100" dist="38100" dir="2700000" algn="tl">
                    <a:srgbClr val="000000">
                      <a:alpha val="43137"/>
                    </a:srgbClr>
                  </a:outerShdw>
                </a:effectLst>
              </a:rPr>
              <a:t>Preface (Thanksgiving)</a:t>
            </a:r>
          </a:p>
          <a:p>
            <a:pPr lvl="2">
              <a:spcBef>
                <a:spcPts val="1200"/>
              </a:spcBef>
            </a:pPr>
            <a:r>
              <a:rPr lang="en-US" dirty="0" smtClean="0">
                <a:solidFill>
                  <a:srgbClr val="E1E5BB"/>
                </a:solidFill>
                <a:effectLst>
                  <a:outerShdw blurRad="38100" dist="38100" dir="2700000" algn="tl">
                    <a:srgbClr val="000000">
                      <a:alpha val="43137"/>
                    </a:srgbClr>
                  </a:outerShdw>
                </a:effectLst>
              </a:rPr>
              <a:t>Sanctus acclamation</a:t>
            </a:r>
          </a:p>
          <a:p>
            <a:pPr lvl="2">
              <a:spcBef>
                <a:spcPts val="1200"/>
              </a:spcBef>
            </a:pPr>
            <a:r>
              <a:rPr lang="en-US" dirty="0" smtClean="0">
                <a:solidFill>
                  <a:srgbClr val="E1E5BB"/>
                </a:solidFill>
                <a:effectLst>
                  <a:outerShdw blurRad="38100" dist="38100" dir="2700000" algn="tl">
                    <a:srgbClr val="000000">
                      <a:alpha val="43137"/>
                    </a:srgbClr>
                  </a:outerShdw>
                </a:effectLst>
              </a:rPr>
              <a:t>Epiclesis</a:t>
            </a:r>
          </a:p>
          <a:p>
            <a:pPr lvl="2">
              <a:spcBef>
                <a:spcPts val="1200"/>
              </a:spcBef>
            </a:pPr>
            <a:r>
              <a:rPr lang="en-US" dirty="0" smtClean="0">
                <a:solidFill>
                  <a:srgbClr val="E1E5BB"/>
                </a:solidFill>
                <a:effectLst>
                  <a:outerShdw blurRad="38100" dist="38100" dir="2700000" algn="tl">
                    <a:srgbClr val="000000">
                      <a:alpha val="43137"/>
                    </a:srgbClr>
                  </a:outerShdw>
                </a:effectLst>
              </a:rPr>
              <a:t>Institution Narrative</a:t>
            </a:r>
          </a:p>
          <a:p>
            <a:pPr lvl="2">
              <a:spcBef>
                <a:spcPts val="1200"/>
              </a:spcBef>
            </a:pPr>
            <a:r>
              <a:rPr lang="en-US" dirty="0" smtClean="0">
                <a:solidFill>
                  <a:srgbClr val="E1E5BB"/>
                </a:solidFill>
                <a:effectLst>
                  <a:outerShdw blurRad="38100" dist="38100" dir="2700000" algn="tl">
                    <a:srgbClr val="000000">
                      <a:alpha val="43137"/>
                    </a:srgbClr>
                  </a:outerShdw>
                </a:effectLst>
              </a:rPr>
              <a:t>Anamnesis</a:t>
            </a:r>
          </a:p>
          <a:p>
            <a:pPr lvl="2">
              <a:spcBef>
                <a:spcPts val="1200"/>
              </a:spcBef>
            </a:pPr>
            <a:r>
              <a:rPr lang="en-US" dirty="0" smtClean="0">
                <a:solidFill>
                  <a:srgbClr val="E1E5BB"/>
                </a:solidFill>
                <a:effectLst>
                  <a:outerShdw blurRad="38100" dist="38100" dir="2700000" algn="tl">
                    <a:srgbClr val="000000">
                      <a:alpha val="43137"/>
                    </a:srgbClr>
                  </a:outerShdw>
                </a:effectLst>
              </a:rPr>
              <a:t>Oblation</a:t>
            </a:r>
          </a:p>
          <a:p>
            <a:pPr lvl="2">
              <a:spcBef>
                <a:spcPts val="1200"/>
              </a:spcBef>
            </a:pPr>
            <a:r>
              <a:rPr lang="en-US" dirty="0" smtClean="0">
                <a:solidFill>
                  <a:srgbClr val="E1E5BB"/>
                </a:solidFill>
                <a:effectLst>
                  <a:outerShdw blurRad="38100" dist="38100" dir="2700000" algn="tl">
                    <a:srgbClr val="000000">
                      <a:alpha val="43137"/>
                    </a:srgbClr>
                  </a:outerShdw>
                </a:effectLst>
              </a:rPr>
              <a:t>Intercessions</a:t>
            </a:r>
          </a:p>
          <a:p>
            <a:pPr lvl="2">
              <a:spcBef>
                <a:spcPts val="1200"/>
              </a:spcBef>
            </a:pPr>
            <a:r>
              <a:rPr lang="en-US" dirty="0" smtClean="0">
                <a:solidFill>
                  <a:srgbClr val="E1E5BB"/>
                </a:solidFill>
                <a:effectLst>
                  <a:outerShdw blurRad="38100" dist="38100" dir="2700000" algn="tl">
                    <a:srgbClr val="000000">
                      <a:alpha val="43137"/>
                    </a:srgbClr>
                  </a:outerShdw>
                </a:effectLst>
              </a:rPr>
              <a:t>Concluding Doxology and Amen</a:t>
            </a:r>
          </a:p>
          <a:p>
            <a:pPr lvl="2">
              <a:spcBef>
                <a:spcPts val="1200"/>
              </a:spcBef>
              <a:buNone/>
            </a:pPr>
            <a:endParaRPr lang="en-US" dirty="0" smtClean="0">
              <a:solidFill>
                <a:srgbClr val="E1E5BB"/>
              </a:solidFill>
              <a:effectLst>
                <a:outerShdw blurRad="38100" dist="38100" dir="2700000" algn="tl">
                  <a:srgbClr val="000000">
                    <a:alpha val="43137"/>
                  </a:srgbClr>
                </a:outerShdw>
              </a:effectLst>
            </a:endParaRPr>
          </a:p>
          <a:p>
            <a:pPr marL="571500" lvl="1">
              <a:spcBef>
                <a:spcPts val="1200"/>
              </a:spcBef>
            </a:pPr>
            <a:endParaRPr lang="en-US" dirty="0" smtClean="0">
              <a:solidFill>
                <a:srgbClr val="E1E5BB"/>
              </a:solidFill>
              <a:effectLst>
                <a:outerShdw blurRad="38100" dist="38100" dir="2700000" algn="tl">
                  <a:srgbClr val="000000">
                    <a:alpha val="43137"/>
                  </a:srgbClr>
                </a:outerShdw>
              </a:effectLst>
            </a:endParaRPr>
          </a:p>
          <a:p>
            <a:pPr marL="571500" lvl="1">
              <a:spcBef>
                <a:spcPts val="1200"/>
              </a:spcBef>
            </a:pPr>
            <a:endParaRPr lang="en-US" dirty="0" smtClean="0">
              <a:solidFill>
                <a:srgbClr val="E1E5BB"/>
              </a:solidFill>
              <a:effectLst>
                <a:outerShdw blurRad="38100" dist="38100" dir="2700000" algn="tl">
                  <a:srgbClr val="000000">
                    <a:alpha val="43137"/>
                  </a:srgbClr>
                </a:outerShdw>
              </a:effectLst>
            </a:endParaRPr>
          </a:p>
          <a:p>
            <a:pPr>
              <a:spcBef>
                <a:spcPts val="1200"/>
              </a:spcBef>
            </a:pPr>
            <a:endParaRPr lang="en-US" dirty="0" smtClean="0">
              <a:solidFill>
                <a:srgbClr val="E1E5BB"/>
              </a:solidFill>
              <a:effectLst>
                <a:outerShdw blurRad="38100" dist="38100" dir="2700000" algn="tl">
                  <a:srgbClr val="000000">
                    <a:alpha val="43137"/>
                  </a:srgbClr>
                </a:outerShdw>
              </a:effectLst>
            </a:endParaRPr>
          </a:p>
          <a:p>
            <a:pPr lvl="1">
              <a:spcBef>
                <a:spcPts val="1200"/>
              </a:spcBef>
              <a:buNone/>
            </a:pPr>
            <a:endParaRPr lang="en-US" dirty="0" smtClean="0">
              <a:solidFill>
                <a:srgbClr val="E1E5BB"/>
              </a:solidFill>
              <a:effectLst>
                <a:outerShdw blurRad="38100" dist="38100" dir="2700000" algn="tl">
                  <a:srgbClr val="000000">
                    <a:alpha val="43137"/>
                  </a:srgbClr>
                </a:outerShdw>
              </a:effectLst>
            </a:endParaRPr>
          </a:p>
          <a:p>
            <a:pPr lvl="1">
              <a:spcBef>
                <a:spcPts val="1200"/>
              </a:spcBef>
            </a:pPr>
            <a:endParaRPr lang="en-US" dirty="0" smtClean="0">
              <a:solidFill>
                <a:srgbClr val="E1E5BB"/>
              </a:solidFill>
              <a:effectLst>
                <a:outerShdw blurRad="38100" dist="38100" dir="2700000" algn="tl">
                  <a:srgbClr val="000000">
                    <a:alpha val="43137"/>
                  </a:srgbClr>
                </a:outerShdw>
              </a:effectLst>
            </a:endParaRPr>
          </a:p>
          <a:p>
            <a:pPr>
              <a:spcBef>
                <a:spcPts val="1200"/>
              </a:spcBef>
            </a:pPr>
            <a:endParaRPr lang="en-US" dirty="0" smtClean="0">
              <a:solidFill>
                <a:srgbClr val="E1E5BB"/>
              </a:solidFill>
              <a:effectLst>
                <a:outerShdw blurRad="38100" dist="38100" dir="2700000" algn="tl">
                  <a:srgbClr val="000000">
                    <a:alpha val="43137"/>
                  </a:srgbClr>
                </a:outerShdw>
              </a:effectLst>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linds(horizont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linds(horizontal)">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blinds(horizontal)">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blinds(horizontal)">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blinds(horizontal)">
                                      <p:cBhvr>
                                        <p:cTn id="57" dur="5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blinds(horizontal)">
                                      <p:cBhvr>
                                        <p:cTn id="62"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smtClean="0">
                <a:solidFill>
                  <a:schemeClr val="bg1"/>
                </a:solidFill>
                <a:effectLst>
                  <a:outerShdw blurRad="38100" dist="38100" dir="2700000" algn="tl">
                    <a:srgbClr val="000000">
                      <a:alpha val="43137"/>
                    </a:srgbClr>
                  </a:outerShdw>
                </a:effectLst>
              </a:rPr>
              <a:t>A Walk through the Mass</a:t>
            </a:r>
            <a:endParaRPr lang="en-US" dirty="0">
              <a:solidFill>
                <a:schemeClr val="bg1"/>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371600"/>
            <a:ext cx="8229600" cy="5105400"/>
          </a:xfrm>
        </p:spPr>
        <p:txBody>
          <a:bodyPr>
            <a:normAutofit fontScale="92500" lnSpcReduction="20000"/>
          </a:bodyPr>
          <a:lstStyle/>
          <a:p>
            <a:pPr>
              <a:spcBef>
                <a:spcPts val="1200"/>
              </a:spcBef>
            </a:pPr>
            <a:r>
              <a:rPr lang="en-US" dirty="0" smtClean="0">
                <a:solidFill>
                  <a:srgbClr val="E1E5BB"/>
                </a:solidFill>
                <a:effectLst>
                  <a:outerShdw blurRad="38100" dist="38100" dir="2700000" algn="tl">
                    <a:srgbClr val="000000">
                      <a:alpha val="43137"/>
                    </a:srgbClr>
                  </a:outerShdw>
                </a:effectLst>
              </a:rPr>
              <a:t>Liturgy of the Eucharist</a:t>
            </a:r>
          </a:p>
          <a:p>
            <a:pPr lvl="1">
              <a:spcBef>
                <a:spcPts val="1200"/>
              </a:spcBef>
            </a:pPr>
            <a:r>
              <a:rPr lang="en-US" dirty="0" smtClean="0">
                <a:solidFill>
                  <a:srgbClr val="E1E5BB"/>
                </a:solidFill>
                <a:effectLst>
                  <a:outerShdw blurRad="38100" dist="38100" dir="2700000" algn="tl">
                    <a:srgbClr val="000000">
                      <a:alpha val="43137"/>
                    </a:srgbClr>
                  </a:outerShdw>
                </a:effectLst>
              </a:rPr>
              <a:t>Communion Rite</a:t>
            </a:r>
          </a:p>
          <a:p>
            <a:pPr lvl="2">
              <a:spcBef>
                <a:spcPts val="1200"/>
              </a:spcBef>
            </a:pPr>
            <a:r>
              <a:rPr lang="en-US" dirty="0" smtClean="0">
                <a:solidFill>
                  <a:srgbClr val="E1E5BB"/>
                </a:solidFill>
                <a:effectLst>
                  <a:outerShdw blurRad="38100" dist="38100" dir="2700000" algn="tl">
                    <a:srgbClr val="000000">
                      <a:alpha val="43137"/>
                    </a:srgbClr>
                  </a:outerShdw>
                </a:effectLst>
              </a:rPr>
              <a:t>The Lord’s Prayer</a:t>
            </a:r>
          </a:p>
          <a:p>
            <a:pPr lvl="2">
              <a:spcBef>
                <a:spcPts val="1200"/>
              </a:spcBef>
            </a:pPr>
            <a:r>
              <a:rPr lang="en-US" dirty="0" smtClean="0">
                <a:solidFill>
                  <a:srgbClr val="E1E5BB"/>
                </a:solidFill>
                <a:effectLst>
                  <a:outerShdw blurRad="38100" dist="38100" dir="2700000" algn="tl">
                    <a:srgbClr val="000000">
                      <a:alpha val="43137"/>
                    </a:srgbClr>
                  </a:outerShdw>
                </a:effectLst>
              </a:rPr>
              <a:t>Rite of Peace</a:t>
            </a:r>
          </a:p>
          <a:p>
            <a:pPr lvl="2">
              <a:spcBef>
                <a:spcPts val="1200"/>
              </a:spcBef>
            </a:pPr>
            <a:r>
              <a:rPr lang="en-US" dirty="0" smtClean="0">
                <a:solidFill>
                  <a:srgbClr val="E1E5BB"/>
                </a:solidFill>
                <a:effectLst>
                  <a:outerShdw blurRad="38100" dist="38100" dir="2700000" algn="tl">
                    <a:srgbClr val="000000">
                      <a:alpha val="43137"/>
                    </a:srgbClr>
                  </a:outerShdw>
                </a:effectLst>
              </a:rPr>
              <a:t>The Fraction of the Bread</a:t>
            </a:r>
          </a:p>
          <a:p>
            <a:pPr lvl="2">
              <a:spcBef>
                <a:spcPts val="1200"/>
              </a:spcBef>
            </a:pPr>
            <a:r>
              <a:rPr lang="en-US" dirty="0" smtClean="0">
                <a:solidFill>
                  <a:srgbClr val="E1E5BB"/>
                </a:solidFill>
                <a:effectLst>
                  <a:outerShdw blurRad="38100" dist="38100" dir="2700000" algn="tl">
                    <a:srgbClr val="000000">
                      <a:alpha val="43137"/>
                    </a:srgbClr>
                  </a:outerShdw>
                </a:effectLst>
              </a:rPr>
              <a:t>Communion (Communion Chant)</a:t>
            </a:r>
          </a:p>
          <a:p>
            <a:pPr lvl="2">
              <a:spcBef>
                <a:spcPts val="1200"/>
              </a:spcBef>
            </a:pPr>
            <a:r>
              <a:rPr lang="en-US" dirty="0" smtClean="0">
                <a:solidFill>
                  <a:srgbClr val="E1E5BB"/>
                </a:solidFill>
                <a:effectLst>
                  <a:outerShdw blurRad="38100" dist="38100" dir="2700000" algn="tl">
                    <a:srgbClr val="000000">
                      <a:alpha val="43137"/>
                    </a:srgbClr>
                  </a:outerShdw>
                </a:effectLst>
              </a:rPr>
              <a:t>Prayer after Communion</a:t>
            </a:r>
          </a:p>
          <a:p>
            <a:pPr lvl="1">
              <a:spcBef>
                <a:spcPts val="1200"/>
              </a:spcBef>
            </a:pPr>
            <a:r>
              <a:rPr lang="en-US" dirty="0" smtClean="0">
                <a:solidFill>
                  <a:srgbClr val="E1E5BB"/>
                </a:solidFill>
                <a:effectLst>
                  <a:outerShdw blurRad="38100" dist="38100" dir="2700000" algn="tl">
                    <a:srgbClr val="000000">
                      <a:alpha val="43137"/>
                    </a:srgbClr>
                  </a:outerShdw>
                </a:effectLst>
              </a:rPr>
              <a:t>Concluding Rite</a:t>
            </a:r>
          </a:p>
          <a:p>
            <a:pPr lvl="2">
              <a:spcBef>
                <a:spcPts val="1200"/>
              </a:spcBef>
            </a:pPr>
            <a:r>
              <a:rPr lang="en-US" dirty="0" smtClean="0">
                <a:solidFill>
                  <a:srgbClr val="E1E5BB"/>
                </a:solidFill>
                <a:effectLst>
                  <a:outerShdw blurRad="38100" dist="38100" dir="2700000" algn="tl">
                    <a:srgbClr val="000000">
                      <a:alpha val="43137"/>
                    </a:srgbClr>
                  </a:outerShdw>
                </a:effectLst>
              </a:rPr>
              <a:t>Brief announcements</a:t>
            </a:r>
          </a:p>
          <a:p>
            <a:pPr lvl="2">
              <a:spcBef>
                <a:spcPts val="1200"/>
              </a:spcBef>
            </a:pPr>
            <a:r>
              <a:rPr lang="en-US" dirty="0" smtClean="0">
                <a:solidFill>
                  <a:srgbClr val="E1E5BB"/>
                </a:solidFill>
                <a:effectLst>
                  <a:outerShdw blurRad="38100" dist="38100" dir="2700000" algn="tl">
                    <a:srgbClr val="000000">
                      <a:alpha val="43137"/>
                    </a:srgbClr>
                  </a:outerShdw>
                </a:effectLst>
              </a:rPr>
              <a:t>Greeting &amp; Blessing</a:t>
            </a:r>
          </a:p>
          <a:p>
            <a:pPr lvl="2">
              <a:spcBef>
                <a:spcPts val="1200"/>
              </a:spcBef>
            </a:pPr>
            <a:r>
              <a:rPr lang="en-US" dirty="0" smtClean="0">
                <a:solidFill>
                  <a:srgbClr val="E1E5BB"/>
                </a:solidFill>
                <a:effectLst>
                  <a:outerShdw blurRad="38100" dist="38100" dir="2700000" algn="tl">
                    <a:srgbClr val="000000">
                      <a:alpha val="43137"/>
                    </a:srgbClr>
                  </a:outerShdw>
                </a:effectLst>
              </a:rPr>
              <a:t>Dismissal</a:t>
            </a:r>
          </a:p>
          <a:p>
            <a:pPr lvl="2">
              <a:spcBef>
                <a:spcPts val="1200"/>
              </a:spcBef>
              <a:buNone/>
            </a:pPr>
            <a:endParaRPr lang="en-US" dirty="0" smtClean="0">
              <a:solidFill>
                <a:srgbClr val="E1E5BB"/>
              </a:solidFill>
              <a:effectLst>
                <a:outerShdw blurRad="38100" dist="38100" dir="2700000" algn="tl">
                  <a:srgbClr val="000000">
                    <a:alpha val="43137"/>
                  </a:srgbClr>
                </a:outerShdw>
              </a:effectLst>
            </a:endParaRPr>
          </a:p>
          <a:p>
            <a:pPr marL="571500" lvl="1">
              <a:spcBef>
                <a:spcPts val="1200"/>
              </a:spcBef>
            </a:pPr>
            <a:endParaRPr lang="en-US" dirty="0" smtClean="0">
              <a:solidFill>
                <a:srgbClr val="E1E5BB"/>
              </a:solidFill>
              <a:effectLst>
                <a:outerShdw blurRad="38100" dist="38100" dir="2700000" algn="tl">
                  <a:srgbClr val="000000">
                    <a:alpha val="43137"/>
                  </a:srgbClr>
                </a:outerShdw>
              </a:effectLst>
            </a:endParaRPr>
          </a:p>
          <a:p>
            <a:pPr marL="571500" lvl="1">
              <a:spcBef>
                <a:spcPts val="1200"/>
              </a:spcBef>
            </a:pPr>
            <a:endParaRPr lang="en-US" dirty="0" smtClean="0">
              <a:solidFill>
                <a:srgbClr val="E1E5BB"/>
              </a:solidFill>
              <a:effectLst>
                <a:outerShdw blurRad="38100" dist="38100" dir="2700000" algn="tl">
                  <a:srgbClr val="000000">
                    <a:alpha val="43137"/>
                  </a:srgbClr>
                </a:outerShdw>
              </a:effectLst>
            </a:endParaRPr>
          </a:p>
          <a:p>
            <a:pPr>
              <a:spcBef>
                <a:spcPts val="1200"/>
              </a:spcBef>
            </a:pPr>
            <a:endParaRPr lang="en-US" dirty="0" smtClean="0">
              <a:solidFill>
                <a:srgbClr val="E1E5BB"/>
              </a:solidFill>
              <a:effectLst>
                <a:outerShdw blurRad="38100" dist="38100" dir="2700000" algn="tl">
                  <a:srgbClr val="000000">
                    <a:alpha val="43137"/>
                  </a:srgbClr>
                </a:outerShdw>
              </a:effectLst>
            </a:endParaRPr>
          </a:p>
          <a:p>
            <a:pPr lvl="1">
              <a:spcBef>
                <a:spcPts val="1200"/>
              </a:spcBef>
              <a:buNone/>
            </a:pPr>
            <a:endParaRPr lang="en-US" dirty="0" smtClean="0">
              <a:solidFill>
                <a:srgbClr val="E1E5BB"/>
              </a:solidFill>
              <a:effectLst>
                <a:outerShdw blurRad="38100" dist="38100" dir="2700000" algn="tl">
                  <a:srgbClr val="000000">
                    <a:alpha val="43137"/>
                  </a:srgbClr>
                </a:outerShdw>
              </a:effectLst>
            </a:endParaRPr>
          </a:p>
          <a:p>
            <a:pPr lvl="1">
              <a:spcBef>
                <a:spcPts val="1200"/>
              </a:spcBef>
            </a:pPr>
            <a:endParaRPr lang="en-US" dirty="0" smtClean="0">
              <a:solidFill>
                <a:srgbClr val="E1E5BB"/>
              </a:solidFill>
              <a:effectLst>
                <a:outerShdw blurRad="38100" dist="38100" dir="2700000" algn="tl">
                  <a:srgbClr val="000000">
                    <a:alpha val="43137"/>
                  </a:srgbClr>
                </a:outerShdw>
              </a:effectLst>
            </a:endParaRPr>
          </a:p>
          <a:p>
            <a:pPr>
              <a:spcBef>
                <a:spcPts val="1200"/>
              </a:spcBef>
            </a:pPr>
            <a:endParaRPr lang="en-US" dirty="0" smtClean="0">
              <a:solidFill>
                <a:srgbClr val="E1E5BB"/>
              </a:solidFill>
              <a:effectLst>
                <a:outerShdw blurRad="38100" dist="38100" dir="2700000" algn="tl">
                  <a:srgbClr val="000000">
                    <a:alpha val="43137"/>
                  </a:srgbClr>
                </a:outerShdw>
              </a:effectLst>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linds(horizont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linds(horizontal)">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blinds(horizontal)">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blinds(horizontal)">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blinds(horizontal)">
                                      <p:cBhvr>
                                        <p:cTn id="42" dur="5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blinds(horizontal)">
                                      <p:cBhvr>
                                        <p:cTn id="47" dur="500"/>
                                        <p:tgtEl>
                                          <p:spTgt spid="3">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3">
                                            <p:txEl>
                                              <p:pRg st="10" end="10"/>
                                            </p:txEl>
                                          </p:spTgt>
                                        </p:tgtEl>
                                        <p:attrNameLst>
                                          <p:attrName>style.visibility</p:attrName>
                                        </p:attrNameLst>
                                      </p:cBhvr>
                                      <p:to>
                                        <p:strVal val="visible"/>
                                      </p:to>
                                    </p:set>
                                    <p:animEffect transition="in" filter="blinds(horizontal)">
                                      <p:cBhvr>
                                        <p:cTn id="52"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smtClean="0">
                <a:solidFill>
                  <a:schemeClr val="bg1"/>
                </a:solidFill>
                <a:effectLst>
                  <a:outerShdw blurRad="38100" dist="38100" dir="2700000" algn="tl">
                    <a:srgbClr val="000000">
                      <a:alpha val="43137"/>
                    </a:srgbClr>
                  </a:outerShdw>
                </a:effectLst>
              </a:rPr>
              <a:t>The Real Presence</a:t>
            </a:r>
            <a:endParaRPr lang="en-US" dirty="0">
              <a:solidFill>
                <a:schemeClr val="bg1"/>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219200"/>
            <a:ext cx="8229600" cy="5257800"/>
          </a:xfrm>
        </p:spPr>
        <p:txBody>
          <a:bodyPr>
            <a:normAutofit fontScale="77500" lnSpcReduction="20000"/>
          </a:bodyPr>
          <a:lstStyle/>
          <a:p>
            <a:pPr lvl="1">
              <a:lnSpc>
                <a:spcPct val="120000"/>
              </a:lnSpc>
              <a:spcBef>
                <a:spcPts val="600"/>
              </a:spcBef>
              <a:spcAft>
                <a:spcPts val="600"/>
              </a:spcAft>
            </a:pPr>
            <a:r>
              <a:rPr lang="en-US" dirty="0" smtClean="0">
                <a:solidFill>
                  <a:srgbClr val="E1E5BB"/>
                </a:solidFill>
                <a:effectLst>
                  <a:outerShdw blurRad="38100" dist="38100" dir="2700000" algn="tl">
                    <a:srgbClr val="000000">
                      <a:alpha val="43137"/>
                    </a:srgbClr>
                  </a:outerShdw>
                </a:effectLst>
              </a:rPr>
              <a:t>Ordinary elements of bread and wine become the Body and Blood of Christ</a:t>
            </a:r>
          </a:p>
          <a:p>
            <a:pPr lvl="1">
              <a:lnSpc>
                <a:spcPct val="120000"/>
              </a:lnSpc>
              <a:spcBef>
                <a:spcPts val="600"/>
              </a:spcBef>
              <a:spcAft>
                <a:spcPts val="600"/>
              </a:spcAft>
            </a:pPr>
            <a:r>
              <a:rPr lang="en-US" dirty="0" smtClean="0">
                <a:solidFill>
                  <a:srgbClr val="E1E5BB"/>
                </a:solidFill>
                <a:effectLst>
                  <a:outerShdw blurRad="38100" dist="38100" dir="2700000" algn="tl">
                    <a:srgbClr val="000000">
                      <a:alpha val="43137"/>
                    </a:srgbClr>
                  </a:outerShdw>
                </a:effectLst>
              </a:rPr>
              <a:t>Christ is truly present to us in bread and wine, given to us by God as spiritual food and drink, which is our sustenance so that we can be dismissed to carry on the work of Christ’s body</a:t>
            </a:r>
          </a:p>
          <a:p>
            <a:pPr lvl="1">
              <a:lnSpc>
                <a:spcPct val="120000"/>
              </a:lnSpc>
              <a:spcBef>
                <a:spcPts val="600"/>
              </a:spcBef>
              <a:spcAft>
                <a:spcPts val="600"/>
              </a:spcAft>
            </a:pPr>
            <a:r>
              <a:rPr lang="en-US" dirty="0" smtClean="0">
                <a:solidFill>
                  <a:srgbClr val="E1E5BB"/>
                </a:solidFill>
                <a:effectLst>
                  <a:outerShdw blurRad="38100" dist="38100" dir="2700000" algn="tl">
                    <a:srgbClr val="000000">
                      <a:alpha val="43137"/>
                    </a:srgbClr>
                  </a:outerShdw>
                </a:effectLst>
              </a:rPr>
              <a:t>The Sacramental Body of Christ makes us the Ecclesial Body of Christ, and the Ecclesial Body of Christ offers the Sacramental Body of Christ.</a:t>
            </a:r>
          </a:p>
          <a:p>
            <a:pPr lvl="1">
              <a:lnSpc>
                <a:spcPct val="120000"/>
              </a:lnSpc>
              <a:spcBef>
                <a:spcPts val="600"/>
              </a:spcBef>
              <a:spcAft>
                <a:spcPts val="600"/>
              </a:spcAft>
            </a:pPr>
            <a:r>
              <a:rPr lang="en-US" dirty="0" smtClean="0">
                <a:solidFill>
                  <a:srgbClr val="E1E5BB"/>
                </a:solidFill>
                <a:effectLst>
                  <a:outerShdw blurRad="38100" dist="38100" dir="2700000" algn="tl">
                    <a:srgbClr val="000000">
                      <a:alpha val="43137"/>
                    </a:srgbClr>
                  </a:outerShdw>
                </a:effectLst>
              </a:rPr>
              <a:t>Transubstantiation—having the accidents of bread and wine but having the substance of the Body and Blood</a:t>
            </a:r>
          </a:p>
          <a:p>
            <a:pPr lvl="1">
              <a:lnSpc>
                <a:spcPct val="120000"/>
              </a:lnSpc>
              <a:spcBef>
                <a:spcPts val="600"/>
              </a:spcBef>
              <a:spcAft>
                <a:spcPts val="600"/>
              </a:spcAft>
            </a:pPr>
            <a:r>
              <a:rPr lang="en-US" dirty="0" smtClean="0">
                <a:solidFill>
                  <a:srgbClr val="E1E5BB"/>
                </a:solidFill>
                <a:effectLst>
                  <a:outerShdw blurRad="38100" dist="38100" dir="2700000" algn="tl">
                    <a:srgbClr val="000000">
                      <a:alpha val="43137"/>
                    </a:srgbClr>
                  </a:outerShdw>
                </a:effectLst>
              </a:rPr>
              <a:t>Having reverence for the care of this sacrament both during and outside Mass.  </a:t>
            </a:r>
          </a:p>
          <a:p>
            <a:pPr lvl="2">
              <a:spcBef>
                <a:spcPts val="1200"/>
              </a:spcBef>
              <a:buNone/>
            </a:pPr>
            <a:endParaRPr lang="en-US" dirty="0" smtClean="0">
              <a:solidFill>
                <a:srgbClr val="E1E5BB"/>
              </a:solidFill>
              <a:effectLst>
                <a:outerShdw blurRad="38100" dist="38100" dir="2700000" algn="tl">
                  <a:srgbClr val="000000">
                    <a:alpha val="43137"/>
                  </a:srgbClr>
                </a:outerShdw>
              </a:effectLst>
            </a:endParaRPr>
          </a:p>
          <a:p>
            <a:pPr marL="571500" lvl="1">
              <a:spcBef>
                <a:spcPts val="1200"/>
              </a:spcBef>
            </a:pPr>
            <a:endParaRPr lang="en-US" dirty="0" smtClean="0">
              <a:solidFill>
                <a:srgbClr val="E1E5BB"/>
              </a:solidFill>
              <a:effectLst>
                <a:outerShdw blurRad="38100" dist="38100" dir="2700000" algn="tl">
                  <a:srgbClr val="000000">
                    <a:alpha val="43137"/>
                  </a:srgbClr>
                </a:outerShdw>
              </a:effectLst>
            </a:endParaRPr>
          </a:p>
          <a:p>
            <a:pPr marL="571500" lvl="1">
              <a:spcBef>
                <a:spcPts val="1200"/>
              </a:spcBef>
            </a:pPr>
            <a:endParaRPr lang="en-US" dirty="0" smtClean="0">
              <a:solidFill>
                <a:srgbClr val="E1E5BB"/>
              </a:solidFill>
              <a:effectLst>
                <a:outerShdw blurRad="38100" dist="38100" dir="2700000" algn="tl">
                  <a:srgbClr val="000000">
                    <a:alpha val="43137"/>
                  </a:srgbClr>
                </a:outerShdw>
              </a:effectLst>
            </a:endParaRPr>
          </a:p>
          <a:p>
            <a:pPr>
              <a:spcBef>
                <a:spcPts val="1200"/>
              </a:spcBef>
            </a:pPr>
            <a:endParaRPr lang="en-US" dirty="0" smtClean="0">
              <a:solidFill>
                <a:srgbClr val="E1E5BB"/>
              </a:solidFill>
              <a:effectLst>
                <a:outerShdw blurRad="38100" dist="38100" dir="2700000" algn="tl">
                  <a:srgbClr val="000000">
                    <a:alpha val="43137"/>
                  </a:srgbClr>
                </a:outerShdw>
              </a:effectLst>
            </a:endParaRPr>
          </a:p>
          <a:p>
            <a:pPr lvl="1">
              <a:spcBef>
                <a:spcPts val="1200"/>
              </a:spcBef>
              <a:buNone/>
            </a:pPr>
            <a:endParaRPr lang="en-US" dirty="0" smtClean="0">
              <a:solidFill>
                <a:srgbClr val="E1E5BB"/>
              </a:solidFill>
              <a:effectLst>
                <a:outerShdw blurRad="38100" dist="38100" dir="2700000" algn="tl">
                  <a:srgbClr val="000000">
                    <a:alpha val="43137"/>
                  </a:srgbClr>
                </a:outerShdw>
              </a:effectLst>
            </a:endParaRPr>
          </a:p>
          <a:p>
            <a:pPr lvl="1">
              <a:spcBef>
                <a:spcPts val="1200"/>
              </a:spcBef>
            </a:pPr>
            <a:endParaRPr lang="en-US" dirty="0" smtClean="0">
              <a:solidFill>
                <a:srgbClr val="E1E5BB"/>
              </a:solidFill>
              <a:effectLst>
                <a:outerShdw blurRad="38100" dist="38100" dir="2700000" algn="tl">
                  <a:srgbClr val="000000">
                    <a:alpha val="43137"/>
                  </a:srgbClr>
                </a:outerShdw>
              </a:effectLst>
            </a:endParaRPr>
          </a:p>
          <a:p>
            <a:pPr>
              <a:spcBef>
                <a:spcPts val="1200"/>
              </a:spcBef>
            </a:pPr>
            <a:endParaRPr lang="en-US" dirty="0" smtClean="0">
              <a:solidFill>
                <a:srgbClr val="E1E5BB"/>
              </a:solidFill>
              <a:effectLst>
                <a:outerShdw blurRad="38100" dist="38100" dir="2700000" algn="tl">
                  <a:srgbClr val="000000">
                    <a:alpha val="43137"/>
                  </a:srgbClr>
                </a:outerShdw>
              </a:effectLst>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smtClean="0">
                <a:solidFill>
                  <a:schemeClr val="bg1"/>
                </a:solidFill>
                <a:effectLst>
                  <a:outerShdw blurRad="38100" dist="38100" dir="2700000" algn="tl">
                    <a:srgbClr val="000000">
                      <a:alpha val="43137"/>
                    </a:srgbClr>
                  </a:outerShdw>
                </a:effectLst>
              </a:rPr>
              <a:t>Discussion</a:t>
            </a:r>
            <a:endParaRPr lang="en-US" dirty="0">
              <a:solidFill>
                <a:schemeClr val="bg1"/>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219200"/>
            <a:ext cx="8229600" cy="5257800"/>
          </a:xfrm>
        </p:spPr>
        <p:txBody>
          <a:bodyPr>
            <a:normAutofit/>
          </a:bodyPr>
          <a:lstStyle/>
          <a:p>
            <a:pPr lvl="2">
              <a:spcBef>
                <a:spcPts val="1200"/>
              </a:spcBef>
              <a:buNone/>
            </a:pPr>
            <a:endParaRPr lang="en-US" dirty="0" smtClean="0">
              <a:solidFill>
                <a:srgbClr val="E1E5BB"/>
              </a:solidFill>
              <a:effectLst>
                <a:outerShdw blurRad="38100" dist="38100" dir="2700000" algn="tl">
                  <a:srgbClr val="000000">
                    <a:alpha val="43137"/>
                  </a:srgbClr>
                </a:outerShdw>
              </a:effectLst>
            </a:endParaRPr>
          </a:p>
          <a:p>
            <a:pPr marL="571500" lvl="1">
              <a:spcBef>
                <a:spcPts val="1200"/>
              </a:spcBef>
            </a:pPr>
            <a:endParaRPr lang="en-US" dirty="0" smtClean="0">
              <a:solidFill>
                <a:srgbClr val="E1E5BB"/>
              </a:solidFill>
              <a:effectLst>
                <a:outerShdw blurRad="38100" dist="38100" dir="2700000" algn="tl">
                  <a:srgbClr val="000000">
                    <a:alpha val="43137"/>
                  </a:srgbClr>
                </a:outerShdw>
              </a:effectLst>
            </a:endParaRPr>
          </a:p>
          <a:p>
            <a:pPr marL="0" lvl="1" indent="0" algn="ctr">
              <a:spcBef>
                <a:spcPts val="0"/>
              </a:spcBef>
              <a:buNone/>
            </a:pPr>
            <a:r>
              <a:rPr lang="en-US" dirty="0" smtClean="0">
                <a:solidFill>
                  <a:srgbClr val="E1E5BB"/>
                </a:solidFill>
                <a:effectLst>
                  <a:outerShdw blurRad="38100" dist="38100" dir="2700000" algn="tl">
                    <a:srgbClr val="000000">
                      <a:alpha val="43137"/>
                    </a:srgbClr>
                  </a:outerShdw>
                </a:effectLst>
              </a:rPr>
              <a:t>Why do you think Jesus gave us </a:t>
            </a:r>
          </a:p>
          <a:p>
            <a:pPr marL="0" lvl="1" indent="0" algn="ctr">
              <a:spcBef>
                <a:spcPts val="0"/>
              </a:spcBef>
              <a:buNone/>
            </a:pPr>
            <a:r>
              <a:rPr lang="en-US" dirty="0" smtClean="0">
                <a:solidFill>
                  <a:srgbClr val="E1E5BB"/>
                </a:solidFill>
                <a:effectLst>
                  <a:outerShdw blurRad="38100" dist="38100" dir="2700000" algn="tl">
                    <a:srgbClr val="000000">
                      <a:alpha val="43137"/>
                    </a:srgbClr>
                  </a:outerShdw>
                </a:effectLst>
              </a:rPr>
              <a:t>his Body and Blood in the Eucharist? </a:t>
            </a:r>
          </a:p>
          <a:p>
            <a:pPr marL="0" lvl="1" indent="0" algn="ctr">
              <a:spcBef>
                <a:spcPts val="0"/>
              </a:spcBef>
              <a:buNone/>
            </a:pPr>
            <a:r>
              <a:rPr lang="en-US" dirty="0" smtClean="0">
                <a:solidFill>
                  <a:srgbClr val="E1E5BB"/>
                </a:solidFill>
                <a:effectLst>
                  <a:outerShdw blurRad="38100" dist="38100" dir="2700000" algn="tl">
                    <a:srgbClr val="000000">
                      <a:alpha val="43137"/>
                    </a:srgbClr>
                  </a:outerShdw>
                </a:effectLst>
              </a:rPr>
              <a:t> </a:t>
            </a:r>
          </a:p>
          <a:p>
            <a:pPr marL="0" lvl="1" indent="0" algn="ctr">
              <a:spcBef>
                <a:spcPts val="0"/>
              </a:spcBef>
              <a:buNone/>
            </a:pPr>
            <a:r>
              <a:rPr lang="en-US" dirty="0" smtClean="0">
                <a:solidFill>
                  <a:srgbClr val="E1E5BB"/>
                </a:solidFill>
                <a:effectLst>
                  <a:outerShdw blurRad="38100" dist="38100" dir="2700000" algn="tl">
                    <a:srgbClr val="000000">
                      <a:alpha val="43137"/>
                    </a:srgbClr>
                  </a:outerShdw>
                </a:effectLst>
              </a:rPr>
              <a:t>Do you think his Church would have survived</a:t>
            </a:r>
          </a:p>
          <a:p>
            <a:pPr marL="0" lvl="1" indent="0" algn="ctr">
              <a:spcBef>
                <a:spcPts val="0"/>
              </a:spcBef>
              <a:buNone/>
            </a:pPr>
            <a:r>
              <a:rPr lang="en-US" dirty="0" smtClean="0">
                <a:solidFill>
                  <a:srgbClr val="E1E5BB"/>
                </a:solidFill>
                <a:effectLst>
                  <a:outerShdw blurRad="38100" dist="38100" dir="2700000" algn="tl">
                    <a:srgbClr val="000000">
                      <a:alpha val="43137"/>
                    </a:srgbClr>
                  </a:outerShdw>
                </a:effectLst>
              </a:rPr>
              <a:t>if he didn’t give us this Sacrament?</a:t>
            </a:r>
          </a:p>
          <a:p>
            <a:pPr marL="0" lvl="1" indent="0">
              <a:spcBef>
                <a:spcPts val="1200"/>
              </a:spcBef>
              <a:buNone/>
            </a:pPr>
            <a:endParaRPr lang="en-US" dirty="0" smtClean="0">
              <a:solidFill>
                <a:srgbClr val="E1E5BB"/>
              </a:solidFill>
              <a:effectLst>
                <a:outerShdw blurRad="38100" dist="38100" dir="2700000" algn="tl">
                  <a:srgbClr val="000000">
                    <a:alpha val="43137"/>
                  </a:srgbClr>
                </a:outerShdw>
              </a:effectLst>
            </a:endParaRPr>
          </a:p>
          <a:p>
            <a:pPr lvl="1">
              <a:spcBef>
                <a:spcPts val="1200"/>
              </a:spcBef>
            </a:pPr>
            <a:endParaRPr lang="en-US" dirty="0" smtClean="0">
              <a:solidFill>
                <a:srgbClr val="E1E5BB"/>
              </a:solidFill>
              <a:effectLst>
                <a:outerShdw blurRad="38100" dist="38100" dir="2700000" algn="tl">
                  <a:srgbClr val="000000">
                    <a:alpha val="43137"/>
                  </a:srgbClr>
                </a:outerShdw>
              </a:effectLst>
            </a:endParaRPr>
          </a:p>
          <a:p>
            <a:pPr>
              <a:spcBef>
                <a:spcPts val="1200"/>
              </a:spcBef>
            </a:pPr>
            <a:endParaRPr lang="en-US" dirty="0" smtClean="0">
              <a:solidFill>
                <a:srgbClr val="E1E5BB"/>
              </a:solidFill>
              <a:effectLst>
                <a:outerShdw blurRad="38100" dist="38100" dir="2700000" algn="tl">
                  <a:srgbClr val="000000">
                    <a:alpha val="43137"/>
                  </a:srgbClr>
                </a:outerShdw>
              </a:effectLst>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1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l="-3000" r="-3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FF"/>
                </a:solidFill>
                <a:effectLst>
                  <a:outerShdw blurRad="38100" dist="38100" dir="2700000" algn="tl">
                    <a:srgbClr val="000000">
                      <a:alpha val="43137"/>
                    </a:srgbClr>
                  </a:outerShdw>
                </a:effectLst>
              </a:rPr>
              <a:t>Prayer</a:t>
            </a:r>
            <a:endParaRPr lang="en-US" dirty="0">
              <a:solidFill>
                <a:srgbClr val="FFFFFF"/>
              </a:solidFill>
              <a:effectLst>
                <a:outerShdw blurRad="38100" dist="38100" dir="2700000" algn="tl">
                  <a:srgbClr val="000000">
                    <a:alpha val="43137"/>
                  </a:srgbClr>
                </a:outerShdw>
              </a:effectLst>
            </a:endParaRPr>
          </a:p>
        </p:txBody>
      </p:sp>
      <p:pic>
        <p:nvPicPr>
          <p:cNvPr id="4" name="Picture 2" descr="christ_cup_kiev"/>
          <p:cNvPicPr>
            <a:picLocks noChangeAspect="1" noChangeArrowheads="1"/>
          </p:cNvPicPr>
          <p:nvPr/>
        </p:nvPicPr>
        <p:blipFill>
          <a:blip r:embed="rId4" cstate="print">
            <a:lum/>
          </a:blip>
          <a:stretch>
            <a:fillRect/>
          </a:stretch>
        </p:blipFill>
        <p:spPr bwMode="auto">
          <a:xfrm>
            <a:off x="1752600" y="1600200"/>
            <a:ext cx="5715000" cy="4627730"/>
          </a:xfrm>
          <a:prstGeom prst="rect">
            <a:avLst/>
          </a:prstGeom>
          <a:ln>
            <a:noFill/>
          </a:ln>
          <a:effectLst>
            <a:outerShdw blurRad="292100" dist="139700" dir="8460000" algn="tl" rotWithShape="0">
              <a:srgbClr val="333333">
                <a:alpha val="74000"/>
              </a:srgbClr>
            </a:outerShdw>
          </a:effectLst>
          <a:scene3d>
            <a:camera prst="orthographicFront"/>
            <a:lightRig rig="threePt" dir="t"/>
          </a:scene3d>
          <a:sp3d>
            <a:bevelT/>
            <a:contourClr>
              <a:srgbClr val="FFFFFF"/>
            </a:contourClr>
          </a:sp3d>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ppt_x"/>
                                          </p:val>
                                        </p:tav>
                                        <p:tav tm="100000">
                                          <p:val>
                                            <p:strVal val="#ppt_x"/>
                                          </p:val>
                                        </p:tav>
                                      </p:tavLst>
                                    </p:anim>
                                    <p:anim calcmode="lin" valueType="num">
                                      <p:cBhvr additive="base">
                                        <p:cTn id="8" dur="10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1000"/>
                            </p:stCondLst>
                            <p:childTnLst>
                              <p:par>
                                <p:cTn id="10" presetID="10" presetClass="entr" presetSubtype="0" fill="hold" nodeType="after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0" y="838200"/>
            <a:ext cx="6096000" cy="1143000"/>
          </a:xfrm>
        </p:spPr>
        <p:txBody>
          <a:bodyPr/>
          <a:lstStyle/>
          <a:p>
            <a:r>
              <a:rPr lang="en-US" dirty="0" smtClean="0">
                <a:solidFill>
                  <a:schemeClr val="accent4"/>
                </a:solidFill>
                <a:effectLst>
                  <a:outerShdw blurRad="50800" dist="38100" dir="2700000" algn="tl" rotWithShape="0">
                    <a:prstClr val="black">
                      <a:alpha val="40000"/>
                    </a:prstClr>
                  </a:outerShdw>
                </a:effectLst>
                <a:ea typeface="Tahoma" pitchFamily="34" charset="0"/>
                <a:cs typeface="Tahoma" pitchFamily="34" charset="0"/>
              </a:rPr>
              <a:t>I Corinthians 11:23-26</a:t>
            </a:r>
            <a:endParaRPr lang="en-US" dirty="0">
              <a:solidFill>
                <a:schemeClr val="accent4"/>
              </a:solidFill>
              <a:effectLst>
                <a:outerShdw blurRad="50800" dist="38100" dir="2700000" algn="tl" rotWithShape="0">
                  <a:prstClr val="black">
                    <a:alpha val="40000"/>
                  </a:prstClr>
                </a:outerShdw>
              </a:effectLst>
              <a:ea typeface="Tahoma" pitchFamily="34" charset="0"/>
              <a:cs typeface="Tahoma" pitchFamily="34" charset="0"/>
            </a:endParaRPr>
          </a:p>
        </p:txBody>
      </p:sp>
      <p:sp>
        <p:nvSpPr>
          <p:cNvPr id="3" name="Content Placeholder 2"/>
          <p:cNvSpPr>
            <a:spLocks noGrp="1"/>
          </p:cNvSpPr>
          <p:nvPr>
            <p:ph idx="1"/>
          </p:nvPr>
        </p:nvSpPr>
        <p:spPr>
          <a:xfrm>
            <a:off x="457200" y="2362200"/>
            <a:ext cx="8229600" cy="4114800"/>
          </a:xfrm>
        </p:spPr>
        <p:txBody>
          <a:bodyPr>
            <a:normAutofit fontScale="85000" lnSpcReduction="20000"/>
          </a:bodyPr>
          <a:lstStyle/>
          <a:p>
            <a:pPr marL="0" indent="0" algn="ctr">
              <a:spcBef>
                <a:spcPts val="0"/>
              </a:spcBef>
              <a:buNone/>
            </a:pPr>
            <a:r>
              <a:rPr lang="en-US" i="1" dirty="0" smtClean="0">
                <a:solidFill>
                  <a:srgbClr val="E1E5BB"/>
                </a:solidFill>
                <a:effectLst>
                  <a:outerShdw blurRad="50800" dist="38100" dir="2700000" algn="tl" rotWithShape="0">
                    <a:prstClr val="black">
                      <a:alpha val="40000"/>
                    </a:prstClr>
                  </a:outerShdw>
                </a:effectLst>
              </a:rPr>
              <a:t>Brothers and sisters: </a:t>
            </a:r>
          </a:p>
          <a:p>
            <a:pPr marL="0" indent="0" algn="ctr">
              <a:spcBef>
                <a:spcPts val="0"/>
              </a:spcBef>
              <a:buNone/>
            </a:pPr>
            <a:r>
              <a:rPr lang="en-US" i="1" dirty="0" smtClean="0">
                <a:solidFill>
                  <a:srgbClr val="E1E5BB"/>
                </a:solidFill>
                <a:effectLst>
                  <a:outerShdw blurRad="50800" dist="38100" dir="2700000" algn="tl" rotWithShape="0">
                    <a:prstClr val="black">
                      <a:alpha val="40000"/>
                    </a:prstClr>
                  </a:outerShdw>
                </a:effectLst>
              </a:rPr>
              <a:t>I received from the Lord what I also handed on to you, </a:t>
            </a:r>
          </a:p>
          <a:p>
            <a:pPr marL="0" indent="0" algn="ctr">
              <a:spcBef>
                <a:spcPts val="0"/>
              </a:spcBef>
              <a:buNone/>
            </a:pPr>
            <a:r>
              <a:rPr lang="en-US" i="1" dirty="0" smtClean="0">
                <a:solidFill>
                  <a:srgbClr val="E1E5BB"/>
                </a:solidFill>
                <a:effectLst>
                  <a:outerShdw blurRad="50800" dist="38100" dir="2700000" algn="tl" rotWithShape="0">
                    <a:prstClr val="black">
                      <a:alpha val="40000"/>
                    </a:prstClr>
                  </a:outerShdw>
                </a:effectLst>
              </a:rPr>
              <a:t>that the Lord Jesus, on the night he was handed over, </a:t>
            </a:r>
          </a:p>
          <a:p>
            <a:pPr marL="0" indent="0" algn="ctr">
              <a:spcBef>
                <a:spcPts val="0"/>
              </a:spcBef>
              <a:buNone/>
            </a:pPr>
            <a:r>
              <a:rPr lang="en-US" i="1" dirty="0" smtClean="0">
                <a:solidFill>
                  <a:srgbClr val="E1E5BB"/>
                </a:solidFill>
                <a:effectLst>
                  <a:outerShdw blurRad="50800" dist="38100" dir="2700000" algn="tl" rotWithShape="0">
                    <a:prstClr val="black">
                      <a:alpha val="40000"/>
                    </a:prstClr>
                  </a:outerShdw>
                </a:effectLst>
              </a:rPr>
              <a:t>took bread, and, after he had given thanks, broke it </a:t>
            </a:r>
          </a:p>
          <a:p>
            <a:pPr marL="0" indent="0" algn="ctr">
              <a:spcBef>
                <a:spcPts val="0"/>
              </a:spcBef>
              <a:buNone/>
            </a:pPr>
            <a:r>
              <a:rPr lang="en-US" i="1" dirty="0" smtClean="0">
                <a:solidFill>
                  <a:srgbClr val="E1E5BB"/>
                </a:solidFill>
                <a:effectLst>
                  <a:outerShdw blurRad="50800" dist="38100" dir="2700000" algn="tl" rotWithShape="0">
                    <a:prstClr val="black">
                      <a:alpha val="40000"/>
                    </a:prstClr>
                  </a:outerShdw>
                </a:effectLst>
              </a:rPr>
              <a:t>and said, “This is my body that is for you. </a:t>
            </a:r>
          </a:p>
          <a:p>
            <a:pPr marL="0" indent="0" algn="ctr">
              <a:spcBef>
                <a:spcPts val="0"/>
              </a:spcBef>
              <a:buNone/>
            </a:pPr>
            <a:r>
              <a:rPr lang="en-US" i="1" dirty="0" smtClean="0">
                <a:solidFill>
                  <a:srgbClr val="E1E5BB"/>
                </a:solidFill>
                <a:effectLst>
                  <a:outerShdw blurRad="50800" dist="38100" dir="2700000" algn="tl" rotWithShape="0">
                    <a:prstClr val="black">
                      <a:alpha val="40000"/>
                    </a:prstClr>
                  </a:outerShdw>
                </a:effectLst>
              </a:rPr>
              <a:t>Do this in remembrance of me.”  </a:t>
            </a:r>
          </a:p>
          <a:p>
            <a:pPr marL="0" indent="0" algn="ctr">
              <a:spcBef>
                <a:spcPts val="0"/>
              </a:spcBef>
              <a:buNone/>
            </a:pPr>
            <a:r>
              <a:rPr lang="en-US" i="1" dirty="0" smtClean="0">
                <a:solidFill>
                  <a:srgbClr val="E1E5BB"/>
                </a:solidFill>
                <a:effectLst>
                  <a:outerShdw blurRad="50800" dist="38100" dir="2700000" algn="tl" rotWithShape="0">
                    <a:prstClr val="black">
                      <a:alpha val="40000"/>
                    </a:prstClr>
                  </a:outerShdw>
                </a:effectLst>
              </a:rPr>
              <a:t>In the same way also the cup, after supper, saying, </a:t>
            </a:r>
          </a:p>
          <a:p>
            <a:pPr marL="0" indent="0" algn="ctr">
              <a:spcBef>
                <a:spcPts val="0"/>
              </a:spcBef>
              <a:buNone/>
            </a:pPr>
            <a:r>
              <a:rPr lang="en-US" i="1" dirty="0" smtClean="0">
                <a:solidFill>
                  <a:srgbClr val="E1E5BB"/>
                </a:solidFill>
                <a:effectLst>
                  <a:outerShdw blurRad="50800" dist="38100" dir="2700000" algn="tl" rotWithShape="0">
                    <a:prstClr val="black">
                      <a:alpha val="40000"/>
                    </a:prstClr>
                  </a:outerShdw>
                </a:effectLst>
              </a:rPr>
              <a:t>“This cup is the new covenant in my blood.          </a:t>
            </a:r>
          </a:p>
          <a:p>
            <a:pPr marL="0" indent="0" algn="ctr">
              <a:spcBef>
                <a:spcPts val="0"/>
              </a:spcBef>
              <a:buNone/>
            </a:pPr>
            <a:r>
              <a:rPr lang="en-US" i="1" dirty="0" smtClean="0">
                <a:solidFill>
                  <a:srgbClr val="E1E5BB"/>
                </a:solidFill>
                <a:effectLst>
                  <a:outerShdw blurRad="50800" dist="38100" dir="2700000" algn="tl" rotWithShape="0">
                    <a:prstClr val="black">
                      <a:alpha val="40000"/>
                    </a:prstClr>
                  </a:outerShdw>
                </a:effectLst>
              </a:rPr>
              <a:t>Do this, as often as you drink it, in remembrance of me.” </a:t>
            </a:r>
          </a:p>
          <a:p>
            <a:pPr marL="0" indent="0" algn="ctr">
              <a:spcBef>
                <a:spcPts val="0"/>
              </a:spcBef>
              <a:buNone/>
            </a:pPr>
            <a:r>
              <a:rPr lang="en-US" i="1" dirty="0" smtClean="0">
                <a:solidFill>
                  <a:srgbClr val="E1E5BB"/>
                </a:solidFill>
                <a:effectLst>
                  <a:outerShdw blurRad="50800" dist="38100" dir="2700000" algn="tl" rotWithShape="0">
                    <a:prstClr val="black">
                      <a:alpha val="40000"/>
                    </a:prstClr>
                  </a:outerShdw>
                </a:effectLst>
              </a:rPr>
              <a:t>For as often as you eat this bread, and drink the cup,           </a:t>
            </a:r>
          </a:p>
          <a:p>
            <a:pPr marL="0" indent="0" algn="ctr">
              <a:spcBef>
                <a:spcPts val="0"/>
              </a:spcBef>
              <a:buNone/>
            </a:pPr>
            <a:r>
              <a:rPr lang="en-US" i="1" dirty="0" smtClean="0">
                <a:solidFill>
                  <a:srgbClr val="E1E5BB"/>
                </a:solidFill>
                <a:effectLst>
                  <a:outerShdw blurRad="50800" dist="38100" dir="2700000" algn="tl" rotWithShape="0">
                    <a:prstClr val="black">
                      <a:alpha val="40000"/>
                    </a:prstClr>
                  </a:outerShdw>
                </a:effectLst>
              </a:rPr>
              <a:t>you proclaim the death of the Lord until he comes.</a:t>
            </a:r>
            <a:endParaRPr lang="en-US" dirty="0">
              <a:solidFill>
                <a:srgbClr val="E1E5BB"/>
              </a:solidFill>
              <a:effectLst>
                <a:outerShdw blurRad="50800" dist="38100" dir="2700000" algn="tl" rotWithShape="0">
                  <a:prstClr val="black">
                    <a:alpha val="40000"/>
                  </a:prstClr>
                </a:outerShdw>
              </a:effectLst>
              <a:latin typeface="Cambria" pitchFamily="18" charset="0"/>
            </a:endParaRPr>
          </a:p>
        </p:txBody>
      </p:sp>
      <p:pic>
        <p:nvPicPr>
          <p:cNvPr id="2050" name="Picture 2" descr="christ_cup_kiev"/>
          <p:cNvPicPr>
            <a:picLocks noChangeAspect="1" noChangeArrowheads="1"/>
          </p:cNvPicPr>
          <p:nvPr/>
        </p:nvPicPr>
        <p:blipFill>
          <a:blip r:embed="rId3" cstate="print"/>
          <a:srcRect/>
          <a:stretch>
            <a:fillRect/>
          </a:stretch>
        </p:blipFill>
        <p:spPr bwMode="auto">
          <a:xfrm>
            <a:off x="381000" y="381000"/>
            <a:ext cx="1905000" cy="2109279"/>
          </a:xfrm>
          <a:prstGeom prst="rect">
            <a:avLst/>
          </a:prstGeom>
          <a:noFill/>
          <a:ln w="9525" algn="in">
            <a:noFill/>
            <a:miter lim="800000"/>
            <a:headEnd/>
            <a:tailEnd/>
          </a:ln>
          <a:effectLst>
            <a:outerShdw blurRad="50800" dist="38100" dir="2700000" algn="tl" rotWithShape="0">
              <a:prstClr val="black">
                <a:alpha val="40000"/>
              </a:prstClr>
            </a:outerShdw>
          </a:effectLst>
          <a:scene3d>
            <a:camera prst="perspectiveFront"/>
            <a:lightRig rig="threePt" dir="t"/>
          </a:scene3d>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iterate type="lt">
                                    <p:tmPct val="0"/>
                                  </p:iterate>
                                  <p:childTnLst>
                                    <p:set>
                                      <p:cBhvr>
                                        <p:cTn id="6" dur="1" fill="hold">
                                          <p:stCondLst>
                                            <p:cond delay="0"/>
                                          </p:stCondLst>
                                        </p:cTn>
                                        <p:tgtEl>
                                          <p:spTgt spid="2050"/>
                                        </p:tgtEl>
                                        <p:attrNameLst>
                                          <p:attrName>style.visibility</p:attrName>
                                        </p:attrNameLst>
                                      </p:cBhvr>
                                      <p:to>
                                        <p:strVal val="visible"/>
                                      </p:to>
                                    </p:set>
                                    <p:animEffect transition="in" filter="fade">
                                      <p:cBhvr>
                                        <p:cTn id="7" dur="2000"/>
                                        <p:tgtEl>
                                          <p:spTgt spid="2050"/>
                                        </p:tgtEl>
                                      </p:cBhvr>
                                    </p:animEffect>
                                  </p:childTnLst>
                                </p:cTn>
                              </p:par>
                              <p:par>
                                <p:cTn id="8" presetID="2" presetClass="entr" presetSubtype="2"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 calcmode="lin" valueType="num">
                                      <p:cBhvr additive="base">
                                        <p:cTn id="10" dur="1000" fill="hold"/>
                                        <p:tgtEl>
                                          <p:spTgt spid="2"/>
                                        </p:tgtEl>
                                        <p:attrNameLst>
                                          <p:attrName>ppt_x</p:attrName>
                                        </p:attrNameLst>
                                      </p:cBhvr>
                                      <p:tavLst>
                                        <p:tav tm="0">
                                          <p:val>
                                            <p:strVal val="1+#ppt_w/2"/>
                                          </p:val>
                                        </p:tav>
                                        <p:tav tm="100000">
                                          <p:val>
                                            <p:strVal val="#ppt_x"/>
                                          </p:val>
                                        </p:tav>
                                      </p:tavLst>
                                    </p:anim>
                                    <p:anim calcmode="lin" valueType="num">
                                      <p:cBhvr additive="base">
                                        <p:cTn id="11" dur="1000" fill="hold"/>
                                        <p:tgtEl>
                                          <p:spTgt spid="2"/>
                                        </p:tgtEl>
                                        <p:attrNameLst>
                                          <p:attrName>ppt_y</p:attrName>
                                        </p:attrNameLst>
                                      </p:cBhvr>
                                      <p:tavLst>
                                        <p:tav tm="0">
                                          <p:val>
                                            <p:strVal val="#ppt_y"/>
                                          </p:val>
                                        </p:tav>
                                        <p:tav tm="100000">
                                          <p:val>
                                            <p:strVal val="#ppt_y"/>
                                          </p:val>
                                        </p:tav>
                                      </p:tavLst>
                                    </p:anim>
                                  </p:childTnLst>
                                </p:cTn>
                              </p:par>
                            </p:childTnLst>
                          </p:cTn>
                        </p:par>
                        <p:par>
                          <p:cTn id="12" fill="hold">
                            <p:stCondLst>
                              <p:cond delay="2000"/>
                            </p:stCondLst>
                            <p:childTnLst>
                              <p:par>
                                <p:cTn id="13" presetID="10" presetClass="entr" presetSubtype="0" fill="hold" grpId="1"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2000"/>
                                        <p:tgtEl>
                                          <p:spTgt spid="3">
                                            <p:txEl>
                                              <p:pRg st="0" end="0"/>
                                            </p:txEl>
                                          </p:spTgt>
                                        </p:tgtEl>
                                      </p:cBhvr>
                                    </p:animEffect>
                                  </p:childTnLst>
                                </p:cTn>
                              </p:par>
                            </p:childTnLst>
                          </p:cTn>
                        </p:par>
                        <p:par>
                          <p:cTn id="16" fill="hold">
                            <p:stCondLst>
                              <p:cond delay="4000"/>
                            </p:stCondLst>
                            <p:childTnLst>
                              <p:par>
                                <p:cTn id="17" presetID="10" presetClass="entr" presetSubtype="0" fill="hold" grpId="1"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2000"/>
                                        <p:tgtEl>
                                          <p:spTgt spid="3">
                                            <p:txEl>
                                              <p:pRg st="1" end="1"/>
                                            </p:txEl>
                                          </p:spTgt>
                                        </p:tgtEl>
                                      </p:cBhvr>
                                    </p:animEffect>
                                  </p:childTnLst>
                                </p:cTn>
                              </p:par>
                            </p:childTnLst>
                          </p:cTn>
                        </p:par>
                        <p:par>
                          <p:cTn id="20" fill="hold">
                            <p:stCondLst>
                              <p:cond delay="6000"/>
                            </p:stCondLst>
                            <p:childTnLst>
                              <p:par>
                                <p:cTn id="21" presetID="10" presetClass="entr" presetSubtype="0" fill="hold" grpId="1" nodeType="after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2000"/>
                                        <p:tgtEl>
                                          <p:spTgt spid="3">
                                            <p:txEl>
                                              <p:pRg st="2" end="2"/>
                                            </p:txEl>
                                          </p:spTgt>
                                        </p:tgtEl>
                                      </p:cBhvr>
                                    </p:animEffect>
                                  </p:childTnLst>
                                </p:cTn>
                              </p:par>
                            </p:childTnLst>
                          </p:cTn>
                        </p:par>
                        <p:par>
                          <p:cTn id="24" fill="hold">
                            <p:stCondLst>
                              <p:cond delay="8000"/>
                            </p:stCondLst>
                            <p:childTnLst>
                              <p:par>
                                <p:cTn id="25" presetID="10" presetClass="entr" presetSubtype="0" fill="hold" grpId="1" nodeType="after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par>
                          <p:cTn id="28" fill="hold">
                            <p:stCondLst>
                              <p:cond delay="10000"/>
                            </p:stCondLst>
                            <p:childTnLst>
                              <p:par>
                                <p:cTn id="29" presetID="10" presetClass="entr" presetSubtype="0" fill="hold" grpId="1"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2000"/>
                                        <p:tgtEl>
                                          <p:spTgt spid="3">
                                            <p:txEl>
                                              <p:pRg st="4" end="4"/>
                                            </p:txEl>
                                          </p:spTgt>
                                        </p:tgtEl>
                                      </p:cBhvr>
                                    </p:animEffect>
                                  </p:childTnLst>
                                </p:cTn>
                              </p:par>
                            </p:childTnLst>
                          </p:cTn>
                        </p:par>
                        <p:par>
                          <p:cTn id="32" fill="hold">
                            <p:stCondLst>
                              <p:cond delay="12000"/>
                            </p:stCondLst>
                            <p:childTnLst>
                              <p:par>
                                <p:cTn id="33" presetID="10" presetClass="entr" presetSubtype="0" fill="hold" grpId="1" nodeType="after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2000"/>
                                        <p:tgtEl>
                                          <p:spTgt spid="3">
                                            <p:txEl>
                                              <p:pRg st="5" end="5"/>
                                            </p:txEl>
                                          </p:spTgt>
                                        </p:tgtEl>
                                      </p:cBhvr>
                                    </p:animEffect>
                                  </p:childTnLst>
                                </p:cTn>
                              </p:par>
                            </p:childTnLst>
                          </p:cTn>
                        </p:par>
                        <p:par>
                          <p:cTn id="36" fill="hold">
                            <p:stCondLst>
                              <p:cond delay="14000"/>
                            </p:stCondLst>
                            <p:childTnLst>
                              <p:par>
                                <p:cTn id="37" presetID="10" presetClass="entr" presetSubtype="0" fill="hold" grpId="1" nodeType="after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fade">
                                      <p:cBhvr>
                                        <p:cTn id="39" dur="2000"/>
                                        <p:tgtEl>
                                          <p:spTgt spid="3">
                                            <p:txEl>
                                              <p:pRg st="6" end="6"/>
                                            </p:txEl>
                                          </p:spTgt>
                                        </p:tgtEl>
                                      </p:cBhvr>
                                    </p:animEffect>
                                  </p:childTnLst>
                                </p:cTn>
                              </p:par>
                            </p:childTnLst>
                          </p:cTn>
                        </p:par>
                        <p:par>
                          <p:cTn id="40" fill="hold">
                            <p:stCondLst>
                              <p:cond delay="16000"/>
                            </p:stCondLst>
                            <p:childTnLst>
                              <p:par>
                                <p:cTn id="41" presetID="10" presetClass="entr" presetSubtype="0" fill="hold" grpId="1" nodeType="after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Effect transition="in" filter="fade">
                                      <p:cBhvr>
                                        <p:cTn id="43" dur="2000"/>
                                        <p:tgtEl>
                                          <p:spTgt spid="3">
                                            <p:txEl>
                                              <p:pRg st="7" end="7"/>
                                            </p:txEl>
                                          </p:spTgt>
                                        </p:tgtEl>
                                      </p:cBhvr>
                                    </p:animEffect>
                                  </p:childTnLst>
                                </p:cTn>
                              </p:par>
                            </p:childTnLst>
                          </p:cTn>
                        </p:par>
                        <p:par>
                          <p:cTn id="44" fill="hold">
                            <p:stCondLst>
                              <p:cond delay="18000"/>
                            </p:stCondLst>
                            <p:childTnLst>
                              <p:par>
                                <p:cTn id="45" presetID="10" presetClass="entr" presetSubtype="0" fill="hold" grpId="1" nodeType="after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2000"/>
                                        <p:tgtEl>
                                          <p:spTgt spid="3">
                                            <p:txEl>
                                              <p:pRg st="8" end="8"/>
                                            </p:txEl>
                                          </p:spTgt>
                                        </p:tgtEl>
                                      </p:cBhvr>
                                    </p:animEffect>
                                  </p:childTnLst>
                                </p:cTn>
                              </p:par>
                            </p:childTnLst>
                          </p:cTn>
                        </p:par>
                        <p:par>
                          <p:cTn id="48" fill="hold">
                            <p:stCondLst>
                              <p:cond delay="20000"/>
                            </p:stCondLst>
                            <p:childTnLst>
                              <p:par>
                                <p:cTn id="49" presetID="10" presetClass="entr" presetSubtype="0" fill="hold" grpId="1" nodeType="afterEffect">
                                  <p:stCondLst>
                                    <p:cond delay="0"/>
                                  </p:stCondLst>
                                  <p:childTnLst>
                                    <p:set>
                                      <p:cBhvr>
                                        <p:cTn id="50" dur="1" fill="hold">
                                          <p:stCondLst>
                                            <p:cond delay="0"/>
                                          </p:stCondLst>
                                        </p:cTn>
                                        <p:tgtEl>
                                          <p:spTgt spid="3">
                                            <p:txEl>
                                              <p:pRg st="9" end="9"/>
                                            </p:txEl>
                                          </p:spTgt>
                                        </p:tgtEl>
                                        <p:attrNameLst>
                                          <p:attrName>style.visibility</p:attrName>
                                        </p:attrNameLst>
                                      </p:cBhvr>
                                      <p:to>
                                        <p:strVal val="visible"/>
                                      </p:to>
                                    </p:set>
                                    <p:animEffect transition="in" filter="fade">
                                      <p:cBhvr>
                                        <p:cTn id="51" dur="2000"/>
                                        <p:tgtEl>
                                          <p:spTgt spid="3">
                                            <p:txEl>
                                              <p:pRg st="9" end="9"/>
                                            </p:txEl>
                                          </p:spTgt>
                                        </p:tgtEl>
                                      </p:cBhvr>
                                    </p:animEffect>
                                  </p:childTnLst>
                                </p:cTn>
                              </p:par>
                            </p:childTnLst>
                          </p:cTn>
                        </p:par>
                        <p:par>
                          <p:cTn id="52" fill="hold">
                            <p:stCondLst>
                              <p:cond delay="22000"/>
                            </p:stCondLst>
                            <p:childTnLst>
                              <p:par>
                                <p:cTn id="53" presetID="10" presetClass="entr" presetSubtype="0" fill="hold" grpId="1" nodeType="afterEffect">
                                  <p:stCondLst>
                                    <p:cond delay="0"/>
                                  </p:stCondLst>
                                  <p:childTnLst>
                                    <p:set>
                                      <p:cBhvr>
                                        <p:cTn id="54" dur="1" fill="hold">
                                          <p:stCondLst>
                                            <p:cond delay="0"/>
                                          </p:stCondLst>
                                        </p:cTn>
                                        <p:tgtEl>
                                          <p:spTgt spid="3">
                                            <p:txEl>
                                              <p:pRg st="10" end="10"/>
                                            </p:txEl>
                                          </p:spTgt>
                                        </p:tgtEl>
                                        <p:attrNameLst>
                                          <p:attrName>style.visibility</p:attrName>
                                        </p:attrNameLst>
                                      </p:cBhvr>
                                      <p:to>
                                        <p:strVal val="visible"/>
                                      </p:to>
                                    </p:set>
                                    <p:animEffect transition="in" filter="fade">
                                      <p:cBhvr>
                                        <p:cTn id="55" dur="2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1"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l="-3000" r="-3000"/>
          </a:stretch>
        </a:blipFill>
        <a:effectLst/>
      </p:bgPr>
    </p:bg>
    <p:spTree>
      <p:nvGrpSpPr>
        <p:cNvPr id="1" name=""/>
        <p:cNvGrpSpPr/>
        <p:nvPr/>
      </p:nvGrpSpPr>
      <p:grpSpPr>
        <a:xfrm>
          <a:off x="0" y="0"/>
          <a:ext cx="0" cy="0"/>
          <a:chOff x="0" y="0"/>
          <a:chExt cx="0" cy="0"/>
        </a:xfrm>
      </p:grpSpPr>
      <p:pic>
        <p:nvPicPr>
          <p:cNvPr id="2" name="Picture 1" descr="Eucharistic-Minister-396x288.jpg"/>
          <p:cNvPicPr>
            <a:picLocks noChangeAspect="1"/>
          </p:cNvPicPr>
          <p:nvPr/>
        </p:nvPicPr>
        <p:blipFill>
          <a:blip r:embed="rId4" cstate="print"/>
          <a:stretch>
            <a:fillRect/>
          </a:stretch>
        </p:blipFill>
        <p:spPr>
          <a:xfrm>
            <a:off x="762000" y="1676400"/>
            <a:ext cx="7644129" cy="201435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4" name="TextBox 3"/>
          <p:cNvSpPr txBox="1"/>
          <p:nvPr/>
        </p:nvSpPr>
        <p:spPr>
          <a:xfrm>
            <a:off x="762000" y="4089737"/>
            <a:ext cx="7620000" cy="1015663"/>
          </a:xfrm>
          <a:prstGeom prst="rect">
            <a:avLst/>
          </a:prstGeom>
          <a:noFill/>
        </p:spPr>
        <p:txBody>
          <a:bodyPr wrap="square" rtlCol="0">
            <a:spAutoFit/>
          </a:bodyPr>
          <a:lstStyle/>
          <a:p>
            <a:pPr algn="ctr"/>
            <a:r>
              <a:rPr lang="en-US" sz="6000" dirty="0" smtClean="0">
                <a:solidFill>
                  <a:srgbClr val="E1E5BB"/>
                </a:solidFill>
                <a:effectLst>
                  <a:outerShdw blurRad="38100" dist="38100" dir="2700000" algn="tl">
                    <a:srgbClr val="000000">
                      <a:alpha val="43137"/>
                    </a:srgbClr>
                  </a:outerShdw>
                </a:effectLst>
                <a:latin typeface="Cambria" pitchFamily="18" charset="0"/>
              </a:rPr>
              <a:t>The Sacred Liturgy</a:t>
            </a:r>
            <a:endParaRPr lang="en-US" sz="6000" dirty="0">
              <a:solidFill>
                <a:srgbClr val="E1E5BB"/>
              </a:solidFill>
              <a:effectLst>
                <a:outerShdw blurRad="38100" dist="38100" dir="2700000" algn="tl">
                  <a:srgbClr val="000000">
                    <a:alpha val="43137"/>
                  </a:srgbClr>
                </a:outerShdw>
              </a:effectLst>
              <a:latin typeface="Cambria" pitchFamily="18" charset="0"/>
            </a:endParaRPr>
          </a:p>
        </p:txBody>
      </p:sp>
    </p:spTree>
  </p:cSld>
  <p:clrMapOvr>
    <a:masterClrMapping/>
  </p:clrMapOvr>
  <p:transition spd="med" advClick="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2000"/>
                            </p:stCondLst>
                            <p:childTnLst>
                              <p:par>
                                <p:cTn id="10" presetID="10" presetClass="entr" presetSubtype="0" fill="hold" grpId="0" nodeType="after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childTnLst>
                                </p:cTn>
                              </p:par>
                            </p:childTnLst>
                          </p:cTn>
                        </p:par>
                        <p:par>
                          <p:cTn id="13" fill="hold">
                            <p:stCondLst>
                              <p:cond delay="3000"/>
                            </p:stCondLst>
                            <p:childTnLst>
                              <p:par>
                                <p:cTn id="14" presetID="10" presetClass="exit" presetSubtype="0" fill="hold" grpId="1" nodeType="afterEffect">
                                  <p:stCondLst>
                                    <p:cond delay="2000"/>
                                  </p:stCondLst>
                                  <p:childTnLst>
                                    <p:animEffect transition="out" filter="fade">
                                      <p:cBhvr>
                                        <p:cTn id="15" dur="500"/>
                                        <p:tgtEl>
                                          <p:spTgt spid="4"/>
                                        </p:tgtEl>
                                      </p:cBhvr>
                                    </p:animEffect>
                                    <p:set>
                                      <p:cBhvr>
                                        <p:cTn id="16" dur="1" fill="hold">
                                          <p:stCondLst>
                                            <p:cond delay="499"/>
                                          </p:stCondLst>
                                        </p:cTn>
                                        <p:tgtEl>
                                          <p:spTgt spid="4"/>
                                        </p:tgtEl>
                                        <p:attrNameLst>
                                          <p:attrName>style.visibility</p:attrName>
                                        </p:attrNameLst>
                                      </p:cBhvr>
                                      <p:to>
                                        <p:strVal val="hidden"/>
                                      </p:to>
                                    </p:set>
                                  </p:childTnLst>
                                </p:cTn>
                              </p:par>
                            </p:childTnLst>
                          </p:cTn>
                        </p:par>
                        <p:par>
                          <p:cTn id="17" fill="hold">
                            <p:stCondLst>
                              <p:cond delay="5500"/>
                            </p:stCondLst>
                            <p:childTnLst>
                              <p:par>
                                <p:cTn id="18" presetID="10" presetClass="exit" presetSubtype="0" fill="hold" nodeType="afterEffect">
                                  <p:stCondLst>
                                    <p:cond delay="0"/>
                                  </p:stCondLst>
                                  <p:childTnLst>
                                    <p:animEffect transition="out" filter="fade">
                                      <p:cBhvr>
                                        <p:cTn id="19" dur="500"/>
                                        <p:tgtEl>
                                          <p:spTgt spid="2"/>
                                        </p:tgtEl>
                                      </p:cBhvr>
                                    </p:animEffect>
                                    <p:set>
                                      <p:cBhvr>
                                        <p:cTn id="20"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effectLst>
                  <a:outerShdw blurRad="38100" dist="38100" dir="2700000" algn="tl">
                    <a:srgbClr val="000000">
                      <a:alpha val="43137"/>
                    </a:srgbClr>
                  </a:outerShdw>
                </a:effectLst>
              </a:rPr>
              <a:t>The Sacred Liturgy</a:t>
            </a:r>
            <a:endParaRPr lang="en-US" dirty="0">
              <a:solidFill>
                <a:schemeClr val="bg1"/>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600200"/>
            <a:ext cx="8229600" cy="5029200"/>
          </a:xfrm>
        </p:spPr>
        <p:txBody>
          <a:bodyPr>
            <a:normAutofit fontScale="92500"/>
          </a:bodyPr>
          <a:lstStyle/>
          <a:p>
            <a:pPr marL="630238" lvl="1" indent="-236538"/>
            <a:r>
              <a:rPr lang="en-US" dirty="0" smtClean="0">
                <a:solidFill>
                  <a:srgbClr val="E1E5BB"/>
                </a:solidFill>
                <a:effectLst>
                  <a:outerShdw blurRad="38100" dist="38100" dir="2700000" algn="tl">
                    <a:srgbClr val="000000">
                      <a:alpha val="43137"/>
                    </a:srgbClr>
                  </a:outerShdw>
                </a:effectLst>
                <a:latin typeface="Book Antiqua" pitchFamily="18" charset="0"/>
              </a:rPr>
              <a:t>Catechism definition: “…the participation of the People of God in ‘the work of God.’  Through the liturgy, Christ, our redeemer and high priest, continues the work of our redemption in, with, and through his Church” (</a:t>
            </a:r>
            <a:r>
              <a:rPr lang="en-US" i="1" dirty="0" smtClean="0">
                <a:solidFill>
                  <a:srgbClr val="E1E5BB"/>
                </a:solidFill>
                <a:effectLst>
                  <a:outerShdw blurRad="38100" dist="38100" dir="2700000" algn="tl">
                    <a:srgbClr val="000000">
                      <a:alpha val="43137"/>
                    </a:srgbClr>
                  </a:outerShdw>
                </a:effectLst>
                <a:latin typeface="Book Antiqua" pitchFamily="18" charset="0"/>
              </a:rPr>
              <a:t>CCC </a:t>
            </a:r>
            <a:r>
              <a:rPr lang="en-US" dirty="0" smtClean="0">
                <a:solidFill>
                  <a:srgbClr val="E1E5BB"/>
                </a:solidFill>
                <a:effectLst>
                  <a:outerShdw blurRad="38100" dist="38100" dir="2700000" algn="tl">
                    <a:srgbClr val="000000">
                      <a:alpha val="43137"/>
                    </a:srgbClr>
                  </a:outerShdw>
                </a:effectLst>
                <a:latin typeface="Book Antiqua" pitchFamily="18" charset="0"/>
              </a:rPr>
              <a:t>1069).</a:t>
            </a:r>
          </a:p>
          <a:p>
            <a:pPr marL="630238" lvl="1" indent="-236538"/>
            <a:r>
              <a:rPr lang="en-US" dirty="0" smtClean="0">
                <a:solidFill>
                  <a:srgbClr val="E1E5BB"/>
                </a:solidFill>
                <a:effectLst>
                  <a:outerShdw blurRad="38100" dist="38100" dir="2700000" algn="tl">
                    <a:srgbClr val="000000">
                      <a:alpha val="43137"/>
                    </a:srgbClr>
                  </a:outerShdw>
                </a:effectLst>
                <a:latin typeface="Book Antiqua" pitchFamily="18" charset="0"/>
              </a:rPr>
              <a:t>Greek word—</a:t>
            </a:r>
            <a:r>
              <a:rPr lang="en-US" i="1" dirty="0" err="1" smtClean="0">
                <a:solidFill>
                  <a:srgbClr val="E1E5BB"/>
                </a:solidFill>
                <a:effectLst>
                  <a:outerShdw blurRad="38100" dist="38100" dir="2700000" algn="tl">
                    <a:srgbClr val="000000">
                      <a:alpha val="43137"/>
                    </a:srgbClr>
                  </a:outerShdw>
                </a:effectLst>
                <a:latin typeface="Book Antiqua" pitchFamily="18" charset="0"/>
              </a:rPr>
              <a:t>leitourgia</a:t>
            </a:r>
            <a:r>
              <a:rPr lang="en-US" i="1" dirty="0" smtClean="0">
                <a:solidFill>
                  <a:srgbClr val="E1E5BB"/>
                </a:solidFill>
                <a:effectLst>
                  <a:outerShdw blurRad="38100" dist="38100" dir="2700000" algn="tl">
                    <a:srgbClr val="000000">
                      <a:alpha val="43137"/>
                    </a:srgbClr>
                  </a:outerShdw>
                </a:effectLst>
                <a:latin typeface="Book Antiqua" pitchFamily="18" charset="0"/>
              </a:rPr>
              <a:t>—</a:t>
            </a:r>
            <a:r>
              <a:rPr lang="en-US" dirty="0" smtClean="0">
                <a:solidFill>
                  <a:srgbClr val="E1E5BB"/>
                </a:solidFill>
                <a:effectLst>
                  <a:outerShdw blurRad="38100" dist="38100" dir="2700000" algn="tl">
                    <a:srgbClr val="000000">
                      <a:alpha val="43137"/>
                    </a:srgbClr>
                  </a:outerShdw>
                </a:effectLst>
                <a:latin typeface="Book Antiqua" pitchFamily="18" charset="0"/>
              </a:rPr>
              <a:t>meaning “work done on behalf of the people.”</a:t>
            </a:r>
          </a:p>
          <a:p>
            <a:pPr marL="630238" lvl="1" indent="-236538"/>
            <a:r>
              <a:rPr lang="en-US" dirty="0" smtClean="0">
                <a:solidFill>
                  <a:srgbClr val="E1E5BB"/>
                </a:solidFill>
                <a:effectLst>
                  <a:outerShdw blurRad="38100" dist="38100" dir="2700000" algn="tl">
                    <a:srgbClr val="000000">
                      <a:alpha val="43137"/>
                    </a:srgbClr>
                  </a:outerShdw>
                </a:effectLst>
                <a:latin typeface="Book Antiqua" pitchFamily="18" charset="0"/>
              </a:rPr>
              <a:t>“Work of God” accomplished through Christ in which we participate</a:t>
            </a:r>
          </a:p>
          <a:p>
            <a:pPr marL="1544638" lvl="5" indent="-236538"/>
            <a:r>
              <a:rPr lang="en-US" dirty="0" smtClean="0">
                <a:solidFill>
                  <a:srgbClr val="E1E5BB"/>
                </a:solidFill>
                <a:effectLst>
                  <a:outerShdw blurRad="38100" dist="38100" dir="2700000" algn="tl">
                    <a:srgbClr val="000000">
                      <a:alpha val="43137"/>
                    </a:srgbClr>
                  </a:outerShdw>
                </a:effectLst>
                <a:latin typeface="Book Antiqua" pitchFamily="18" charset="0"/>
              </a:rPr>
              <a:t>Silent</a:t>
            </a:r>
          </a:p>
          <a:p>
            <a:pPr marL="1544638" lvl="5" indent="-236538"/>
            <a:r>
              <a:rPr lang="en-US" dirty="0" smtClean="0">
                <a:solidFill>
                  <a:srgbClr val="E1E5BB"/>
                </a:solidFill>
                <a:effectLst>
                  <a:outerShdw blurRad="38100" dist="38100" dir="2700000" algn="tl">
                    <a:srgbClr val="000000">
                      <a:alpha val="43137"/>
                    </a:srgbClr>
                  </a:outerShdw>
                </a:effectLst>
                <a:latin typeface="Book Antiqua" pitchFamily="18" charset="0"/>
              </a:rPr>
              <a:t>Spoken</a:t>
            </a:r>
          </a:p>
          <a:p>
            <a:pPr marL="1544638" lvl="5" indent="-236538"/>
            <a:r>
              <a:rPr lang="en-US" dirty="0" smtClean="0">
                <a:solidFill>
                  <a:srgbClr val="E1E5BB"/>
                </a:solidFill>
                <a:effectLst>
                  <a:outerShdw blurRad="38100" dist="38100" dir="2700000" algn="tl">
                    <a:srgbClr val="000000">
                      <a:alpha val="43137"/>
                    </a:srgbClr>
                  </a:outerShdw>
                </a:effectLst>
                <a:latin typeface="Book Antiqua" pitchFamily="18" charset="0"/>
              </a:rPr>
              <a:t>Sung</a:t>
            </a:r>
          </a:p>
          <a:p>
            <a:pPr marL="0" lvl="1">
              <a:buFont typeface="Wingdings" pitchFamily="2" charset="2"/>
              <a:buChar char="§"/>
            </a:pPr>
            <a:endParaRPr lang="en-US" dirty="0" smtClean="0">
              <a:solidFill>
                <a:srgbClr val="E1E5BB"/>
              </a:solidFill>
              <a:effectLst>
                <a:outerShdw blurRad="38100" dist="38100" dir="2700000" algn="tl">
                  <a:srgbClr val="000000">
                    <a:alpha val="43137"/>
                  </a:srgbClr>
                </a:outerShdw>
              </a:effectLst>
            </a:endParaRPr>
          </a:p>
          <a:p>
            <a:pPr marL="0" lvl="1">
              <a:buFont typeface="Wingdings" pitchFamily="2" charset="2"/>
              <a:buChar char="§"/>
            </a:pPr>
            <a:endParaRPr lang="en-US" dirty="0" smtClean="0">
              <a:solidFill>
                <a:srgbClr val="E1E5BB"/>
              </a:solidFill>
              <a:effectLst>
                <a:outerShdw blurRad="38100" dist="38100" dir="2700000" algn="tl">
                  <a:srgbClr val="000000">
                    <a:alpha val="43137"/>
                  </a:srgbClr>
                </a:outerShdw>
              </a:effectLst>
            </a:endParaRPr>
          </a:p>
          <a:p>
            <a:pPr marL="0" lvl="1">
              <a:buFont typeface="Wingdings" pitchFamily="2" charset="2"/>
              <a:buChar char="§"/>
            </a:pPr>
            <a:endParaRPr lang="en-US" dirty="0" smtClean="0">
              <a:solidFill>
                <a:srgbClr val="E1E5BB"/>
              </a:solidFill>
              <a:effectLst>
                <a:outerShdw blurRad="38100" dist="38100" dir="2700000" algn="tl">
                  <a:srgbClr val="000000">
                    <a:alpha val="43137"/>
                  </a:srgbClr>
                </a:outerShdw>
              </a:effectLst>
            </a:endParaRPr>
          </a:p>
          <a:p>
            <a:pPr marL="400050" lvl="2">
              <a:buFont typeface="Wingdings" pitchFamily="2" charset="2"/>
              <a:buChar char="§"/>
            </a:pPr>
            <a:endParaRPr lang="en-US" dirty="0" smtClean="0">
              <a:solidFill>
                <a:srgbClr val="E1E5BB"/>
              </a:solidFill>
              <a:effectLst>
                <a:outerShdw blurRad="38100" dist="38100" dir="2700000" algn="tl">
                  <a:srgbClr val="000000">
                    <a:alpha val="43137"/>
                  </a:srgbClr>
                </a:outerShdw>
              </a:effectLst>
            </a:endParaRPr>
          </a:p>
          <a:p>
            <a:pPr marL="400050" lvl="2">
              <a:buFont typeface="Wingdings" pitchFamily="2" charset="2"/>
              <a:buChar char="§"/>
            </a:pPr>
            <a:endParaRPr lang="en-US" dirty="0" smtClean="0">
              <a:solidFill>
                <a:srgbClr val="E1E5BB"/>
              </a:solidFill>
              <a:effectLst>
                <a:outerShdw blurRad="38100" dist="38100" dir="2700000" algn="tl">
                  <a:srgbClr val="000000">
                    <a:alpha val="43137"/>
                  </a:srgbClr>
                </a:outerShdw>
              </a:effectLst>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effectLst>
                  <a:outerShdw blurRad="38100" dist="38100" dir="2700000" algn="tl">
                    <a:srgbClr val="000000">
                      <a:alpha val="43137"/>
                    </a:srgbClr>
                  </a:outerShdw>
                </a:effectLst>
              </a:rPr>
              <a:t>The Sacred Liturgy</a:t>
            </a:r>
            <a:endParaRPr lang="en-US" dirty="0">
              <a:solidFill>
                <a:schemeClr val="bg1"/>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600200"/>
            <a:ext cx="8229600" cy="5029200"/>
          </a:xfrm>
        </p:spPr>
        <p:txBody>
          <a:bodyPr>
            <a:normAutofit/>
          </a:bodyPr>
          <a:lstStyle/>
          <a:p>
            <a:pPr marL="406400" lvl="1" indent="-406400">
              <a:buFont typeface="Wingdings" pitchFamily="2" charset="2"/>
              <a:buChar char="§"/>
            </a:pPr>
            <a:r>
              <a:rPr lang="en-US" dirty="0" smtClean="0">
                <a:solidFill>
                  <a:srgbClr val="E1E5BB"/>
                </a:solidFill>
                <a:effectLst>
                  <a:outerShdw blurRad="38100" dist="38100" dir="2700000" algn="tl">
                    <a:srgbClr val="000000">
                      <a:alpha val="43137"/>
                    </a:srgbClr>
                  </a:outerShdw>
                </a:effectLst>
              </a:rPr>
              <a:t>General term for the official public worship of the Church</a:t>
            </a:r>
          </a:p>
          <a:p>
            <a:pPr marL="406400" lvl="1" indent="-406400">
              <a:buFont typeface="Wingdings" pitchFamily="2" charset="2"/>
              <a:buChar char="§"/>
            </a:pPr>
            <a:r>
              <a:rPr lang="en-US" dirty="0" smtClean="0">
                <a:solidFill>
                  <a:srgbClr val="E1E5BB"/>
                </a:solidFill>
                <a:effectLst>
                  <a:outerShdw blurRad="38100" dist="38100" dir="2700000" algn="tl">
                    <a:srgbClr val="000000">
                      <a:alpha val="43137"/>
                    </a:srgbClr>
                  </a:outerShdw>
                </a:effectLst>
              </a:rPr>
              <a:t>The source and summit of all activity in the Church (</a:t>
            </a:r>
            <a:r>
              <a:rPr lang="en-US" i="1" dirty="0" smtClean="0">
                <a:solidFill>
                  <a:srgbClr val="E1E5BB"/>
                </a:solidFill>
                <a:effectLst>
                  <a:outerShdw blurRad="38100" dist="38100" dir="2700000" algn="tl">
                    <a:srgbClr val="000000">
                      <a:alpha val="43137"/>
                    </a:srgbClr>
                  </a:outerShdw>
                </a:effectLst>
              </a:rPr>
              <a:t>CSL 10</a:t>
            </a:r>
            <a:r>
              <a:rPr lang="en-US" dirty="0" smtClean="0">
                <a:solidFill>
                  <a:srgbClr val="E1E5BB"/>
                </a:solidFill>
                <a:effectLst>
                  <a:outerShdw blurRad="38100" dist="38100" dir="2700000" algn="tl">
                    <a:srgbClr val="000000">
                      <a:alpha val="43137"/>
                    </a:srgbClr>
                  </a:outerShdw>
                </a:effectLst>
              </a:rPr>
              <a:t>)</a:t>
            </a:r>
          </a:p>
          <a:p>
            <a:pPr marL="406400" lvl="1" indent="-406400">
              <a:buFont typeface="Wingdings" pitchFamily="2" charset="2"/>
              <a:buChar char="§"/>
            </a:pPr>
            <a:r>
              <a:rPr lang="en-US" dirty="0" smtClean="0">
                <a:solidFill>
                  <a:srgbClr val="E1E5BB"/>
                </a:solidFill>
                <a:effectLst>
                  <a:outerShdw blurRad="38100" dist="38100" dir="2700000" algn="tl">
                    <a:srgbClr val="000000">
                      <a:alpha val="43137"/>
                    </a:srgbClr>
                  </a:outerShdw>
                </a:effectLst>
              </a:rPr>
              <a:t>Various liturgy in the Church</a:t>
            </a:r>
          </a:p>
          <a:p>
            <a:pPr marL="685800" lvl="2" indent="-285750">
              <a:buFont typeface="Wingdings" pitchFamily="2" charset="2"/>
              <a:buChar char="§"/>
            </a:pPr>
            <a:r>
              <a:rPr lang="en-US" dirty="0" smtClean="0">
                <a:solidFill>
                  <a:srgbClr val="E1E5BB"/>
                </a:solidFill>
                <a:effectLst>
                  <a:outerShdw blurRad="38100" dist="38100" dir="2700000" algn="tl">
                    <a:srgbClr val="000000">
                      <a:alpha val="43137"/>
                    </a:srgbClr>
                  </a:outerShdw>
                </a:effectLst>
              </a:rPr>
              <a:t>Eucharist (the Mass)—first and foremost</a:t>
            </a:r>
          </a:p>
          <a:p>
            <a:pPr marL="685800" lvl="2" indent="-285750">
              <a:buFont typeface="Wingdings" pitchFamily="2" charset="2"/>
              <a:buChar char="§"/>
            </a:pPr>
            <a:r>
              <a:rPr lang="en-US" dirty="0" smtClean="0">
                <a:solidFill>
                  <a:srgbClr val="E1E5BB"/>
                </a:solidFill>
                <a:effectLst>
                  <a:outerShdw blurRad="38100" dist="38100" dir="2700000" algn="tl">
                    <a:srgbClr val="000000">
                      <a:alpha val="43137"/>
                    </a:srgbClr>
                  </a:outerShdw>
                </a:effectLst>
              </a:rPr>
              <a:t>The Sacraments</a:t>
            </a:r>
          </a:p>
          <a:p>
            <a:pPr marL="685800" lvl="2" indent="-285750">
              <a:buFont typeface="Wingdings" pitchFamily="2" charset="2"/>
              <a:buChar char="§"/>
            </a:pPr>
            <a:r>
              <a:rPr lang="en-US" dirty="0" smtClean="0">
                <a:solidFill>
                  <a:srgbClr val="E1E5BB"/>
                </a:solidFill>
                <a:effectLst>
                  <a:outerShdw blurRad="38100" dist="38100" dir="2700000" algn="tl">
                    <a:srgbClr val="000000">
                      <a:alpha val="43137"/>
                    </a:srgbClr>
                  </a:outerShdw>
                </a:effectLst>
              </a:rPr>
              <a:t>Liturgy of the Hours</a:t>
            </a:r>
          </a:p>
          <a:p>
            <a:pPr marL="685800" lvl="2" indent="-285750">
              <a:buFont typeface="Wingdings" pitchFamily="2" charset="2"/>
              <a:buChar char="§"/>
            </a:pPr>
            <a:r>
              <a:rPr lang="en-US" dirty="0" smtClean="0">
                <a:solidFill>
                  <a:srgbClr val="E1E5BB"/>
                </a:solidFill>
                <a:effectLst>
                  <a:outerShdw blurRad="38100" dist="38100" dir="2700000" algn="tl">
                    <a:srgbClr val="000000">
                      <a:alpha val="43137"/>
                    </a:srgbClr>
                  </a:outerShdw>
                </a:effectLst>
              </a:rPr>
              <a:t>Liturgy of the Word</a:t>
            </a:r>
          </a:p>
          <a:p>
            <a:pPr marL="0" lvl="1">
              <a:buFont typeface="Wingdings" pitchFamily="2" charset="2"/>
              <a:buChar char="§"/>
            </a:pPr>
            <a:endParaRPr lang="en-US" dirty="0" smtClean="0">
              <a:solidFill>
                <a:srgbClr val="E1E5BB"/>
              </a:solidFill>
              <a:effectLst>
                <a:outerShdw blurRad="38100" dist="38100" dir="2700000" algn="tl">
                  <a:srgbClr val="000000">
                    <a:alpha val="43137"/>
                  </a:srgbClr>
                </a:outerShdw>
              </a:effectLst>
            </a:endParaRPr>
          </a:p>
          <a:p>
            <a:pPr marL="0" lvl="1">
              <a:buFont typeface="Wingdings" pitchFamily="2" charset="2"/>
              <a:buChar char="§"/>
            </a:pPr>
            <a:endParaRPr lang="en-US" dirty="0" smtClean="0">
              <a:solidFill>
                <a:srgbClr val="E1E5BB"/>
              </a:solidFill>
              <a:effectLst>
                <a:outerShdw blurRad="38100" dist="38100" dir="2700000" algn="tl">
                  <a:srgbClr val="000000">
                    <a:alpha val="43137"/>
                  </a:srgbClr>
                </a:outerShdw>
              </a:effectLst>
            </a:endParaRPr>
          </a:p>
          <a:p>
            <a:pPr marL="0" lvl="1">
              <a:buFont typeface="Wingdings" pitchFamily="2" charset="2"/>
              <a:buChar char="§"/>
            </a:pPr>
            <a:endParaRPr lang="en-US" dirty="0" smtClean="0">
              <a:solidFill>
                <a:srgbClr val="E1E5BB"/>
              </a:solidFill>
              <a:effectLst>
                <a:outerShdw blurRad="38100" dist="38100" dir="2700000" algn="tl">
                  <a:srgbClr val="000000">
                    <a:alpha val="43137"/>
                  </a:srgbClr>
                </a:outerShdw>
              </a:effectLst>
            </a:endParaRPr>
          </a:p>
          <a:p>
            <a:pPr marL="0" lvl="1">
              <a:buFont typeface="Wingdings" pitchFamily="2" charset="2"/>
              <a:buChar char="§"/>
            </a:pPr>
            <a:endParaRPr lang="en-US" dirty="0" smtClean="0">
              <a:solidFill>
                <a:srgbClr val="E1E5BB"/>
              </a:solidFill>
              <a:effectLst>
                <a:outerShdw blurRad="38100" dist="38100" dir="2700000" algn="tl">
                  <a:srgbClr val="000000">
                    <a:alpha val="43137"/>
                  </a:srgbClr>
                </a:outerShdw>
              </a:effectLst>
            </a:endParaRPr>
          </a:p>
          <a:p>
            <a:pPr marL="400050" lvl="2">
              <a:buFont typeface="Wingdings" pitchFamily="2" charset="2"/>
              <a:buChar char="§"/>
            </a:pPr>
            <a:endParaRPr lang="en-US" dirty="0" smtClean="0">
              <a:solidFill>
                <a:srgbClr val="E1E5BB"/>
              </a:solidFill>
              <a:effectLst>
                <a:outerShdw blurRad="38100" dist="38100" dir="2700000" algn="tl">
                  <a:srgbClr val="000000">
                    <a:alpha val="43137"/>
                  </a:srgbClr>
                </a:outerShdw>
              </a:effectLst>
            </a:endParaRPr>
          </a:p>
          <a:p>
            <a:pPr marL="400050" lvl="2">
              <a:buFont typeface="Wingdings" pitchFamily="2" charset="2"/>
              <a:buChar char="§"/>
            </a:pPr>
            <a:endParaRPr lang="en-US" dirty="0" smtClean="0">
              <a:solidFill>
                <a:srgbClr val="E1E5BB"/>
              </a:solidFill>
              <a:effectLst>
                <a:outerShdw blurRad="38100" dist="38100" dir="2700000" algn="tl">
                  <a:srgbClr val="000000">
                    <a:alpha val="43137"/>
                  </a:srgbClr>
                </a:outerShdw>
              </a:effectLst>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trips(down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trips(down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trips(down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strips(down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12"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strips(down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12"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strips(downLeft)">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effectLst>
                  <a:outerShdw blurRad="38100" dist="38100" dir="2700000" algn="tl">
                    <a:srgbClr val="000000">
                      <a:alpha val="43137"/>
                    </a:srgbClr>
                  </a:outerShdw>
                </a:effectLst>
              </a:rPr>
              <a:t>The Sacred Liturgy</a:t>
            </a:r>
            <a:endParaRPr lang="en-US" dirty="0">
              <a:solidFill>
                <a:schemeClr val="bg1"/>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600200"/>
            <a:ext cx="8229600" cy="5029200"/>
          </a:xfrm>
        </p:spPr>
        <p:txBody>
          <a:bodyPr>
            <a:normAutofit/>
          </a:bodyPr>
          <a:lstStyle/>
          <a:p>
            <a:pPr marL="285750" lvl="1">
              <a:buFont typeface="Wingdings" pitchFamily="2" charset="2"/>
              <a:buChar char="§"/>
            </a:pPr>
            <a:r>
              <a:rPr lang="en-US" dirty="0" smtClean="0">
                <a:solidFill>
                  <a:srgbClr val="E1E5BB"/>
                </a:solidFill>
                <a:effectLst>
                  <a:outerShdw blurRad="38100" dist="38100" dir="2700000" algn="tl">
                    <a:srgbClr val="000000">
                      <a:alpha val="43137"/>
                    </a:srgbClr>
                  </a:outerShdw>
                </a:effectLst>
              </a:rPr>
              <a:t>The Life of the Church</a:t>
            </a:r>
          </a:p>
          <a:p>
            <a:pPr marL="685800" lvl="2">
              <a:buFont typeface="Wingdings" pitchFamily="2" charset="2"/>
              <a:buChar char="§"/>
            </a:pPr>
            <a:r>
              <a:rPr lang="en-US" dirty="0" smtClean="0">
                <a:solidFill>
                  <a:srgbClr val="E1E5BB"/>
                </a:solidFill>
                <a:effectLst>
                  <a:outerShdw blurRad="38100" dist="38100" dir="2700000" algn="tl">
                    <a:srgbClr val="000000">
                      <a:alpha val="43137"/>
                    </a:srgbClr>
                  </a:outerShdw>
                </a:effectLst>
              </a:rPr>
              <a:t>The work of our redemption accomplished</a:t>
            </a:r>
          </a:p>
          <a:p>
            <a:pPr marL="685800" lvl="2">
              <a:buFont typeface="Wingdings" pitchFamily="2" charset="2"/>
              <a:buChar char="§"/>
            </a:pPr>
            <a:r>
              <a:rPr lang="en-US" dirty="0" smtClean="0">
                <a:solidFill>
                  <a:srgbClr val="E1E5BB"/>
                </a:solidFill>
                <a:effectLst>
                  <a:outerShdw blurRad="38100" dist="38100" dir="2700000" algn="tl">
                    <a:srgbClr val="000000">
                      <a:alpha val="43137"/>
                    </a:srgbClr>
                  </a:outerShdw>
                </a:effectLst>
              </a:rPr>
              <a:t>Express and manifest to others the Paschal Mystery of Christ</a:t>
            </a:r>
          </a:p>
          <a:p>
            <a:pPr marL="285750" lvl="1">
              <a:buFont typeface="Wingdings" pitchFamily="2" charset="2"/>
              <a:buChar char="§"/>
            </a:pPr>
            <a:r>
              <a:rPr lang="en-US" dirty="0" smtClean="0">
                <a:solidFill>
                  <a:srgbClr val="E1E5BB"/>
                </a:solidFill>
                <a:effectLst>
                  <a:outerShdw blurRad="38100" dist="38100" dir="2700000" algn="tl">
                    <a:srgbClr val="000000">
                      <a:alpha val="43137"/>
                    </a:srgbClr>
                  </a:outerShdw>
                </a:effectLst>
              </a:rPr>
              <a:t>Christ is present in:</a:t>
            </a:r>
          </a:p>
          <a:p>
            <a:pPr marL="685800" lvl="2">
              <a:buFont typeface="Wingdings" pitchFamily="2" charset="2"/>
              <a:buChar char="§"/>
            </a:pPr>
            <a:r>
              <a:rPr lang="en-US" dirty="0" smtClean="0">
                <a:solidFill>
                  <a:srgbClr val="E1E5BB"/>
                </a:solidFill>
                <a:effectLst>
                  <a:outerShdw blurRad="38100" dist="38100" dir="2700000" algn="tl">
                    <a:srgbClr val="000000">
                      <a:alpha val="43137"/>
                    </a:srgbClr>
                  </a:outerShdw>
                </a:effectLst>
              </a:rPr>
              <a:t>The Eucharistic elements (par excellence)</a:t>
            </a:r>
          </a:p>
          <a:p>
            <a:pPr marL="685800" lvl="2">
              <a:buFont typeface="Wingdings" pitchFamily="2" charset="2"/>
              <a:buChar char="§"/>
            </a:pPr>
            <a:r>
              <a:rPr lang="en-US" dirty="0" smtClean="0">
                <a:solidFill>
                  <a:srgbClr val="E1E5BB"/>
                </a:solidFill>
                <a:effectLst>
                  <a:outerShdw blurRad="38100" dist="38100" dir="2700000" algn="tl">
                    <a:srgbClr val="000000">
                      <a:alpha val="43137"/>
                    </a:srgbClr>
                  </a:outerShdw>
                </a:effectLst>
              </a:rPr>
              <a:t>Person of the minister</a:t>
            </a:r>
          </a:p>
          <a:p>
            <a:pPr marL="685800" lvl="2">
              <a:buFont typeface="Wingdings" pitchFamily="2" charset="2"/>
              <a:buChar char="§"/>
            </a:pPr>
            <a:r>
              <a:rPr lang="en-US" dirty="0" smtClean="0">
                <a:solidFill>
                  <a:srgbClr val="E1E5BB"/>
                </a:solidFill>
                <a:effectLst>
                  <a:outerShdw blurRad="38100" dist="38100" dir="2700000" algn="tl">
                    <a:srgbClr val="000000">
                      <a:alpha val="43137"/>
                    </a:srgbClr>
                  </a:outerShdw>
                </a:effectLst>
              </a:rPr>
              <a:t>In the Sacraments</a:t>
            </a:r>
          </a:p>
          <a:p>
            <a:pPr marL="685800" lvl="2">
              <a:buFont typeface="Wingdings" pitchFamily="2" charset="2"/>
              <a:buChar char="§"/>
            </a:pPr>
            <a:r>
              <a:rPr lang="en-US" dirty="0" smtClean="0">
                <a:solidFill>
                  <a:srgbClr val="E1E5BB"/>
                </a:solidFill>
                <a:effectLst>
                  <a:outerShdw blurRad="38100" dist="38100" dir="2700000" algn="tl">
                    <a:srgbClr val="000000">
                      <a:alpha val="43137"/>
                    </a:srgbClr>
                  </a:outerShdw>
                </a:effectLst>
              </a:rPr>
              <a:t>In the Word proclaimed</a:t>
            </a:r>
          </a:p>
          <a:p>
            <a:pPr marL="685800" lvl="2">
              <a:buFont typeface="Wingdings" pitchFamily="2" charset="2"/>
              <a:buChar char="§"/>
            </a:pPr>
            <a:r>
              <a:rPr lang="en-US" dirty="0" smtClean="0">
                <a:solidFill>
                  <a:srgbClr val="E1E5BB"/>
                </a:solidFill>
                <a:effectLst>
                  <a:outerShdw blurRad="38100" dist="38100" dir="2700000" algn="tl">
                    <a:srgbClr val="000000">
                      <a:alpha val="43137"/>
                    </a:srgbClr>
                  </a:outerShdw>
                </a:effectLst>
              </a:rPr>
              <a:t>In the Church gathered (Mt. 18:20)</a:t>
            </a:r>
          </a:p>
          <a:p>
            <a:pPr marL="685800" lvl="2" indent="-285750">
              <a:buFont typeface="Wingdings" pitchFamily="2" charset="2"/>
              <a:buChar char="§"/>
            </a:pPr>
            <a:endParaRPr lang="en-US" dirty="0" smtClean="0">
              <a:solidFill>
                <a:srgbClr val="E1E5BB"/>
              </a:solidFill>
              <a:effectLst>
                <a:outerShdw blurRad="38100" dist="38100" dir="2700000" algn="tl">
                  <a:srgbClr val="000000">
                    <a:alpha val="43137"/>
                  </a:srgbClr>
                </a:outerShdw>
              </a:effectLst>
            </a:endParaRPr>
          </a:p>
          <a:p>
            <a:pPr marL="0" lvl="1">
              <a:buFont typeface="Wingdings" pitchFamily="2" charset="2"/>
              <a:buChar char="§"/>
            </a:pPr>
            <a:endParaRPr lang="en-US" dirty="0" smtClean="0">
              <a:solidFill>
                <a:srgbClr val="E1E5BB"/>
              </a:solidFill>
              <a:effectLst>
                <a:outerShdw blurRad="38100" dist="38100" dir="2700000" algn="tl">
                  <a:srgbClr val="000000">
                    <a:alpha val="43137"/>
                  </a:srgbClr>
                </a:outerShdw>
              </a:effectLst>
            </a:endParaRPr>
          </a:p>
          <a:p>
            <a:pPr marL="0" lvl="1">
              <a:buFont typeface="Wingdings" pitchFamily="2" charset="2"/>
              <a:buChar char="§"/>
            </a:pPr>
            <a:endParaRPr lang="en-US" dirty="0" smtClean="0">
              <a:solidFill>
                <a:srgbClr val="E1E5BB"/>
              </a:solidFill>
              <a:effectLst>
                <a:outerShdw blurRad="38100" dist="38100" dir="2700000" algn="tl">
                  <a:srgbClr val="000000">
                    <a:alpha val="43137"/>
                  </a:srgbClr>
                </a:outerShdw>
              </a:effectLst>
            </a:endParaRPr>
          </a:p>
          <a:p>
            <a:pPr marL="0" lvl="1">
              <a:buFont typeface="Wingdings" pitchFamily="2" charset="2"/>
              <a:buChar char="§"/>
            </a:pPr>
            <a:endParaRPr lang="en-US" dirty="0" smtClean="0">
              <a:solidFill>
                <a:srgbClr val="E1E5BB"/>
              </a:solidFill>
              <a:effectLst>
                <a:outerShdw blurRad="38100" dist="38100" dir="2700000" algn="tl">
                  <a:srgbClr val="000000">
                    <a:alpha val="43137"/>
                  </a:srgbClr>
                </a:outerShdw>
              </a:effectLst>
            </a:endParaRPr>
          </a:p>
          <a:p>
            <a:pPr marL="0" lvl="1">
              <a:buFont typeface="Wingdings" pitchFamily="2" charset="2"/>
              <a:buChar char="§"/>
            </a:pPr>
            <a:endParaRPr lang="en-US" dirty="0" smtClean="0">
              <a:solidFill>
                <a:srgbClr val="E1E5BB"/>
              </a:solidFill>
              <a:effectLst>
                <a:outerShdw blurRad="38100" dist="38100" dir="2700000" algn="tl">
                  <a:srgbClr val="000000">
                    <a:alpha val="43137"/>
                  </a:srgbClr>
                </a:outerShdw>
              </a:effectLst>
            </a:endParaRPr>
          </a:p>
          <a:p>
            <a:pPr marL="400050" lvl="2">
              <a:buFont typeface="Wingdings" pitchFamily="2" charset="2"/>
              <a:buChar char="§"/>
            </a:pPr>
            <a:endParaRPr lang="en-US" dirty="0" smtClean="0">
              <a:solidFill>
                <a:srgbClr val="E1E5BB"/>
              </a:solidFill>
              <a:effectLst>
                <a:outerShdw blurRad="38100" dist="38100" dir="2700000" algn="tl">
                  <a:srgbClr val="000000">
                    <a:alpha val="43137"/>
                  </a:srgbClr>
                </a:outerShdw>
              </a:effectLst>
            </a:endParaRPr>
          </a:p>
          <a:p>
            <a:pPr marL="400050" lvl="2">
              <a:buFont typeface="Wingdings" pitchFamily="2" charset="2"/>
              <a:buChar char="§"/>
            </a:pPr>
            <a:endParaRPr lang="en-US" dirty="0" smtClean="0">
              <a:solidFill>
                <a:srgbClr val="E1E5BB"/>
              </a:solidFill>
              <a:effectLst>
                <a:outerShdw blurRad="38100" dist="38100" dir="2700000" algn="tl">
                  <a:srgbClr val="000000">
                    <a:alpha val="43137"/>
                  </a:srgbClr>
                </a:outerShdw>
              </a:effectLst>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trips(down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trips(down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trips(down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strips(down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12"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strips(down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12"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strips(downLeft)">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8" presetClass="entr" presetSubtype="12"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strips(downLeft)">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8" presetClass="entr" presetSubtype="12"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strips(downLeft)">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l="-2000" r="-2000"/>
          </a:stretch>
        </a:blipFill>
        <a:effectLst/>
      </p:bgPr>
    </p:bg>
    <p:spTree>
      <p:nvGrpSpPr>
        <p:cNvPr id="1" name=""/>
        <p:cNvGrpSpPr/>
        <p:nvPr/>
      </p:nvGrpSpPr>
      <p:grpSpPr>
        <a:xfrm>
          <a:off x="0" y="0"/>
          <a:ext cx="0" cy="0"/>
          <a:chOff x="0" y="0"/>
          <a:chExt cx="0" cy="0"/>
        </a:xfrm>
      </p:grpSpPr>
      <p:sp>
        <p:nvSpPr>
          <p:cNvPr id="6" name="Title 1"/>
          <p:cNvSpPr txBox="1">
            <a:spLocks/>
          </p:cNvSpPr>
          <p:nvPr/>
        </p:nvSpPr>
        <p:spPr>
          <a:xfrm>
            <a:off x="457200" y="152400"/>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smtClean="0">
                <a:ln>
                  <a:noFill/>
                </a:ln>
                <a:solidFill>
                  <a:schemeClr val="bg1"/>
                </a:solidFill>
                <a:effectLst>
                  <a:outerShdw blurRad="38100" dist="38100" dir="2700000" algn="tl">
                    <a:srgbClr val="000000">
                      <a:alpha val="43137"/>
                    </a:srgbClr>
                  </a:outerShdw>
                </a:effectLst>
                <a:uLnTx/>
                <a:uFillTx/>
                <a:latin typeface="+mj-lt"/>
                <a:ea typeface="+mj-ea"/>
                <a:cs typeface="+mj-cs"/>
              </a:rPr>
              <a:t>Discussion</a:t>
            </a:r>
            <a:endParaRPr kumimoji="0" lang="en-US" sz="44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j-lt"/>
              <a:ea typeface="+mj-ea"/>
              <a:cs typeface="+mj-cs"/>
            </a:endParaRPr>
          </a:p>
        </p:txBody>
      </p:sp>
      <p:sp>
        <p:nvSpPr>
          <p:cNvPr id="7" name="Content Placeholder 2"/>
          <p:cNvSpPr txBox="1">
            <a:spLocks/>
          </p:cNvSpPr>
          <p:nvPr/>
        </p:nvSpPr>
        <p:spPr>
          <a:xfrm>
            <a:off x="457200" y="2209800"/>
            <a:ext cx="8229600" cy="4495800"/>
          </a:xfrm>
          <a:prstGeom prst="rect">
            <a:avLst/>
          </a:prstGeom>
        </p:spPr>
        <p:txBody>
          <a:bodyPr>
            <a:normAutofit/>
          </a:bodyPr>
          <a:lstStyle/>
          <a:p>
            <a:pPr marL="0" marR="0" lvl="0" indent="0" algn="ctr" defTabSz="914400" rtl="0" eaLnBrk="1" fontAlgn="auto" latinLnBrk="0" hangingPunct="1">
              <a:lnSpc>
                <a:spcPct val="100000"/>
              </a:lnSpc>
              <a:spcBef>
                <a:spcPts val="0"/>
              </a:spcBef>
              <a:spcAft>
                <a:spcPts val="0"/>
              </a:spcAft>
              <a:buClrTx/>
              <a:buSzTx/>
              <a:buFont typeface="Arial" pitchFamily="34" charset="0"/>
              <a:buNone/>
              <a:tabLst/>
              <a:defRPr/>
            </a:pPr>
            <a:endParaRPr kumimoji="0" lang="en-US" sz="3600" b="0" i="0" u="none" strike="noStrike" kern="1200" cap="none" spc="0" normalizeH="0" baseline="0" noProof="0" dirty="0" smtClean="0">
              <a:ln>
                <a:noFill/>
              </a:ln>
              <a:solidFill>
                <a:srgbClr val="E1E5BB"/>
              </a:solidFill>
              <a:effectLst>
                <a:outerShdw blurRad="38100" dist="38100" dir="2700000" algn="tl">
                  <a:srgbClr val="000000">
                    <a:alpha val="43137"/>
                  </a:srgbClr>
                </a:outerShdw>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 typeface="Arial" pitchFamily="34" charset="0"/>
              <a:buNone/>
              <a:tabLst/>
              <a:defRPr/>
            </a:pPr>
            <a:r>
              <a:rPr kumimoji="0" lang="en-US" sz="3600" b="0" i="0" u="none" strike="noStrike" kern="1200" cap="none" spc="0" normalizeH="0" baseline="0" noProof="0" dirty="0" smtClean="0">
                <a:ln>
                  <a:noFill/>
                </a:ln>
                <a:solidFill>
                  <a:srgbClr val="E1E5BB"/>
                </a:solidFill>
                <a:effectLst>
                  <a:outerShdw blurRad="38100" dist="38100" dir="2700000" algn="tl">
                    <a:srgbClr val="000000">
                      <a:alpha val="43137"/>
                    </a:srgbClr>
                  </a:outerShdw>
                </a:effectLst>
                <a:uLnTx/>
                <a:uFillTx/>
                <a:latin typeface="+mn-lt"/>
                <a:ea typeface="+mn-ea"/>
                <a:cs typeface="+mn-cs"/>
              </a:rPr>
              <a:t>What does the </a:t>
            </a:r>
            <a:r>
              <a:rPr kumimoji="0" lang="en-US" sz="3600" b="0" i="0" u="none" strike="noStrike" kern="1200" cap="none" spc="0" normalizeH="0" baseline="0" noProof="0" dirty="0" err="1" smtClean="0">
                <a:ln>
                  <a:noFill/>
                </a:ln>
                <a:solidFill>
                  <a:srgbClr val="E1E5BB"/>
                </a:solidFill>
                <a:effectLst>
                  <a:outerShdw blurRad="38100" dist="38100" dir="2700000" algn="tl">
                    <a:srgbClr val="000000">
                      <a:alpha val="43137"/>
                    </a:srgbClr>
                  </a:outerShdw>
                </a:effectLst>
                <a:uLnTx/>
                <a:uFillTx/>
                <a:latin typeface="+mn-lt"/>
                <a:ea typeface="+mn-ea"/>
                <a:cs typeface="+mn-cs"/>
              </a:rPr>
              <a:t>Mas</a:t>
            </a:r>
            <a:r>
              <a:rPr lang="en-US" sz="3600" dirty="0" smtClean="0">
                <a:solidFill>
                  <a:srgbClr val="E1E5BB"/>
                </a:solidFill>
                <a:effectLst>
                  <a:outerShdw blurRad="38100" dist="38100" dir="2700000" algn="tl">
                    <a:srgbClr val="000000">
                      <a:alpha val="43137"/>
                    </a:srgbClr>
                  </a:outerShdw>
                </a:effectLst>
              </a:rPr>
              <a:t>s mean to you?  </a:t>
            </a:r>
          </a:p>
          <a:p>
            <a:pPr marL="0" marR="0" lvl="0" indent="0" algn="ctr" defTabSz="914400" rtl="0" eaLnBrk="1" fontAlgn="auto" latinLnBrk="0" hangingPunct="1">
              <a:lnSpc>
                <a:spcPct val="100000"/>
              </a:lnSpc>
              <a:spcBef>
                <a:spcPts val="0"/>
              </a:spcBef>
              <a:spcAft>
                <a:spcPts val="0"/>
              </a:spcAft>
              <a:buClrTx/>
              <a:buSzTx/>
              <a:buFont typeface="Arial" pitchFamily="34" charset="0"/>
              <a:buNone/>
              <a:tabLst/>
              <a:defRPr/>
            </a:pPr>
            <a:r>
              <a:rPr lang="en-US" sz="3600" dirty="0" smtClean="0">
                <a:solidFill>
                  <a:srgbClr val="E1E5BB"/>
                </a:solidFill>
                <a:effectLst>
                  <a:outerShdw blurRad="38100" dist="38100" dir="2700000" algn="tl">
                    <a:srgbClr val="000000">
                      <a:alpha val="43137"/>
                    </a:srgbClr>
                  </a:outerShdw>
                </a:effectLst>
              </a:rPr>
              <a:t>How is it a part of your spiritual life?</a:t>
            </a:r>
            <a:endParaRPr kumimoji="0" lang="en-US" sz="3600" b="0" i="0" u="none" strike="noStrike" kern="1200" cap="none" spc="0" normalizeH="0" baseline="0" noProof="0" dirty="0" smtClean="0">
              <a:ln>
                <a:noFill/>
              </a:ln>
              <a:solidFill>
                <a:srgbClr val="E1E5BB"/>
              </a:solidFill>
              <a:effectLst>
                <a:outerShdw blurRad="38100" dist="38100" dir="2700000" algn="tl">
                  <a:srgbClr val="000000">
                    <a:alpha val="43137"/>
                  </a:srgbClr>
                </a:outerShdw>
              </a:effectLst>
              <a:uLnTx/>
              <a:uFillTx/>
              <a:latin typeface="+mn-lt"/>
              <a:ea typeface="+mn-ea"/>
              <a:cs typeface="+mn-cs"/>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 calcmode="lin" valueType="num">
                                      <p:cBhvr>
                                        <p:cTn id="7" dur="1000" fill="hold"/>
                                        <p:tgtEl>
                                          <p:spTgt spid="7">
                                            <p:txEl>
                                              <p:pRg st="1" end="1"/>
                                            </p:txEl>
                                          </p:spTgt>
                                        </p:tgtEl>
                                        <p:attrNameLst>
                                          <p:attrName>ppt_x</p:attrName>
                                        </p:attrNameLst>
                                      </p:cBhvr>
                                      <p:tavLst>
                                        <p:tav tm="0">
                                          <p:val>
                                            <p:strVal val="#ppt_x-.2"/>
                                          </p:val>
                                        </p:tav>
                                        <p:tav tm="100000">
                                          <p:val>
                                            <p:strVal val="#ppt_x"/>
                                          </p:val>
                                        </p:tav>
                                      </p:tavLst>
                                    </p:anim>
                                    <p:anim calcmode="lin" valueType="num">
                                      <p:cBhvr>
                                        <p:cTn id="8" dur="1000" fill="hold"/>
                                        <p:tgtEl>
                                          <p:spTgt spid="7">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7">
                                            <p:txEl>
                                              <p:pRg st="1" end="1"/>
                                            </p:txEl>
                                          </p:spTgt>
                                        </p:tgtEl>
                                      </p:cBhvr>
                                    </p:animEffect>
                                  </p:childTnLst>
                                </p:cTn>
                              </p:par>
                              <p:par>
                                <p:cTn id="10" presetID="29" presetClass="entr" presetSubtype="0" fill="hold" nodeType="withEffect">
                                  <p:stCondLst>
                                    <p:cond delay="0"/>
                                  </p:stCondLst>
                                  <p:childTnLst>
                                    <p:set>
                                      <p:cBhvr>
                                        <p:cTn id="11" dur="1" fill="hold">
                                          <p:stCondLst>
                                            <p:cond delay="0"/>
                                          </p:stCondLst>
                                        </p:cTn>
                                        <p:tgtEl>
                                          <p:spTgt spid="7">
                                            <p:txEl>
                                              <p:pRg st="2" end="2"/>
                                            </p:txEl>
                                          </p:spTgt>
                                        </p:tgtEl>
                                        <p:attrNameLst>
                                          <p:attrName>style.visibility</p:attrName>
                                        </p:attrNameLst>
                                      </p:cBhvr>
                                      <p:to>
                                        <p:strVal val="visible"/>
                                      </p:to>
                                    </p:set>
                                    <p:anim calcmode="lin" valueType="num">
                                      <p:cBhvr>
                                        <p:cTn id="12" dur="1000" fill="hold"/>
                                        <p:tgtEl>
                                          <p:spTgt spid="7">
                                            <p:txEl>
                                              <p:pRg st="2" end="2"/>
                                            </p:txEl>
                                          </p:spTgt>
                                        </p:tgtEl>
                                        <p:attrNameLst>
                                          <p:attrName>ppt_x</p:attrName>
                                        </p:attrNameLst>
                                      </p:cBhvr>
                                      <p:tavLst>
                                        <p:tav tm="0">
                                          <p:val>
                                            <p:strVal val="#ppt_x-.2"/>
                                          </p:val>
                                        </p:tav>
                                        <p:tav tm="100000">
                                          <p:val>
                                            <p:strVal val="#ppt_x"/>
                                          </p:val>
                                        </p:tav>
                                      </p:tavLst>
                                    </p:anim>
                                    <p:anim calcmode="lin" valueType="num">
                                      <p:cBhvr>
                                        <p:cTn id="13" dur="1000" fill="hold"/>
                                        <p:tgtEl>
                                          <p:spTgt spid="7">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3">
      <a:dk1>
        <a:srgbClr val="FFFF99"/>
      </a:dk1>
      <a:lt1>
        <a:srgbClr val="EEECE1"/>
      </a:lt1>
      <a:dk2>
        <a:srgbClr val="EEECE1"/>
      </a:dk2>
      <a:lt2>
        <a:srgbClr val="EEECE1"/>
      </a:lt2>
      <a:accent1>
        <a:srgbClr val="EEECE1"/>
      </a:accent1>
      <a:accent2>
        <a:srgbClr val="EEECE1"/>
      </a:accent2>
      <a:accent3>
        <a:srgbClr val="EEECE1"/>
      </a:accent3>
      <a:accent4>
        <a:srgbClr val="EEECE1"/>
      </a:accent4>
      <a:accent5>
        <a:srgbClr val="EEECE1"/>
      </a:accent5>
      <a:accent6>
        <a:srgbClr val="EEECE1"/>
      </a:accent6>
      <a:hlink>
        <a:srgbClr val="EEECE1"/>
      </a:hlink>
      <a:folHlink>
        <a:srgbClr val="EEECE1"/>
      </a:folHlink>
    </a:clrScheme>
    <a:fontScheme name="Custom 4">
      <a:majorFont>
        <a:latin typeface="Franklin Gothic Book"/>
        <a:ea typeface=""/>
        <a:cs typeface=""/>
      </a:majorFont>
      <a:minorFont>
        <a:latin typeface="Book Antiqua"/>
        <a:ea typeface=""/>
        <a:cs typeface=""/>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4">
      <a:majorFont>
        <a:latin typeface="Franklin Gothic Book"/>
        <a:ea typeface=""/>
        <a:cs typeface=""/>
      </a:majorFont>
      <a:minorFont>
        <a:latin typeface="Book Antiqu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2887</TotalTime>
  <Words>4607</Words>
  <Application>Microsoft Office PowerPoint</Application>
  <PresentationFormat>On-screen Show (4:3)</PresentationFormat>
  <Paragraphs>378</Paragraphs>
  <Slides>23</Slides>
  <Notes>23</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Slide 1</vt:lpstr>
      <vt:lpstr>Outline</vt:lpstr>
      <vt:lpstr>Prayer</vt:lpstr>
      <vt:lpstr>I Corinthians 11:23-26</vt:lpstr>
      <vt:lpstr>Slide 5</vt:lpstr>
      <vt:lpstr>The Sacred Liturgy</vt:lpstr>
      <vt:lpstr>The Sacred Liturgy</vt:lpstr>
      <vt:lpstr>The Sacred Liturgy</vt:lpstr>
      <vt:lpstr>Slide 9</vt:lpstr>
      <vt:lpstr>Slide 10</vt:lpstr>
      <vt:lpstr>The Eucharist</vt:lpstr>
      <vt:lpstr>The Eucharist</vt:lpstr>
      <vt:lpstr>The Eucharist</vt:lpstr>
      <vt:lpstr>The Eucharist</vt:lpstr>
      <vt:lpstr>The Road to Emmaus</vt:lpstr>
      <vt:lpstr>Slide 16</vt:lpstr>
      <vt:lpstr>A Walk through the Mass</vt:lpstr>
      <vt:lpstr>A Walk through the Mass</vt:lpstr>
      <vt:lpstr>A Walk through the Mass</vt:lpstr>
      <vt:lpstr>A Walk through the Mass</vt:lpstr>
      <vt:lpstr>A Walk through the Mass</vt:lpstr>
      <vt:lpstr>The Real Presence</vt:lpstr>
      <vt:lpstr>Discussion</vt:lpstr>
    </vt:vector>
  </TitlesOfParts>
  <Company>Diocese of Scranton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David Baloga</dc:creator>
  <cp:lastModifiedBy>David Baloga</cp:lastModifiedBy>
  <cp:revision>277</cp:revision>
  <dcterms:created xsi:type="dcterms:W3CDTF">2014-08-11T15:55:58Z</dcterms:created>
  <dcterms:modified xsi:type="dcterms:W3CDTF">2015-09-01T14:40:58Z</dcterms:modified>
</cp:coreProperties>
</file>